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960" autoAdjust="0"/>
    <p:restoredTop sz="93009" autoAdjust="0"/>
  </p:normalViewPr>
  <p:slideViewPr>
    <p:cSldViewPr>
      <p:cViewPr varScale="1">
        <p:scale>
          <a:sx n="78" d="100"/>
          <a:sy n="78" d="100"/>
        </p:scale>
        <p:origin x="236" y="5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CBF9CAC-61C1-44CD-8A9C-E8B3C6C8E185}"/>
              </a:ext>
            </a:extLst>
          </p:cNvPr>
          <p:cNvSpPr txBox="1"/>
          <p:nvPr/>
        </p:nvSpPr>
        <p:spPr>
          <a:xfrm>
            <a:off x="2123728" y="339502"/>
            <a:ext cx="669674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s-ES" b="0" i="0" dirty="0">
                <a:solidFill>
                  <a:srgbClr val="222222"/>
                </a:solidFill>
                <a:effectLst/>
                <a:latin typeface="Arial" panose="020B0604020202020204" pitchFamily="34" charset="0"/>
              </a:rPr>
              <a:t>SEGUIMIENTO RADIOLÓGICO AL AÑO DEL INGRESO POR NEUMONIA SARS-COV-2 EN EL H. MORALES MESEGUER</a:t>
            </a:r>
            <a:endParaRPr lang="es-ES" dirty="0"/>
          </a:p>
        </p:txBody>
      </p:sp>
      <p:sp>
        <p:nvSpPr>
          <p:cNvPr id="5" name="CuadroTexto 4">
            <a:extLst>
              <a:ext uri="{FF2B5EF4-FFF2-40B4-BE49-F238E27FC236}">
                <a16:creationId xmlns:a16="http://schemas.microsoft.com/office/drawing/2014/main" id="{23EAB4BD-6C99-996C-DA04-48D4ACCDAC6C}"/>
              </a:ext>
            </a:extLst>
          </p:cNvPr>
          <p:cNvSpPr txBox="1"/>
          <p:nvPr/>
        </p:nvSpPr>
        <p:spPr>
          <a:xfrm>
            <a:off x="3388533" y="1074201"/>
            <a:ext cx="5031230" cy="553998"/>
          </a:xfrm>
          <a:prstGeom prst="rect">
            <a:avLst/>
          </a:prstGeom>
          <a:noFill/>
        </p:spPr>
        <p:txBody>
          <a:bodyPr wrap="square">
            <a:spAutoFit/>
          </a:bodyPr>
          <a:lstStyle/>
          <a:p>
            <a:r>
              <a:rPr lang="es-ES" sz="900" b="0" i="0" dirty="0">
                <a:solidFill>
                  <a:srgbClr val="222222"/>
                </a:solidFill>
                <a:effectLst/>
                <a:latin typeface="Arial" panose="020B0604020202020204" pitchFamily="34" charset="0"/>
              </a:rPr>
              <a:t> M. Garci-Varela Olea, M.J. </a:t>
            </a:r>
            <a:r>
              <a:rPr lang="es-ES" sz="900" b="0" i="0" dirty="0" err="1">
                <a:solidFill>
                  <a:srgbClr val="222222"/>
                </a:solidFill>
                <a:effectLst/>
                <a:latin typeface="Arial" panose="020B0604020202020204" pitchFamily="34" charset="0"/>
              </a:rPr>
              <a:t>Córcoles</a:t>
            </a:r>
            <a:r>
              <a:rPr lang="es-ES" sz="900" b="0" i="0" dirty="0">
                <a:solidFill>
                  <a:srgbClr val="222222"/>
                </a:solidFill>
                <a:effectLst/>
                <a:latin typeface="Arial" panose="020B0604020202020204" pitchFamily="34" charset="0"/>
              </a:rPr>
              <a:t> Valenciano, A. Muñoz </a:t>
            </a:r>
            <a:r>
              <a:rPr lang="es-ES" sz="900" b="0" i="0" dirty="0" err="1">
                <a:solidFill>
                  <a:srgbClr val="222222"/>
                </a:solidFill>
                <a:effectLst/>
                <a:latin typeface="Arial" panose="020B0604020202020204" pitchFamily="34" charset="0"/>
              </a:rPr>
              <a:t>Lájara</a:t>
            </a:r>
            <a:r>
              <a:rPr lang="es-ES" sz="900" b="0" i="0" dirty="0">
                <a:solidFill>
                  <a:srgbClr val="222222"/>
                </a:solidFill>
                <a:effectLst/>
                <a:latin typeface="Arial" panose="020B0604020202020204" pitchFamily="34" charset="0"/>
              </a:rPr>
              <a:t>, M.A. Franco Campos, </a:t>
            </a:r>
          </a:p>
          <a:p>
            <a:r>
              <a:rPr lang="es-ES" sz="900" b="0" i="0" dirty="0">
                <a:solidFill>
                  <a:srgbClr val="222222"/>
                </a:solidFill>
                <a:effectLst/>
                <a:latin typeface="Arial" panose="020B0604020202020204" pitchFamily="34" charset="0"/>
              </a:rPr>
              <a:t>C. Marín Espín, L. Fernández Mula.   Hospital Morales Meseguer, Murcia</a:t>
            </a:r>
          </a:p>
          <a:p>
            <a:endParaRPr lang="es-ES" sz="1200" dirty="0"/>
          </a:p>
        </p:txBody>
      </p:sp>
      <p:sp>
        <p:nvSpPr>
          <p:cNvPr id="7" name="CuadroTexto 6">
            <a:extLst>
              <a:ext uri="{FF2B5EF4-FFF2-40B4-BE49-F238E27FC236}">
                <a16:creationId xmlns:a16="http://schemas.microsoft.com/office/drawing/2014/main" id="{BC9F2716-E5AF-3B44-7CA4-388C61CC7E68}"/>
              </a:ext>
            </a:extLst>
          </p:cNvPr>
          <p:cNvSpPr txBox="1"/>
          <p:nvPr/>
        </p:nvSpPr>
        <p:spPr>
          <a:xfrm>
            <a:off x="262311" y="1548829"/>
            <a:ext cx="4237681" cy="1446550"/>
          </a:xfrm>
          <a:prstGeom prst="rect">
            <a:avLst/>
          </a:prstGeom>
          <a:noFill/>
        </p:spPr>
        <p:txBody>
          <a:bodyPr wrap="square">
            <a:spAutoFit/>
          </a:bodyPr>
          <a:lstStyle/>
          <a:p>
            <a:pPr algn="l"/>
            <a:r>
              <a:rPr lang="es-ES" sz="1100" b="1" i="0" dirty="0">
                <a:solidFill>
                  <a:srgbClr val="222222"/>
                </a:solidFill>
                <a:effectLst/>
                <a:latin typeface="Arial" panose="020B0604020202020204" pitchFamily="34" charset="0"/>
              </a:rPr>
              <a:t>Introducción</a:t>
            </a:r>
            <a:br>
              <a:rPr lang="es-ES" sz="1100" b="0" i="0" dirty="0">
                <a:solidFill>
                  <a:srgbClr val="222222"/>
                </a:solidFill>
                <a:effectLst/>
                <a:latin typeface="Arial" panose="020B0604020202020204" pitchFamily="34" charset="0"/>
              </a:rPr>
            </a:br>
            <a:endParaRPr lang="es-ES" sz="1100" b="0" i="0" dirty="0">
              <a:solidFill>
                <a:srgbClr val="222222"/>
              </a:solidFill>
              <a:effectLst/>
              <a:latin typeface="Arial" panose="020B0604020202020204" pitchFamily="34" charset="0"/>
            </a:endParaRPr>
          </a:p>
          <a:p>
            <a:pPr algn="just"/>
            <a:r>
              <a:rPr lang="es-ES" sz="1100" b="0" i="0" dirty="0">
                <a:solidFill>
                  <a:srgbClr val="222222"/>
                </a:solidFill>
                <a:effectLst/>
                <a:latin typeface="Arial" panose="020B0604020202020204" pitchFamily="34" charset="0"/>
              </a:rPr>
              <a:t>La pandemia por SARS-COV-2 sigue siendo una emergencia mundial; más de 500 millones de personas han sido casos confirmados con más de 6 millones de muertes. El objetivo principal de este estudio ha sido evaluar las secuelas radiológicas en pacientes con neumonía bilateral por COVID según la severidad, un año después del alta hospitalaria.</a:t>
            </a:r>
          </a:p>
        </p:txBody>
      </p:sp>
      <p:sp>
        <p:nvSpPr>
          <p:cNvPr id="9" name="CuadroTexto 8">
            <a:extLst>
              <a:ext uri="{FF2B5EF4-FFF2-40B4-BE49-F238E27FC236}">
                <a16:creationId xmlns:a16="http://schemas.microsoft.com/office/drawing/2014/main" id="{590AFB12-8346-6EFC-980B-AE8AA7E0F72E}"/>
              </a:ext>
            </a:extLst>
          </p:cNvPr>
          <p:cNvSpPr txBox="1"/>
          <p:nvPr/>
        </p:nvSpPr>
        <p:spPr>
          <a:xfrm>
            <a:off x="4860032" y="1716567"/>
            <a:ext cx="3960440" cy="2970044"/>
          </a:xfrm>
          <a:prstGeom prst="rect">
            <a:avLst/>
          </a:prstGeom>
          <a:noFill/>
        </p:spPr>
        <p:txBody>
          <a:bodyPr wrap="square">
            <a:spAutoFit/>
          </a:bodyPr>
          <a:lstStyle/>
          <a:p>
            <a:pPr algn="just"/>
            <a:br>
              <a:rPr lang="es-ES" sz="1100" b="0" i="0" dirty="0">
                <a:solidFill>
                  <a:srgbClr val="222222"/>
                </a:solidFill>
                <a:effectLst/>
                <a:latin typeface="Arial" panose="020B0604020202020204" pitchFamily="34" charset="0"/>
              </a:rPr>
            </a:br>
            <a:r>
              <a:rPr lang="es-ES" sz="1100" b="0" i="0" dirty="0">
                <a:solidFill>
                  <a:srgbClr val="222222"/>
                </a:solidFill>
                <a:effectLst/>
                <a:latin typeface="Arial" panose="020B0604020202020204" pitchFamily="34" charset="0"/>
              </a:rPr>
              <a:t>El 7,6% de los pacientes (40) completaron la evaluación radiológica al año del ingreso hospitalario y se ha llevado a cabo un estudio observacional, retrospectivo y descriptivo de estos pacientes revisados de manera ambulatoria.</a:t>
            </a:r>
          </a:p>
          <a:p>
            <a:pPr algn="just"/>
            <a:br>
              <a:rPr lang="es-ES" sz="1100" b="0" i="0" dirty="0">
                <a:solidFill>
                  <a:srgbClr val="222222"/>
                </a:solidFill>
                <a:effectLst/>
                <a:latin typeface="Arial" panose="020B0604020202020204" pitchFamily="34" charset="0"/>
              </a:rPr>
            </a:br>
            <a:r>
              <a:rPr lang="es-ES" sz="1100" b="0" i="0" dirty="0">
                <a:solidFill>
                  <a:srgbClr val="222222"/>
                </a:solidFill>
                <a:effectLst/>
                <a:latin typeface="Arial" panose="020B0604020202020204" pitchFamily="34" charset="0"/>
              </a:rPr>
              <a:t>Se analizaron los hallazgos radiológicos a los 12 meses después del alta hospitalaria y clasificamos los hallazgos de la TC en tres grupos según la gravedad: </a:t>
            </a:r>
          </a:p>
          <a:p>
            <a:pPr algn="just"/>
            <a:endParaRPr lang="es-ES" sz="1100" b="0" i="0" dirty="0">
              <a:solidFill>
                <a:srgbClr val="222222"/>
              </a:solidFill>
              <a:effectLst/>
              <a:latin typeface="Arial" panose="020B0604020202020204" pitchFamily="34" charset="0"/>
            </a:endParaRPr>
          </a:p>
          <a:p>
            <a:pPr algn="just"/>
            <a:r>
              <a:rPr lang="es-ES" sz="1100" b="0" i="0" dirty="0">
                <a:solidFill>
                  <a:srgbClr val="222222"/>
                </a:solidFill>
                <a:effectLst/>
                <a:latin typeface="Arial" panose="020B0604020202020204" pitchFamily="34" charset="0"/>
              </a:rPr>
              <a:t>     - Estadio 1, los hallazgos normales o alteraciones no relacionadas con neumonía COVID. </a:t>
            </a:r>
          </a:p>
          <a:p>
            <a:pPr algn="just"/>
            <a:r>
              <a:rPr lang="es-ES" sz="1100" dirty="0">
                <a:solidFill>
                  <a:srgbClr val="222222"/>
                </a:solidFill>
                <a:latin typeface="Arial" panose="020B0604020202020204" pitchFamily="34" charset="0"/>
              </a:rPr>
              <a:t>     - E</a:t>
            </a:r>
            <a:r>
              <a:rPr lang="es-ES" sz="1100" b="0" i="0" dirty="0">
                <a:solidFill>
                  <a:srgbClr val="222222"/>
                </a:solidFill>
                <a:effectLst/>
                <a:latin typeface="Arial" panose="020B0604020202020204" pitchFamily="34" charset="0"/>
              </a:rPr>
              <a:t>stadio 2, la presencia de opacidades en vidrio deslustrado.</a:t>
            </a:r>
          </a:p>
          <a:p>
            <a:pPr algn="just"/>
            <a:r>
              <a:rPr lang="es-ES" sz="1100" dirty="0">
                <a:solidFill>
                  <a:srgbClr val="222222"/>
                </a:solidFill>
                <a:latin typeface="Arial" panose="020B0604020202020204" pitchFamily="34" charset="0"/>
              </a:rPr>
              <a:t>     - E</a:t>
            </a:r>
            <a:r>
              <a:rPr lang="es-ES" sz="1100" b="0" i="0" dirty="0">
                <a:solidFill>
                  <a:srgbClr val="222222"/>
                </a:solidFill>
                <a:effectLst/>
                <a:latin typeface="Arial" panose="020B0604020202020204" pitchFamily="34" charset="0"/>
              </a:rPr>
              <a:t>stadio 3 signos de fibrosis como presencia de bronquiectasias de tracción, bandas parenquimatosas y/o patrón reticular.</a:t>
            </a:r>
          </a:p>
        </p:txBody>
      </p:sp>
      <p:sp>
        <p:nvSpPr>
          <p:cNvPr id="11" name="CuadroTexto 10">
            <a:extLst>
              <a:ext uri="{FF2B5EF4-FFF2-40B4-BE49-F238E27FC236}">
                <a16:creationId xmlns:a16="http://schemas.microsoft.com/office/drawing/2014/main" id="{D07989DF-5F10-B680-441A-645DBAC48008}"/>
              </a:ext>
            </a:extLst>
          </p:cNvPr>
          <p:cNvSpPr txBox="1"/>
          <p:nvPr/>
        </p:nvSpPr>
        <p:spPr>
          <a:xfrm>
            <a:off x="262311" y="3083747"/>
            <a:ext cx="4237681" cy="1615827"/>
          </a:xfrm>
          <a:prstGeom prst="rect">
            <a:avLst/>
          </a:prstGeom>
          <a:noFill/>
        </p:spPr>
        <p:txBody>
          <a:bodyPr wrap="square">
            <a:spAutoFit/>
          </a:bodyPr>
          <a:lstStyle/>
          <a:p>
            <a:pPr algn="l"/>
            <a:r>
              <a:rPr lang="es-ES" sz="1100" b="1" i="0" dirty="0">
                <a:solidFill>
                  <a:srgbClr val="222222"/>
                </a:solidFill>
                <a:effectLst/>
                <a:latin typeface="Arial" panose="020B0604020202020204" pitchFamily="34" charset="0"/>
              </a:rPr>
              <a:t>Metodología</a:t>
            </a:r>
            <a:br>
              <a:rPr lang="es-ES" sz="1100" b="0" i="0" dirty="0">
                <a:solidFill>
                  <a:srgbClr val="222222"/>
                </a:solidFill>
                <a:effectLst/>
                <a:latin typeface="Arial" panose="020B0604020202020204" pitchFamily="34" charset="0"/>
              </a:rPr>
            </a:br>
            <a:endParaRPr lang="es-ES" sz="1100" b="0" i="0" dirty="0">
              <a:solidFill>
                <a:srgbClr val="222222"/>
              </a:solidFill>
              <a:effectLst/>
              <a:latin typeface="Arial" panose="020B0604020202020204" pitchFamily="34" charset="0"/>
            </a:endParaRPr>
          </a:p>
          <a:p>
            <a:pPr algn="just"/>
            <a:r>
              <a:rPr lang="es-ES" sz="1100" b="0" i="0" dirty="0">
                <a:solidFill>
                  <a:srgbClr val="222222"/>
                </a:solidFill>
                <a:effectLst/>
                <a:latin typeface="Arial" panose="020B0604020202020204" pitchFamily="34" charset="0"/>
              </a:rPr>
              <a:t>De los pacientes ingresados por neumonía SARS-COV-2 en el H. Morales Meseguer (Murcia); un total de 526 han sido revisados en consultas externas de Neumología específica de COVID. </a:t>
            </a:r>
          </a:p>
          <a:p>
            <a:pPr algn="just"/>
            <a:r>
              <a:rPr lang="es-ES" sz="1100" b="0" i="0" dirty="0">
                <a:solidFill>
                  <a:srgbClr val="222222"/>
                </a:solidFill>
                <a:effectLst/>
                <a:latin typeface="Arial" panose="020B0604020202020204" pitchFamily="34" charset="0"/>
              </a:rPr>
              <a:t>En la primera visita, tras una media de 83 días, el 64% de los pacientes fueron altas. En la segunda visita el 36% fueron altas tras una media de 174 días.</a:t>
            </a:r>
            <a:endParaRPr lang="es-E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D0184CC-00DC-715B-21A4-4837763A49C7}"/>
              </a:ext>
            </a:extLst>
          </p:cNvPr>
          <p:cNvSpPr txBox="1"/>
          <p:nvPr/>
        </p:nvSpPr>
        <p:spPr>
          <a:xfrm>
            <a:off x="539552" y="771551"/>
            <a:ext cx="4176464" cy="2970044"/>
          </a:xfrm>
          <a:prstGeom prst="rect">
            <a:avLst/>
          </a:prstGeom>
          <a:noFill/>
        </p:spPr>
        <p:txBody>
          <a:bodyPr wrap="square">
            <a:spAutoFit/>
          </a:bodyPr>
          <a:lstStyle/>
          <a:p>
            <a:pPr algn="l"/>
            <a:r>
              <a:rPr lang="es-ES" sz="1100" b="1" i="0" dirty="0">
                <a:solidFill>
                  <a:srgbClr val="222222"/>
                </a:solidFill>
                <a:effectLst/>
                <a:latin typeface="Arial" panose="020B0604020202020204" pitchFamily="34" charset="0"/>
              </a:rPr>
              <a:t>Resultados</a:t>
            </a:r>
            <a:br>
              <a:rPr lang="es-ES" sz="1100" b="0" i="0" dirty="0">
                <a:solidFill>
                  <a:srgbClr val="222222"/>
                </a:solidFill>
                <a:effectLst/>
                <a:latin typeface="Arial" panose="020B0604020202020204" pitchFamily="34" charset="0"/>
              </a:rPr>
            </a:br>
            <a:endParaRPr lang="es-ES" sz="1100" b="0" i="0" dirty="0">
              <a:solidFill>
                <a:srgbClr val="222222"/>
              </a:solidFill>
              <a:effectLst/>
              <a:latin typeface="Arial" panose="020B0604020202020204" pitchFamily="34" charset="0"/>
            </a:endParaRPr>
          </a:p>
          <a:p>
            <a:pPr algn="just"/>
            <a:r>
              <a:rPr lang="es-ES" sz="1100" b="0" i="0" dirty="0">
                <a:solidFill>
                  <a:srgbClr val="222222"/>
                </a:solidFill>
                <a:effectLst/>
                <a:latin typeface="Arial" panose="020B0604020202020204" pitchFamily="34" charset="0"/>
              </a:rPr>
              <a:t>Se incluyeron un total de 40 pacientes, de los cuales el 77,5% presentaron alteración radiológica al año. En este grupo la mediana de edad fue 65 años y el 60 % eran mujeres.</a:t>
            </a:r>
            <a:br>
              <a:rPr lang="es-ES" sz="1100" b="0" i="0" dirty="0">
                <a:solidFill>
                  <a:srgbClr val="222222"/>
                </a:solidFill>
                <a:effectLst/>
                <a:latin typeface="Arial" panose="020B0604020202020204" pitchFamily="34" charset="0"/>
              </a:rPr>
            </a:br>
            <a:r>
              <a:rPr lang="es-ES" sz="1100" b="0" i="0" dirty="0">
                <a:solidFill>
                  <a:srgbClr val="222222"/>
                </a:solidFill>
                <a:effectLst/>
                <a:latin typeface="Arial" panose="020B0604020202020204" pitchFamily="34" charset="0"/>
              </a:rPr>
              <a:t>En cuanto a los pacientes que presentaron alteración radiológica al año, un 45,2% pertenecía a la primera ola, el 29% a la segunda y el 25,8% a la tercera. </a:t>
            </a:r>
          </a:p>
          <a:p>
            <a:pPr algn="just"/>
            <a:r>
              <a:rPr lang="es-ES" sz="1100" b="0" i="0" dirty="0">
                <a:solidFill>
                  <a:srgbClr val="222222"/>
                </a:solidFill>
                <a:effectLst/>
                <a:latin typeface="Arial" panose="020B0604020202020204" pitchFamily="34" charset="0"/>
              </a:rPr>
              <a:t>Durante la hospitalización, hasta un 73,3% de estos pacientes precisaron ingreso en UCI: con IOT el 19,4% y un 54,8% con VMNI. </a:t>
            </a:r>
          </a:p>
          <a:p>
            <a:pPr algn="just"/>
            <a:r>
              <a:rPr lang="es-ES" sz="1100" b="0" i="0" dirty="0">
                <a:solidFill>
                  <a:srgbClr val="222222"/>
                </a:solidFill>
                <a:effectLst/>
                <a:latin typeface="Arial" panose="020B0604020202020204" pitchFamily="34" charset="0"/>
              </a:rPr>
              <a:t>En el control por TC al año, se objetivaron cambios fibróticos en el 53,3% de los pacientes y opacidades en vidrio deslustrado en un 38,7%. Un total de 9 pacientes presentaron radiografía de tórax sin secuelas de neumonía COVID19 en el control radiológico al año; siendo el 55,6% varones y con una mediana de edad inferior (54 años).</a:t>
            </a:r>
          </a:p>
        </p:txBody>
      </p:sp>
      <p:sp>
        <p:nvSpPr>
          <p:cNvPr id="5" name="CuadroTexto 4">
            <a:extLst>
              <a:ext uri="{FF2B5EF4-FFF2-40B4-BE49-F238E27FC236}">
                <a16:creationId xmlns:a16="http://schemas.microsoft.com/office/drawing/2014/main" id="{2E76A18F-D8D3-AB41-4D79-81CEF43EEC0A}"/>
              </a:ext>
            </a:extLst>
          </p:cNvPr>
          <p:cNvSpPr txBox="1"/>
          <p:nvPr/>
        </p:nvSpPr>
        <p:spPr>
          <a:xfrm>
            <a:off x="539552" y="3902590"/>
            <a:ext cx="7128792" cy="938719"/>
          </a:xfrm>
          <a:prstGeom prst="rect">
            <a:avLst/>
          </a:prstGeom>
          <a:noFill/>
        </p:spPr>
        <p:txBody>
          <a:bodyPr wrap="square">
            <a:spAutoFit/>
          </a:bodyPr>
          <a:lstStyle/>
          <a:p>
            <a:pPr algn="l"/>
            <a:r>
              <a:rPr lang="es-ES" sz="1100" b="1" i="0" dirty="0">
                <a:solidFill>
                  <a:srgbClr val="222222"/>
                </a:solidFill>
                <a:effectLst/>
                <a:latin typeface="Arial" panose="020B0604020202020204" pitchFamily="34" charset="0"/>
              </a:rPr>
              <a:t>Conclusiones</a:t>
            </a:r>
            <a:br>
              <a:rPr lang="es-ES" sz="1100" b="0" i="0" dirty="0">
                <a:solidFill>
                  <a:srgbClr val="222222"/>
                </a:solidFill>
                <a:effectLst/>
                <a:latin typeface="Arial" panose="020B0604020202020204" pitchFamily="34" charset="0"/>
              </a:rPr>
            </a:br>
            <a:endParaRPr lang="es-ES" sz="1100" b="0" i="0" dirty="0">
              <a:solidFill>
                <a:srgbClr val="222222"/>
              </a:solidFill>
              <a:effectLst/>
              <a:latin typeface="Arial" panose="020B0604020202020204" pitchFamily="34" charset="0"/>
            </a:endParaRPr>
          </a:p>
          <a:p>
            <a:pPr algn="just"/>
            <a:r>
              <a:rPr lang="es-ES" sz="1100" b="0" i="0" dirty="0">
                <a:solidFill>
                  <a:srgbClr val="222222"/>
                </a:solidFill>
                <a:effectLst/>
                <a:latin typeface="Arial" panose="020B0604020202020204" pitchFamily="34" charset="0"/>
              </a:rPr>
              <a:t>Nuestros datos sugieren que un bajo porcentaje de individuos desarrollan secuelas pulmonares después de las neumonías SARS-COV-2, probablemente relacionadas con la gravedad del proceso agudo. Estos resultados confirman la necesidad de seguimiento de los pacientes con neumonía grave SARS-CoV-2.</a:t>
            </a:r>
          </a:p>
        </p:txBody>
      </p:sp>
      <p:pic>
        <p:nvPicPr>
          <p:cNvPr id="11" name="Imagen 10">
            <a:extLst>
              <a:ext uri="{FF2B5EF4-FFF2-40B4-BE49-F238E27FC236}">
                <a16:creationId xmlns:a16="http://schemas.microsoft.com/office/drawing/2014/main" id="{F07D96ED-7F80-7A7F-0C71-37A26C36E9CE}"/>
              </a:ext>
            </a:extLst>
          </p:cNvPr>
          <p:cNvPicPr>
            <a:picLocks noChangeAspect="1"/>
          </p:cNvPicPr>
          <p:nvPr/>
        </p:nvPicPr>
        <p:blipFill rotWithShape="1">
          <a:blip r:embed="rId2"/>
          <a:srcRect l="26375" t="15001" r="27162" b="27600"/>
          <a:stretch/>
        </p:blipFill>
        <p:spPr>
          <a:xfrm>
            <a:off x="4788024" y="627534"/>
            <a:ext cx="4133191" cy="3364045"/>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517</Words>
  <Application>Microsoft Office PowerPoint</Application>
  <PresentationFormat>Presentación en pantalla (16:9)</PresentationFormat>
  <Paragraphs>20</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Mercedes Garci</cp:lastModifiedBy>
  <cp:revision>4</cp:revision>
  <dcterms:created xsi:type="dcterms:W3CDTF">2022-01-11T08:55:46Z</dcterms:created>
  <dcterms:modified xsi:type="dcterms:W3CDTF">2023-02-22T18:46:07Z</dcterms:modified>
</cp:coreProperties>
</file>