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 de Windows" initials="UdW" lastIdx="1" clrIdx="0">
    <p:extLst>
      <p:ext uri="{19B8F6BF-5375-455C-9EA6-DF929625EA0E}">
        <p15:presenceInfo xmlns:p15="http://schemas.microsoft.com/office/powerpoint/2012/main" userId="9a467c42db148fc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FF6600"/>
    <a:srgbClr val="0070C0"/>
    <a:srgbClr val="D9D9D9"/>
    <a:srgbClr val="F2F2F2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91" d="100"/>
          <a:sy n="91" d="100"/>
        </p:scale>
        <p:origin x="84" y="2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Tolerancia a Colistina inhalada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Hoja1!$A$2:$A$3</c:f>
              <c:strCache>
                <c:ptCount val="2"/>
                <c:pt idx="0">
                  <c:v>Buena tolerancia</c:v>
                </c:pt>
                <c:pt idx="1">
                  <c:v>Mala tolerancia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19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1.5327236499259184E-2"/>
          <c:y val="0.71402468164057009"/>
          <c:w val="0.63817141643377451"/>
          <c:h val="0.268598218998803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Erradicación de P.A.</c:v>
                </c:pt>
              </c:strCache>
            </c:strRef>
          </c:tx>
          <c:spPr>
            <a:solidFill>
              <a:srgbClr val="33CC3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ln>
                <a:solidFill>
                  <a:srgbClr val="33CC33"/>
                </a:solidFill>
              </a:ln>
              <a:effectLst/>
            </c:spPr>
          </c:dPt>
          <c:cat>
            <c:strRef>
              <c:f>Hoja1!$A$2</c:f>
              <c:strCache>
                <c:ptCount val="1"/>
                <c:pt idx="0">
                  <c:v>Nº de pacientes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Persistencia de P.A.</c:v>
                </c:pt>
              </c:strCache>
            </c:strRef>
          </c:tx>
          <c:spPr>
            <a:solidFill>
              <a:srgbClr val="FF6600"/>
            </a:solidFill>
            <a:ln>
              <a:solidFill>
                <a:srgbClr val="FF6600"/>
              </a:solidFill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Nº de pacientes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495019968"/>
        <c:axId val="-495019424"/>
      </c:barChart>
      <c:catAx>
        <c:axId val="-49501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495019424"/>
        <c:crosses val="autoZero"/>
        <c:auto val="1"/>
        <c:lblAlgn val="ctr"/>
        <c:lblOffset val="100"/>
        <c:noMultiLvlLbl val="0"/>
      </c:catAx>
      <c:valAx>
        <c:axId val="-495019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49501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"/>
          <p:cNvSpPr/>
          <p:nvPr/>
        </p:nvSpPr>
        <p:spPr>
          <a:xfrm>
            <a:off x="3750839" y="1797590"/>
            <a:ext cx="3655868" cy="917067"/>
          </a:xfrm>
          <a:prstGeom prst="rect">
            <a:avLst/>
          </a:prstGeom>
          <a:solidFill>
            <a:srgbClr val="0099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Rectangle 6"/>
          <p:cNvSpPr/>
          <p:nvPr/>
        </p:nvSpPr>
        <p:spPr>
          <a:xfrm>
            <a:off x="178461" y="3299411"/>
            <a:ext cx="3445561" cy="1429796"/>
          </a:xfrm>
          <a:prstGeom prst="rect">
            <a:avLst/>
          </a:prstGeom>
          <a:solidFill>
            <a:srgbClr val="0099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6"/>
          <p:cNvSpPr/>
          <p:nvPr/>
        </p:nvSpPr>
        <p:spPr>
          <a:xfrm>
            <a:off x="152549" y="1758626"/>
            <a:ext cx="3263894" cy="1101318"/>
          </a:xfrm>
          <a:prstGeom prst="rect">
            <a:avLst/>
          </a:prstGeom>
          <a:solidFill>
            <a:srgbClr val="0099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Rectangle 18"/>
          <p:cNvSpPr/>
          <p:nvPr/>
        </p:nvSpPr>
        <p:spPr>
          <a:xfrm>
            <a:off x="3754586" y="2808143"/>
            <a:ext cx="1759382" cy="252417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Rectangle 18"/>
          <p:cNvSpPr/>
          <p:nvPr/>
        </p:nvSpPr>
        <p:spPr>
          <a:xfrm>
            <a:off x="3752844" y="1457928"/>
            <a:ext cx="1759382" cy="252417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6" name="Marcador de contenido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1" t="39763" r="38701" b="4919"/>
          <a:stretch/>
        </p:blipFill>
        <p:spPr>
          <a:xfrm flipH="1">
            <a:off x="7647624" y="991379"/>
            <a:ext cx="1492232" cy="2146782"/>
          </a:xfrm>
          <a:prstGeom prst="rect">
            <a:avLst/>
          </a:prstGeom>
        </p:spPr>
      </p:pic>
      <p:sp>
        <p:nvSpPr>
          <p:cNvPr id="15" name="Rectangle 18"/>
          <p:cNvSpPr/>
          <p:nvPr/>
        </p:nvSpPr>
        <p:spPr>
          <a:xfrm>
            <a:off x="154166" y="2984761"/>
            <a:ext cx="1759382" cy="252417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154166" y="1443298"/>
            <a:ext cx="1759382" cy="252417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Rectangle 6"/>
          <p:cNvSpPr/>
          <p:nvPr/>
        </p:nvSpPr>
        <p:spPr>
          <a:xfrm>
            <a:off x="1631727" y="76631"/>
            <a:ext cx="7381328" cy="8946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" name="CuadroTexto 1"/>
          <p:cNvSpPr txBox="1"/>
          <p:nvPr/>
        </p:nvSpPr>
        <p:spPr>
          <a:xfrm>
            <a:off x="1649983" y="56507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</a:t>
            </a:r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MUI nebulizada (</a:t>
            </a:r>
            <a:r>
              <a:rPr lang="es-E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Colfinair</a:t>
            </a:r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pacientes con bronquiectasias no fibrosis quística  </a:t>
            </a:r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infección bronquial </a:t>
            </a:r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crónica por </a:t>
            </a:r>
            <a:r>
              <a:rPr lang="es-ES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Pseudomonas</a:t>
            </a:r>
            <a:r>
              <a:rPr lang="es-ES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1547483" y="960997"/>
            <a:ext cx="6372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S. García Morales</a:t>
            </a:r>
            <a:r>
              <a:rPr lang="es-ES" sz="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M.P. Lobato de la Sierra</a:t>
            </a:r>
            <a:r>
              <a:rPr lang="es-ES" sz="8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S. Gómez Rivera</a:t>
            </a:r>
            <a:r>
              <a:rPr lang="es-ES" sz="8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M. Utrero Rico</a:t>
            </a:r>
            <a:r>
              <a:rPr lang="es-ES" sz="8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F. Pérez Grimaldi</a:t>
            </a:r>
            <a:r>
              <a:rPr lang="es-ES" sz="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1548363" y="1133710"/>
            <a:ext cx="64087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UGC 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de Neumología. Hospital Universitario de Jerez de la Frontera, Cádiz (España)</a:t>
            </a:r>
            <a:r>
              <a:rPr lang="es-ES" sz="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100340"/>
              </p:ext>
            </p:extLst>
          </p:nvPr>
        </p:nvGraphicFramePr>
        <p:xfrm>
          <a:off x="3749141" y="3147814"/>
          <a:ext cx="5245658" cy="1960248"/>
        </p:xfrm>
        <a:graphic>
          <a:graphicData uri="http://schemas.openxmlformats.org/drawingml/2006/table">
            <a:tbl>
              <a:tblPr firstRow="1" firstCol="1" bandRow="1"/>
              <a:tblGrid>
                <a:gridCol w="2622829"/>
                <a:gridCol w="2622829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Características de la muestra (N=26)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Sexo femenino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 (61.5%)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Edad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72 (42-85)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Comorbilidades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Secuelas de TBC (n=6)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Asma (n=3)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EPOC (n=2)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Otras </a:t>
                      </a:r>
                      <a:r>
                        <a:rPr lang="es-ES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(n=4</a:t>
                      </a: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Tabaquismo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fumadores (53.8%)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Etiología de bronquiectasias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Post-infecciosas (53.8%)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Asma (11.5%)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EPOC (7.7%)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52549" y="1801454"/>
            <a:ext cx="32638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infección bronquial crónica (IBC) por </a:t>
            </a:r>
            <a:r>
              <a:rPr lang="es-ES" sz="1200" i="1" dirty="0">
                <a:latin typeface="Arial" panose="020B0604020202020204" pitchFamily="34" charset="0"/>
                <a:cs typeface="Arial" panose="020B0604020202020204" pitchFamily="34" charset="0"/>
              </a:rPr>
              <a:t>P. </a:t>
            </a:r>
            <a:r>
              <a:rPr lang="es-E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en las bronquiectasias no fibrosis quística (FQ) se asocia a peor pronóstico, con incremento de las agudizaciones y de la morbimortalidad.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52549" y="3296841"/>
            <a:ext cx="34714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y retrospectivo del empleo de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inhalada (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Colfinair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®) en dosis de 1MUI/12h en pacientes diagnosticados de bronquiectasias no FQ con IBC por </a:t>
            </a:r>
            <a:r>
              <a:rPr lang="es-ES" sz="1200" i="1" dirty="0">
                <a:latin typeface="Arial" panose="020B0604020202020204" pitchFamily="34" charset="0"/>
                <a:cs typeface="Arial" panose="020B0604020202020204" pitchFamily="34" charset="0"/>
              </a:rPr>
              <a:t>P. </a:t>
            </a:r>
            <a:r>
              <a:rPr lang="es-E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en el Hospital de Jerez. La muestra fue recogida desde Septiembre de 2019 hasta Septiembre de 2022.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35811" y="1431836"/>
            <a:ext cx="1458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715156" y="1801454"/>
            <a:ext cx="3697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objetivo fue describir y evaluar la efectividad del uso de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inhalada (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Colfinair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®) –posología de 1MUI/12h- en pacientes con bronquiectasias no FQ e IBC por </a:t>
            </a:r>
            <a:r>
              <a:rPr lang="es-ES" sz="1200" i="1" dirty="0">
                <a:latin typeface="Arial" panose="020B0604020202020204" pitchFamily="34" charset="0"/>
                <a:cs typeface="Arial" panose="020B0604020202020204" pitchFamily="34" charset="0"/>
              </a:rPr>
              <a:t>P. </a:t>
            </a:r>
            <a:r>
              <a:rPr lang="es-E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457803" y="2972471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endParaRPr lang="es-ES" sz="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735927" y="1457928"/>
            <a:ext cx="19156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MATERIAL Y MÉTODO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4029070" y="2795851"/>
            <a:ext cx="12104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6"/>
          <p:cNvSpPr/>
          <p:nvPr/>
        </p:nvSpPr>
        <p:spPr>
          <a:xfrm>
            <a:off x="4490894" y="1480002"/>
            <a:ext cx="3901409" cy="437581"/>
          </a:xfrm>
          <a:prstGeom prst="rect">
            <a:avLst/>
          </a:prstGeom>
          <a:solidFill>
            <a:srgbClr val="0099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Rounded Rectangle 8"/>
          <p:cNvSpPr/>
          <p:nvPr/>
        </p:nvSpPr>
        <p:spPr>
          <a:xfrm>
            <a:off x="35271" y="4083918"/>
            <a:ext cx="8281145" cy="100811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Rectangle 18"/>
          <p:cNvSpPr/>
          <p:nvPr/>
        </p:nvSpPr>
        <p:spPr>
          <a:xfrm>
            <a:off x="63494" y="3733018"/>
            <a:ext cx="1368152" cy="255811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8248" y="4132671"/>
            <a:ext cx="82811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uso de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Colfinair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a dosis de 1MUI/12h ha demostrado ser efectivo en pacientes con bronquiectasias no FQ con IBC por 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P. </a:t>
            </a:r>
            <a:r>
              <a:rPr lang="es-E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 disminuyendo las agudizaciones y la sintomatología respiratoria. En un alto porcentaje de pacientes se objetivó además erradicación microbiológica de la </a:t>
            </a:r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P. </a:t>
            </a:r>
            <a:r>
              <a:rPr lang="es-E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. Todo ello con buenos datos de tolerancia de la antibioterapia inhalada.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6181" y="3733018"/>
            <a:ext cx="17637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867256"/>
              </p:ext>
            </p:extLst>
          </p:nvPr>
        </p:nvGraphicFramePr>
        <p:xfrm>
          <a:off x="122123" y="987574"/>
          <a:ext cx="3499549" cy="2638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025"/>
                <a:gridCol w="1189255"/>
                <a:gridCol w="979269"/>
              </a:tblGrid>
              <a:tr h="338850">
                <a:tc gridSpan="3"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Características microbiológicas  (N=26)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624197">
                <a:tc rowSpan="4">
                  <a:txBody>
                    <a:bodyPr/>
                    <a:lstStyle/>
                    <a:p>
                      <a:pPr algn="ctr"/>
                      <a:r>
                        <a:rPr lang="es-ES" sz="1100" b="1" i="1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Pseudomonas</a:t>
                      </a:r>
                      <a:r>
                        <a:rPr lang="es-ES" sz="1100" b="1" i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100" b="1" i="1" baseline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Areuginosa</a:t>
                      </a:r>
                      <a:r>
                        <a:rPr lang="es-ES" sz="1100" b="1" i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(100%)</a:t>
                      </a:r>
                      <a:endParaRPr lang="es-ES" sz="1100" b="1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Haemophilus</a:t>
                      </a:r>
                      <a:r>
                        <a:rPr lang="es-ES" sz="11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1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Influenzae</a:t>
                      </a:r>
                      <a:endParaRPr lang="es-ES" sz="1100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</a:tr>
              <a:tr h="6241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Staphyloccocus</a:t>
                      </a:r>
                      <a:r>
                        <a:rPr lang="es-ES" sz="11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1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Aureus</a:t>
                      </a:r>
                      <a:r>
                        <a:rPr lang="es-ES" sz="11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9D9D9"/>
                    </a:solidFill>
                  </a:tcPr>
                </a:tc>
              </a:tr>
              <a:tr h="6241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Streptoccocus</a:t>
                      </a:r>
                      <a:r>
                        <a:rPr lang="es-ES" sz="11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1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Pneumoniae</a:t>
                      </a:r>
                      <a:endParaRPr lang="es-ES" sz="11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</a:tr>
              <a:tr h="42224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MPP</a:t>
                      </a:r>
                    </a:p>
                    <a:p>
                      <a:pPr algn="ctr"/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Gráfico 32"/>
          <p:cNvGraphicFramePr/>
          <p:nvPr>
            <p:extLst>
              <p:ext uri="{D42A27DB-BD31-4B8C-83A1-F6EECF244321}">
                <p14:modId xmlns:p14="http://schemas.microsoft.com/office/powerpoint/2010/main" val="3746944107"/>
              </p:ext>
            </p:extLst>
          </p:nvPr>
        </p:nvGraphicFramePr>
        <p:xfrm>
          <a:off x="7214935" y="2197168"/>
          <a:ext cx="2685657" cy="184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6" name="Tabla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175268"/>
              </p:ext>
            </p:extLst>
          </p:nvPr>
        </p:nvGraphicFramePr>
        <p:xfrm>
          <a:off x="4497382" y="62336"/>
          <a:ext cx="3888432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6174"/>
                <a:gridCol w="2322258"/>
              </a:tblGrid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Presencia de agudizaciones con </a:t>
                      </a:r>
                      <a:r>
                        <a:rPr lang="es-E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colistina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inhalada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es-ES" sz="12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agudizaciones</a:t>
                      </a:r>
                      <a:endParaRPr lang="es-E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Agudizaciones</a:t>
                      </a:r>
                      <a:endParaRPr lang="es-E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(n=5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ctr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(n=3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ctr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(n=1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37" name="Rectangle 18"/>
          <p:cNvSpPr/>
          <p:nvPr/>
        </p:nvSpPr>
        <p:spPr>
          <a:xfrm>
            <a:off x="1789897" y="156202"/>
            <a:ext cx="1759382" cy="252417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2064381" y="152501"/>
            <a:ext cx="12104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4425374" y="1449994"/>
            <a:ext cx="4032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 aquellos que presentaron agudizaciones únicamente 3 (12%) requirieron ingreso hospitalario.</a:t>
            </a:r>
            <a:b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8059167" y="3011189"/>
            <a:ext cx="93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N=19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7596336" y="2751137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N=7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8" name="Gráfico 47"/>
          <p:cNvGraphicFramePr/>
          <p:nvPr>
            <p:extLst>
              <p:ext uri="{D42A27DB-BD31-4B8C-83A1-F6EECF244321}">
                <p14:modId xmlns:p14="http://schemas.microsoft.com/office/powerpoint/2010/main" val="1570633211"/>
              </p:ext>
            </p:extLst>
          </p:nvPr>
        </p:nvGraphicFramePr>
        <p:xfrm>
          <a:off x="3885313" y="1979223"/>
          <a:ext cx="3278975" cy="2129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7051055" y="1960078"/>
            <a:ext cx="29523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Tolerancia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colistina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nebulizada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4355976" y="1966336"/>
            <a:ext cx="25828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Erradicación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9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Pseudomonas </a:t>
            </a:r>
            <a:r>
              <a:rPr lang="en-US" sz="9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endParaRPr lang="es-E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13324</TotalTime>
  <Words>381</Words>
  <Application>Microsoft Office PowerPoint</Application>
  <PresentationFormat>Presentación en pantalla (16:9)</PresentationFormat>
  <Paragraphs>52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맑은 고딕</vt:lpstr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 de Windows</cp:lastModifiedBy>
  <cp:revision>48</cp:revision>
  <dcterms:created xsi:type="dcterms:W3CDTF">2022-01-11T08:55:46Z</dcterms:created>
  <dcterms:modified xsi:type="dcterms:W3CDTF">2023-03-01T16:28:48Z</dcterms:modified>
</cp:coreProperties>
</file>