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9" d="100"/>
          <a:sy n="89" d="100"/>
        </p:scale>
        <p:origin x="-604" y="-72"/>
      </p:cViewPr>
      <p:guideLst>
        <p:guide orient="horz" pos="1617"/>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en-US" sz="1200" b="1" i="0" u="none" strike="noStrike" kern="1200" baseline="0">
                <a:solidFill>
                  <a:schemeClr val="dk1">
                    <a:lumMod val="75000"/>
                    <a:lumOff val="25000"/>
                  </a:schemeClr>
                </a:solidFill>
                <a:latin typeface="+mn-lt"/>
                <a:ea typeface="+mn-ea"/>
                <a:cs typeface="+mn-cs"/>
              </a:defRPr>
            </a:pPr>
            <a:r>
              <a:rPr sz="1200"/>
              <a:t>Etiología</a:t>
            </a:r>
            <a:endParaRPr sz="1200"/>
          </a:p>
        </c:rich>
      </c:tx>
      <c:layout>
        <c:manualLayout>
          <c:xMode val="edge"/>
          <c:yMode val="edge"/>
          <c:x val="0.0612209802235598"/>
          <c:y val="0.0986394557823129"/>
        </c:manualLayout>
      </c:layout>
      <c:overlay val="0"/>
      <c:spPr>
        <a:noFill/>
        <a:ln>
          <a:noFill/>
        </a:ln>
        <a:effectLst/>
      </c:spPr>
    </c:title>
    <c:autoTitleDeleted val="0"/>
    <c:view3D>
      <c:rotX val="30"/>
      <c:rotY val="0"/>
      <c:depthPercent val="100"/>
      <c:rAngAx val="0"/>
    </c:view3D>
    <c:floor>
      <c:thickness val="0"/>
      <c:spPr>
        <a:noFill/>
        <a:effectLst/>
      </c:spPr>
    </c:floor>
    <c:sideWall>
      <c:thickness val="0"/>
      <c:spPr>
        <a:noFill/>
        <a:effectLst/>
      </c:spPr>
    </c:sideWall>
    <c:backWall>
      <c:thickness val="0"/>
      <c:spPr>
        <a:noFill/>
        <a:effectLst/>
      </c:spPr>
    </c:backWall>
    <c:plotArea>
      <c:layout/>
      <c:pie3DChart>
        <c:varyColors val="1"/>
        <c:ser>
          <c:idx val="0"/>
          <c:order val="0"/>
          <c:tx>
            <c:strRef>
              <c:f>[Book1]Sheet1!$B$1</c:f>
              <c:strCache>
                <c:ptCount val="1"/>
                <c:pt idx="0">
                  <c:v>Frecuencia</c:v>
                </c:pt>
              </c:strCache>
            </c:strRef>
          </c:tx>
          <c:spPr>
            <a:scene3d>
              <a:camera prst="orthographicFront"/>
              <a:lightRig rig="threePt" dir="t"/>
            </a:scene3d>
            <a:sp3d contourW="9525"/>
          </c:spPr>
          <c:explosion val="0"/>
          <c:dPt>
            <c:idx val="0"/>
            <c:bubble3D val="0"/>
            <c:spPr>
              <a:solidFill>
                <a:schemeClr val="accent1"/>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1"/>
            <c:bubble3D val="0"/>
            <c:spPr>
              <a:solidFill>
                <a:schemeClr val="accent2"/>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2"/>
            <c:bubble3D val="0"/>
            <c:spPr>
              <a:solidFill>
                <a:schemeClr val="accent3"/>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3"/>
            <c:bubble3D val="0"/>
            <c:spPr>
              <a:solidFill>
                <a:schemeClr val="accent4"/>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4"/>
            <c:bubble3D val="0"/>
            <c:spPr>
              <a:solidFill>
                <a:schemeClr val="accent5"/>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5"/>
            <c:bubble3D val="0"/>
            <c:spPr>
              <a:solidFill>
                <a:schemeClr val="accent6"/>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6"/>
            <c:bubble3D val="0"/>
            <c:spPr>
              <a:solidFill>
                <a:schemeClr val="accent1">
                  <a:lumMod val="60000"/>
                </a:schemeClr>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7"/>
            <c:bubble3D val="0"/>
            <c:spPr>
              <a:solidFill>
                <a:schemeClr val="accent2">
                  <a:lumMod val="60000"/>
                </a:schemeClr>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8"/>
            <c:bubble3D val="0"/>
            <c:spPr>
              <a:solidFill>
                <a:schemeClr val="accent3">
                  <a:lumMod val="60000"/>
                </a:schemeClr>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9"/>
            <c:bubble3D val="0"/>
            <c:spPr>
              <a:solidFill>
                <a:schemeClr val="accent4">
                  <a:lumMod val="60000"/>
                </a:schemeClr>
              </a:solidFill>
              <a:ln>
                <a:noFill/>
              </a:ln>
              <a:effectLst>
                <a:outerShdw blurRad="254000" sx="102000" sy="102000" algn="ctr" rotWithShape="0">
                  <a:prstClr val="black">
                    <a:alpha val="20000"/>
                  </a:prstClr>
                </a:outerShdw>
              </a:effectLst>
              <a:scene3d>
                <a:camera prst="orthographicFront"/>
                <a:lightRig rig="threePt" dir="t"/>
              </a:scene3d>
              <a:sp3d contourW="9525"/>
            </c:spPr>
          </c:dPt>
          <c:dPt>
            <c:idx val="10"/>
            <c:bubble3D val="0"/>
            <c:spPr>
              <a:solidFill>
                <a:schemeClr val="accent5">
                  <a:lumMod val="60000"/>
                </a:schemeClr>
              </a:solidFill>
              <a:ln>
                <a:noFill/>
              </a:ln>
              <a:effectLst>
                <a:outerShdw blurRad="254000" sx="102000" sy="102000" algn="ctr" rotWithShape="0">
                  <a:prstClr val="black">
                    <a:alpha val="20000"/>
                  </a:prstClr>
                </a:outerShdw>
              </a:effectLst>
              <a:scene3d>
                <a:camera prst="orthographicFront"/>
                <a:lightRig rig="threePt" dir="t"/>
              </a:scene3d>
              <a:sp3d contourW="9525"/>
            </c:spPr>
          </c:dPt>
          <c:dLbls>
            <c:dLbl>
              <c:idx val="3"/>
              <c:layout>
                <c:manualLayout>
                  <c:x val="0.0961745399057927"/>
                  <c:y val="-0.172148747746586"/>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4"/>
              <c:delete val="1"/>
            </c:dLbl>
            <c:dLbl>
              <c:idx val="5"/>
              <c:delete val="1"/>
            </c:dLbl>
            <c:dLbl>
              <c:idx val="6"/>
              <c:delete val="1"/>
            </c:dLbl>
            <c:dLbl>
              <c:idx val="7"/>
              <c:delete val="1"/>
            </c:dLbl>
            <c:dLbl>
              <c:idx val="8"/>
              <c:delete val="1"/>
            </c:dLbl>
            <c:dLbl>
              <c:idx val="9"/>
              <c:delete val="1"/>
            </c:dLbl>
            <c:dLbl>
              <c:idx val="10"/>
              <c:delete val="1"/>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0" vertOverflow="ellipsis" vert="horz" wrap="square" lIns="38100" tIns="19050" rIns="38100" bIns="19050" anchor="ctr" anchorCtr="1"/>
              <a:lstStyle/>
              <a:p>
                <a:pPr>
                  <a:defRPr lang="en-US" sz="1000" b="1" i="0" u="none" strike="noStrike" kern="1200" baseline="0">
                    <a:solidFill>
                      <a:schemeClr val="lt1"/>
                    </a:solidFill>
                    <a:latin typeface="+mn-lt"/>
                    <a:ea typeface="+mn-ea"/>
                    <a:cs typeface="+mn-cs"/>
                  </a:defRPr>
                </a:pPr>
              </a:p>
            </c:txPr>
            <c:dLblPos val="ct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[Book1]Sheet1!$A$2:$A$12</c:f>
              <c:strCache>
                <c:ptCount val="11"/>
                <c:pt idx="0">
                  <c:v>Idiopática</c:v>
                </c:pt>
                <c:pt idx="1">
                  <c:v>EPOC</c:v>
                </c:pt>
                <c:pt idx="2">
                  <c:v>Post-neumonía</c:v>
                </c:pt>
                <c:pt idx="3">
                  <c:v>Post-tuberculosis</c:v>
                </c:pt>
                <c:pt idx="4">
                  <c:v>Fibrosis quística</c:v>
                </c:pt>
                <c:pt idx="5">
                  <c:v>Asma</c:v>
                </c:pt>
                <c:pt idx="6">
                  <c:v>Discinesia ciliar</c:v>
                </c:pt>
                <c:pt idx="7">
                  <c:v>Neumopatía intersticial</c:v>
                </c:pt>
                <c:pt idx="8">
                  <c:v>ABPA</c:v>
                </c:pt>
                <c:pt idx="9">
                  <c:v>Displasia broncopulmonar</c:v>
                </c:pt>
                <c:pt idx="10">
                  <c:v>Otros</c:v>
                </c:pt>
              </c:strCache>
            </c:strRef>
          </c:cat>
          <c:val>
            <c:numRef>
              <c:f>[Book1]Sheet1!$B$2:$B$12</c:f>
              <c:numCache>
                <c:formatCode>General</c:formatCode>
                <c:ptCount val="11"/>
                <c:pt idx="0">
                  <c:v>21</c:v>
                </c:pt>
                <c:pt idx="1">
                  <c:v>12</c:v>
                </c:pt>
                <c:pt idx="2">
                  <c:v>9</c:v>
                </c:pt>
                <c:pt idx="3">
                  <c:v>6</c:v>
                </c:pt>
                <c:pt idx="4">
                  <c:v>4</c:v>
                </c:pt>
                <c:pt idx="5">
                  <c:v>3</c:v>
                </c:pt>
                <c:pt idx="6">
                  <c:v>3</c:v>
                </c:pt>
                <c:pt idx="7">
                  <c:v>3</c:v>
                </c:pt>
                <c:pt idx="8">
                  <c:v>2</c:v>
                </c:pt>
                <c:pt idx="9">
                  <c:v>2</c:v>
                </c:pt>
                <c:pt idx="10">
                  <c:v>2</c:v>
                </c:pt>
              </c:numCache>
            </c:numRef>
          </c:val>
        </c:ser>
        <c:dLbls>
          <c:showLegendKey val="0"/>
          <c:showVal val="0"/>
          <c:showCatName val="0"/>
          <c:showSerName val="0"/>
          <c:showPercent val="1"/>
          <c:showBubbleSize val="0"/>
        </c:dLbls>
      </c:pie3DChart>
      <c:spPr>
        <a:noFill/>
        <a:ln>
          <a:noFill/>
        </a:ln>
        <a:effectLst/>
      </c:spPr>
    </c:plotArea>
    <c:legend>
      <c:legendPos val="r"/>
      <c:legendEntry>
        <c:idx val="0"/>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1"/>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2"/>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3"/>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4"/>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5"/>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6"/>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7"/>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8"/>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9"/>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egendEntry>
        <c:idx val="10"/>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Entry>
      <c:layout>
        <c:manualLayout>
          <c:xMode val="edge"/>
          <c:yMode val="edge"/>
          <c:x val="0.577815993121238"/>
          <c:y val="0.0439342403628118"/>
          <c:w val="0.412725709372313"/>
          <c:h val="0.914965986394558"/>
        </c:manualLayout>
      </c:layout>
      <c:overlay val="0"/>
      <c:spPr>
        <a:solidFill>
          <a:schemeClr val="lt1">
            <a:lumMod val="95000"/>
            <a:alpha val="39000"/>
          </a:schemeClr>
        </a:solidFill>
        <a:ln>
          <a:noFill/>
        </a:ln>
        <a:effectLst/>
      </c:spPr>
      <c:txPr>
        <a:bodyPr rot="0" spcFirstLastPara="0" vertOverflow="ellipsis" vert="horz" wrap="square" anchor="ctr" anchorCtr="1"/>
        <a:lstStyle/>
        <a:p>
          <a:pPr>
            <a:defRPr lang="en-US" sz="1000" b="0" i="0" u="none" strike="noStrike" kern="1200" baseline="0">
              <a:solidFill>
                <a:schemeClr val="dk1">
                  <a:lumMod val="75000"/>
                  <a:lumOff val="25000"/>
                </a:schemeClr>
              </a:solidFill>
              <a:latin typeface="+mn-lt"/>
              <a:ea typeface="+mn-ea"/>
              <a:cs typeface="+mn-cs"/>
            </a:defRPr>
          </a:pP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a:effectLst/>
  </c:spPr>
  <c:txPr>
    <a:bodyPr/>
    <a:lstStyle/>
    <a:p>
      <a:pPr>
        <a:defRPr lang="en-US" sz="1000"/>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hasCustomPrompt="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hasCustomPrompt="1"/>
          </p:nvPr>
        </p:nvSpPr>
        <p:spPr/>
        <p:txBody>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hasCustomPrompt="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endParaRPr lang="es-ES" smtClean="0"/>
          </a:p>
        </p:txBody>
      </p:sp>
      <p:sp>
        <p:nvSpPr>
          <p:cNvPr id="4" name="3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hasCustomPrompt="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contenido"/>
          <p:cNvSpPr>
            <a:spLocks noGrp="1"/>
          </p:cNvSpPr>
          <p:nvPr>
            <p:ph sz="half" idx="2" hasCustomPrompt="1"/>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hasCustomPrompt="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endParaRPr lang="es-ES" smtClean="0"/>
          </a:p>
        </p:txBody>
      </p:sp>
      <p:sp>
        <p:nvSpPr>
          <p:cNvPr id="4" name="3 Marcador de contenido"/>
          <p:cNvSpPr>
            <a:spLocks noGrp="1"/>
          </p:cNvSpPr>
          <p:nvPr>
            <p:ph sz="half" idx="2" hasCustomPrompt="1"/>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5" name="4 Marcador de texto"/>
          <p:cNvSpPr>
            <a:spLocks noGrp="1"/>
          </p:cNvSpPr>
          <p:nvPr>
            <p:ph type="body" sz="quarter" idx="3" hasCustomPrompt="1"/>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endParaRPr lang="es-ES" smtClean="0"/>
          </a:p>
        </p:txBody>
      </p:sp>
      <p:sp>
        <p:nvSpPr>
          <p:cNvPr id="6" name="5 Marcador de contenido"/>
          <p:cNvSpPr>
            <a:spLocks noGrp="1"/>
          </p:cNvSpPr>
          <p:nvPr>
            <p:ph sz="quarter" idx="4" hasCustomPrompt="1"/>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hasCustomPrompt="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texto"/>
          <p:cNvSpPr>
            <a:spLocks noGrp="1"/>
          </p:cNvSpPr>
          <p:nvPr>
            <p:ph type="body" sz="half" idx="2" hasCustomPrompt="1"/>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endParaRPr lang="es-ES" smtClean="0"/>
          </a:p>
        </p:txBody>
      </p:sp>
      <p:sp>
        <p:nvSpPr>
          <p:cNvPr id="5" name="4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hasCustomPrompt="1"/>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endParaRPr lang="es-ES" smtClean="0"/>
          </a:p>
        </p:txBody>
      </p:sp>
      <p:sp>
        <p:nvSpPr>
          <p:cNvPr id="5" name="4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hasCustomPrompt="1"/>
          </p:nvPr>
        </p:nvSpPr>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hasCustomPrompt="1"/>
          </p:nvPr>
        </p:nvSpPr>
        <p:spPr>
          <a:xfrm>
            <a:off x="457200" y="154781"/>
            <a:ext cx="6019800" cy="3290888"/>
          </a:xfrm>
        </p:spPr>
        <p:txBody>
          <a:bodyPr vert="eaVert"/>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7"/>
          <p:cNvSpPr txBox="1"/>
          <p:nvPr/>
        </p:nvSpPr>
        <p:spPr>
          <a:xfrm>
            <a:off x="1619885" y="267335"/>
            <a:ext cx="7039610" cy="645160"/>
          </a:xfrm>
          <a:prstGeom prst="rect">
            <a:avLst/>
          </a:prstGeom>
          <a:noFill/>
        </p:spPr>
        <p:txBody>
          <a:bodyPr wrap="square" rtlCol="0" anchor="t">
            <a:spAutoFit/>
          </a:bodyPr>
          <a:p>
            <a:pPr algn="just">
              <a:lnSpc>
                <a:spcPct val="150000"/>
              </a:lnSpc>
            </a:pPr>
            <a:r>
              <a:rPr lang="en-US" sz="1400" b="1">
                <a:latin typeface="Arial" panose="020B0604020202020204" pitchFamily="34" charset="0"/>
                <a:cs typeface="Arial" panose="020B0604020202020204" pitchFamily="34" charset="0"/>
                <a:sym typeface="+mn-ea"/>
              </a:rPr>
              <a:t>A</a:t>
            </a:r>
            <a:r>
              <a:rPr lang="es-ES" altLang="en-US" sz="1400" b="1">
                <a:latin typeface="Arial" panose="020B0604020202020204" pitchFamily="34" charset="0"/>
                <a:cs typeface="Arial" panose="020B0604020202020204" pitchFamily="34" charset="0"/>
                <a:sym typeface="+mn-ea"/>
              </a:rPr>
              <a:t>nálisis de las características de una cohorte de pacientes con bronquiectasias.</a:t>
            </a:r>
            <a:endParaRPr lang="es-ES" altLang="en-US" sz="1400" b="1">
              <a:latin typeface="Arial" panose="020B0604020202020204" pitchFamily="34" charset="0"/>
              <a:cs typeface="Arial" panose="020B0604020202020204" pitchFamily="34" charset="0"/>
              <a:sym typeface="+mn-ea"/>
            </a:endParaRPr>
          </a:p>
          <a:p>
            <a:pPr algn="just">
              <a:lnSpc>
                <a:spcPct val="150000"/>
              </a:lnSpc>
            </a:pPr>
            <a:r>
              <a:rPr lang="en-US" sz="1000">
                <a:latin typeface="Arial" panose="020B0604020202020204" pitchFamily="34" charset="0"/>
                <a:cs typeface="Arial" panose="020B0604020202020204" pitchFamily="34" charset="0"/>
                <a:sym typeface="+mn-ea"/>
              </a:rPr>
              <a:t>Sofía Gutiérrez Hernández, Aureliano Aís Daza, Raquel De Andrés David, Alfonso Marín Andreu,</a:t>
            </a:r>
            <a:r>
              <a:rPr lang="es-ES" altLang="en-US" sz="1000">
                <a:latin typeface="Arial" panose="020B0604020202020204" pitchFamily="34" charset="0"/>
                <a:cs typeface="Arial" panose="020B0604020202020204" pitchFamily="34" charset="0"/>
                <a:sym typeface="+mn-ea"/>
              </a:rPr>
              <a:t> </a:t>
            </a:r>
            <a:r>
              <a:rPr lang="en-US" sz="1000">
                <a:latin typeface="Arial" panose="020B0604020202020204" pitchFamily="34" charset="0"/>
                <a:cs typeface="Arial" panose="020B0604020202020204" pitchFamily="34" charset="0"/>
                <a:sym typeface="+mn-ea"/>
              </a:rPr>
              <a:t>Aurelio</a:t>
            </a:r>
            <a:r>
              <a:rPr lang="es-ES" altLang="en-US" sz="1000">
                <a:latin typeface="Arial" panose="020B0604020202020204" pitchFamily="34" charset="0"/>
                <a:cs typeface="Arial" panose="020B0604020202020204" pitchFamily="34" charset="0"/>
                <a:sym typeface="+mn-ea"/>
              </a:rPr>
              <a:t> </a:t>
            </a:r>
            <a:r>
              <a:rPr lang="en-US" sz="1000">
                <a:latin typeface="Arial" panose="020B0604020202020204" pitchFamily="34" charset="0"/>
                <a:cs typeface="Arial" panose="020B0604020202020204" pitchFamily="34" charset="0"/>
                <a:sym typeface="+mn-ea"/>
              </a:rPr>
              <a:t>Arnedillo Muñoz</a:t>
            </a:r>
            <a:r>
              <a:rPr lang="es-ES" altLang="en-US" sz="1000">
                <a:latin typeface="Arial" panose="020B0604020202020204" pitchFamily="34" charset="0"/>
                <a:cs typeface="Arial" panose="020B0604020202020204" pitchFamily="34" charset="0"/>
                <a:sym typeface="+mn-ea"/>
              </a:rPr>
              <a:t>.</a:t>
            </a:r>
            <a:endParaRPr lang="en-US" sz="1200"/>
          </a:p>
        </p:txBody>
      </p:sp>
      <p:sp>
        <p:nvSpPr>
          <p:cNvPr id="11" name="Text Box 10"/>
          <p:cNvSpPr txBox="1"/>
          <p:nvPr/>
        </p:nvSpPr>
        <p:spPr>
          <a:xfrm>
            <a:off x="323850" y="987425"/>
            <a:ext cx="3489960" cy="14452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p>
            <a:r>
              <a:rPr lang="es-ES" altLang="en-US" sz="1400" b="1">
                <a:latin typeface="Arial" panose="020B0604020202020204" pitchFamily="34" charset="0"/>
                <a:cs typeface="Arial" panose="020B0604020202020204" pitchFamily="34" charset="0"/>
              </a:rPr>
              <a:t>Introducción</a:t>
            </a:r>
            <a:endParaRPr lang="es-ES" altLang="en-US" sz="1400" b="1">
              <a:latin typeface="Arial" panose="020B0604020202020204" pitchFamily="34" charset="0"/>
              <a:cs typeface="Arial" panose="020B0604020202020204" pitchFamily="34" charset="0"/>
            </a:endParaRPr>
          </a:p>
          <a:p>
            <a:endParaRPr lang="es-ES" altLang="en-US" sz="1400" b="1">
              <a:latin typeface="Arial" panose="020B0604020202020204" pitchFamily="34" charset="0"/>
              <a:cs typeface="Arial" panose="020B0604020202020204" pitchFamily="34" charset="0"/>
            </a:endParaRPr>
          </a:p>
          <a:p>
            <a:pPr algn="l"/>
            <a:r>
              <a:rPr lang="en-US" sz="1200">
                <a:latin typeface="Arial" panose="020B0604020202020204" pitchFamily="34" charset="0"/>
                <a:cs typeface="Arial" panose="020B0604020202020204" pitchFamily="34" charset="0"/>
                <a:sym typeface="+mn-ea"/>
              </a:rPr>
              <a:t>Las bronquiectasias constituyen la tercera enfermedad inflamatoria y crónica de la vía aérea más</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frecuente tras el asma y la EPOC, y son la consecuencia final de muchas patologías con un manejo</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común.</a:t>
            </a:r>
            <a:endParaRPr lang="es-ES" altLang="en-US" sz="1200">
              <a:latin typeface="Arial" panose="020B0604020202020204" pitchFamily="34" charset="0"/>
              <a:cs typeface="Arial" panose="020B0604020202020204" pitchFamily="34" charset="0"/>
            </a:endParaRPr>
          </a:p>
        </p:txBody>
      </p:sp>
      <p:sp>
        <p:nvSpPr>
          <p:cNvPr id="14" name="Text Box 13"/>
          <p:cNvSpPr txBox="1"/>
          <p:nvPr/>
        </p:nvSpPr>
        <p:spPr>
          <a:xfrm>
            <a:off x="323850" y="2649855"/>
            <a:ext cx="3471545" cy="19685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p>
            <a:pPr algn="just"/>
            <a:r>
              <a:rPr lang="en-US" sz="1400" b="1">
                <a:latin typeface="Arial" panose="020B0604020202020204" pitchFamily="34" charset="0"/>
                <a:cs typeface="Arial" panose="020B0604020202020204" pitchFamily="34" charset="0"/>
                <a:sym typeface="+mn-ea"/>
              </a:rPr>
              <a:t>Material y métodos</a:t>
            </a:r>
            <a:endParaRPr lang="en-US" sz="1400" b="1">
              <a:latin typeface="Arial" panose="020B0604020202020204" pitchFamily="34" charset="0"/>
              <a:cs typeface="Arial" panose="020B0604020202020204" pitchFamily="34" charset="0"/>
              <a:sym typeface="+mn-ea"/>
            </a:endParaRPr>
          </a:p>
          <a:p>
            <a:pPr algn="just"/>
            <a:endParaRPr lang="en-US" sz="1200">
              <a:latin typeface="Arial" panose="020B0604020202020204" pitchFamily="34" charset="0"/>
              <a:cs typeface="Arial" panose="020B0604020202020204" pitchFamily="34" charset="0"/>
            </a:endParaRPr>
          </a:p>
          <a:p>
            <a:pPr algn="l"/>
            <a:r>
              <a:rPr lang="en-US" sz="1200">
                <a:latin typeface="Arial" panose="020B0604020202020204" pitchFamily="34" charset="0"/>
                <a:cs typeface="Arial" panose="020B0604020202020204" pitchFamily="34" charset="0"/>
                <a:sym typeface="+mn-ea"/>
              </a:rPr>
              <a:t>Se realizó un estudio observacional, descriptivo y retrospectivo revisando los datos epidemiológicos,</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clínicos, funcionales y microbiológicos de una cohorte de pacientes diagnosticados de bronquiectasias</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que fueron atendidos en una consulta general de Neumología de nuestro centro desde el 1 de enero al 1</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de julio de 2022.</a:t>
            </a:r>
            <a:endParaRPr lang="en-US"/>
          </a:p>
        </p:txBody>
      </p:sp>
      <p:sp>
        <p:nvSpPr>
          <p:cNvPr id="15" name="Text Box 14"/>
          <p:cNvSpPr txBox="1"/>
          <p:nvPr/>
        </p:nvSpPr>
        <p:spPr>
          <a:xfrm>
            <a:off x="3996055" y="987425"/>
            <a:ext cx="4892675" cy="3446145"/>
          </a:xfrm>
          <a:prstGeom prst="rect">
            <a:avLst/>
          </a:prstGeom>
          <a:ln>
            <a:solidFill>
              <a:schemeClr val="tx1">
                <a:lumMod val="65000"/>
                <a:lumOff val="3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p>
            <a:pPr algn="just"/>
            <a:r>
              <a:rPr lang="en-US" sz="1400" b="1">
                <a:latin typeface="Arial" panose="020B0604020202020204" pitchFamily="34" charset="0"/>
                <a:cs typeface="Arial" panose="020B0604020202020204" pitchFamily="34" charset="0"/>
                <a:sym typeface="+mn-ea"/>
              </a:rPr>
              <a:t>Resultados</a:t>
            </a:r>
            <a:endParaRPr lang="en-US" sz="1400" b="1">
              <a:latin typeface="Arial" panose="020B0604020202020204" pitchFamily="34" charset="0"/>
              <a:cs typeface="Arial" panose="020B0604020202020204" pitchFamily="34" charset="0"/>
              <a:sym typeface="+mn-ea"/>
            </a:endParaRPr>
          </a:p>
          <a:p>
            <a:pPr marL="171450" indent="-171450" algn="just">
              <a:buFont typeface="Wingdings" panose="05000000000000000000" charset="0"/>
              <a:buChar char="Ø"/>
            </a:pPr>
            <a:endParaRPr lang="en-US" sz="1200">
              <a:latin typeface="Arial" panose="020B0604020202020204" pitchFamily="34" charset="0"/>
              <a:cs typeface="Arial" panose="020B0604020202020204" pitchFamily="34" charset="0"/>
            </a:endParaRPr>
          </a:p>
          <a:p>
            <a:pPr marL="171450" indent="-171450" algn="l">
              <a:buFont typeface="Wingdings" panose="05000000000000000000" charset="0"/>
              <a:buChar char="Ø"/>
            </a:pPr>
            <a:r>
              <a:rPr lang="en-US" sz="1200">
                <a:latin typeface="Arial" panose="020B0604020202020204" pitchFamily="34" charset="0"/>
                <a:cs typeface="Arial" panose="020B0604020202020204" pitchFamily="34" charset="0"/>
                <a:sym typeface="+mn-ea"/>
              </a:rPr>
              <a:t>Se recogieron los datos de un total de 67 pacientes, siendo el 44,8% hombres y el 55,2% mujeres. La edad media fue de 62,99±23,55 años. </a:t>
            </a: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r>
              <a:rPr lang="en-US" sz="1200">
                <a:latin typeface="Arial" panose="020B0604020202020204" pitchFamily="34" charset="0"/>
                <a:cs typeface="Arial" panose="020B0604020202020204" pitchFamily="34" charset="0"/>
                <a:sym typeface="+mn-ea"/>
              </a:rPr>
              <a:t>El 4,5% eran fumadores activos, el 34,3% exfumadores y el 61,2% no fumadores. El ICAT medio fue de 15,12±30,55.</a:t>
            </a: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r>
              <a:rPr lang="en-US" sz="1200">
                <a:latin typeface="Arial" panose="020B0604020202020204" pitchFamily="34" charset="0"/>
                <a:cs typeface="Arial" panose="020B0604020202020204" pitchFamily="34" charset="0"/>
                <a:sym typeface="+mn-ea"/>
              </a:rPr>
              <a:t>El FEV1 medio en porcentaje con respecto al valor de referencia fue de 67,88±28,53% y la FVC media fue de 76,18±23,84%. </a:t>
            </a: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r>
              <a:rPr lang="en-US" sz="1200">
                <a:latin typeface="Arial" panose="020B0604020202020204" pitchFamily="34" charset="0"/>
                <a:cs typeface="Arial" panose="020B0604020202020204" pitchFamily="34" charset="0"/>
                <a:sym typeface="+mn-ea"/>
              </a:rPr>
              <a:t>Respecto al grado de disnea según la mMRC, el 16% no tenía disnea, el 50% presentaba disnea grado 1, el 24% grado 2, el 8% grado 3 y un 2% grado 4. El 37,3% presentó expectoración</a:t>
            </a:r>
            <a:r>
              <a:rPr lang="es-ES" altLang="en-US" sz="1200">
                <a:latin typeface="Arial" panose="020B0604020202020204" pitchFamily="34" charset="0"/>
                <a:cs typeface="Arial" panose="020B0604020202020204" pitchFamily="34" charset="0"/>
                <a:sym typeface="+mn-ea"/>
              </a:rPr>
              <a:t> </a:t>
            </a:r>
            <a:r>
              <a:rPr lang="en-US" sz="1200">
                <a:latin typeface="Arial" panose="020B0604020202020204" pitchFamily="34" charset="0"/>
                <a:cs typeface="Arial" panose="020B0604020202020204" pitchFamily="34" charset="0"/>
                <a:sym typeface="+mn-ea"/>
              </a:rPr>
              <a:t>crónica. </a:t>
            </a: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lgn="l">
              <a:buFont typeface="Wingdings" panose="05000000000000000000" charset="0"/>
              <a:buChar char="Ø"/>
            </a:pPr>
            <a:r>
              <a:rPr lang="en-US" sz="1200">
                <a:latin typeface="Arial" panose="020B0604020202020204" pitchFamily="34" charset="0"/>
                <a:cs typeface="Arial" panose="020B0604020202020204" pitchFamily="34" charset="0"/>
                <a:sym typeface="+mn-ea"/>
              </a:rPr>
              <a:t>El 74,6% de los pacientes tenía comorbilidad respiratoria, siendo las más frecuentes la EPOC (22,4%) y el asma (19,4%). </a:t>
            </a:r>
            <a:endParaRPr lang="en-US" sz="1200">
              <a:latin typeface="Arial" panose="020B0604020202020204" pitchFamily="34" charset="0"/>
              <a:cs typeface="Arial" panose="020B0604020202020204" pitchFamily="34" charset="0"/>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23850" y="915670"/>
            <a:ext cx="3397250" cy="4001135"/>
          </a:xfrm>
          <a:ln>
            <a:solidFill>
              <a:schemeClr val="tx1">
                <a:lumMod val="65000"/>
                <a:lumOff val="35000"/>
              </a:schemeClr>
            </a:solidFill>
          </a:ln>
        </p:spPr>
        <p:style>
          <a:lnRef idx="2">
            <a:schemeClr val="accent5"/>
          </a:lnRef>
          <a:fillRef idx="1">
            <a:schemeClr val="lt1"/>
          </a:fillRef>
          <a:effectRef idx="0">
            <a:schemeClr val="accent5"/>
          </a:effectRef>
          <a:fontRef idx="minor">
            <a:schemeClr val="dk1"/>
          </a:fontRef>
        </p:style>
        <p:txBody>
          <a:bodyPr>
            <a:noAutofit/>
          </a:bodyPr>
          <a:p>
            <a:pPr marL="171450" indent="-171450">
              <a:buFont typeface="Wingdings" panose="05000000000000000000" charset="0"/>
              <a:buChar char="Ø"/>
            </a:pPr>
            <a:r>
              <a:rPr lang="en-US" sz="1200">
                <a:latin typeface="Arial" panose="020B0604020202020204" pitchFamily="34" charset="0"/>
                <a:cs typeface="Arial" panose="020B0604020202020204" pitchFamily="34" charset="0"/>
                <a:sym typeface="+mn-ea"/>
              </a:rPr>
              <a:t>Un 50,7% sufrió alguna agudización en el año previo, precisando ingreso hospitalario el 19,4%. </a:t>
            </a:r>
            <a:endParaRPr lang="en-US" sz="1200">
              <a:latin typeface="Arial" panose="020B0604020202020204" pitchFamily="34" charset="0"/>
              <a:cs typeface="Arial" panose="020B0604020202020204" pitchFamily="34" charset="0"/>
              <a:sym typeface="+mn-ea"/>
            </a:endParaRPr>
          </a:p>
          <a:p>
            <a:pPr>
              <a:buFont typeface="Wingdings" panose="05000000000000000000" charset="0"/>
            </a:pPr>
            <a:endParaRPr lang="en-US" sz="1200">
              <a:latin typeface="Arial" panose="020B0604020202020204" pitchFamily="34" charset="0"/>
              <a:cs typeface="Arial" panose="020B0604020202020204" pitchFamily="34" charset="0"/>
              <a:sym typeface="+mn-ea"/>
            </a:endParaRPr>
          </a:p>
          <a:p>
            <a:pPr marL="171450" indent="-171450">
              <a:buFont typeface="Wingdings" panose="05000000000000000000" charset="0"/>
              <a:buChar char="Ø"/>
            </a:pPr>
            <a:r>
              <a:rPr lang="en-US" sz="1200">
                <a:latin typeface="Arial" panose="020B0604020202020204" pitchFamily="34" charset="0"/>
                <a:cs typeface="Arial" panose="020B0604020202020204" pitchFamily="34" charset="0"/>
                <a:sym typeface="+mn-ea"/>
              </a:rPr>
              <a:t>En el 49,3% de las muestras se aisló algún microorganismo, siendo los más frecuentes Pseudomonas aeruginosa (28,4%), Staphylococus aureus (6%) y Proteus mirabillis (6%). </a:t>
            </a:r>
            <a:endParaRPr lang="en-US" sz="1200">
              <a:latin typeface="Arial" panose="020B0604020202020204" pitchFamily="34" charset="0"/>
              <a:cs typeface="Arial" panose="020B0604020202020204" pitchFamily="34" charset="0"/>
              <a:sym typeface="+mn-ea"/>
            </a:endParaRPr>
          </a:p>
          <a:p>
            <a:pPr marL="171450" indent="-171450">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buFont typeface="Wingdings" panose="05000000000000000000" charset="0"/>
              <a:buChar char="Ø"/>
            </a:pPr>
            <a:r>
              <a:rPr lang="en-US" sz="1200">
                <a:latin typeface="Arial" panose="020B0604020202020204" pitchFamily="34" charset="0"/>
                <a:cs typeface="Arial" panose="020B0604020202020204" pitchFamily="34" charset="0"/>
                <a:sym typeface="+mn-ea"/>
              </a:rPr>
              <a:t>Además, el 29,9% de los pacientes estaban colonizados, un 23,3% por Pseudomonas aeruginosa y un 6% por múltiples microorganismos. </a:t>
            </a:r>
            <a:endParaRPr lang="en-US" sz="1200">
              <a:latin typeface="Arial" panose="020B0604020202020204" pitchFamily="34" charset="0"/>
              <a:cs typeface="Arial" panose="020B0604020202020204" pitchFamily="34" charset="0"/>
              <a:sym typeface="+mn-ea"/>
            </a:endParaRPr>
          </a:p>
          <a:p>
            <a:pPr marL="171450" indent="-171450">
              <a:buFont typeface="Wingdings" panose="05000000000000000000" charset="0"/>
              <a:buChar char="Ø"/>
            </a:pPr>
            <a:endParaRPr lang="en-US" sz="1200">
              <a:latin typeface="Arial" panose="020B0604020202020204" pitchFamily="34" charset="0"/>
              <a:cs typeface="Arial" panose="020B0604020202020204" pitchFamily="34" charset="0"/>
              <a:sym typeface="+mn-ea"/>
            </a:endParaRPr>
          </a:p>
          <a:p>
            <a:pPr marL="171450" indent="-171450">
              <a:buFont typeface="Wingdings" panose="05000000000000000000" charset="0"/>
              <a:buChar char="Ø"/>
            </a:pPr>
            <a:r>
              <a:rPr lang="en-US" sz="1200">
                <a:latin typeface="Arial" panose="020B0604020202020204" pitchFamily="34" charset="0"/>
                <a:cs typeface="Arial" panose="020B0604020202020204" pitchFamily="34" charset="0"/>
                <a:sym typeface="+mn-ea"/>
              </a:rPr>
              <a:t>Atendiendo al tratamiento, el 26,3% de los pacientes tomaban corticoides orales, el 67,2% corticoides inhalados, el 19,4% azitromicina, el 16,4% un mucolítico y el 22,4% antibioterapia inhalada.</a:t>
            </a:r>
            <a:endParaRPr lang="en-US" sz="1200">
              <a:latin typeface="Arial" panose="020B0604020202020204" pitchFamily="34" charset="0"/>
              <a:cs typeface="Arial" panose="020B0604020202020204" pitchFamily="34" charset="0"/>
              <a:sym typeface="+mn-ea"/>
            </a:endParaRPr>
          </a:p>
          <a:p>
            <a:pPr>
              <a:buFont typeface="Wingdings" panose="05000000000000000000" charset="0"/>
            </a:pPr>
            <a:endParaRPr lang="en-US" sz="1200">
              <a:latin typeface="Arial" panose="020B0604020202020204" pitchFamily="34" charset="0"/>
              <a:cs typeface="Arial" panose="020B0604020202020204" pitchFamily="34" charset="0"/>
              <a:sym typeface="+mn-ea"/>
            </a:endParaRPr>
          </a:p>
          <a:p>
            <a:pPr>
              <a:buFont typeface="Wingdings" panose="05000000000000000000" charset="0"/>
            </a:pPr>
            <a:endParaRPr lang="en-US" sz="1200">
              <a:latin typeface="Arial" panose="020B0604020202020204" pitchFamily="34" charset="0"/>
              <a:cs typeface="Arial" panose="020B0604020202020204" pitchFamily="34" charset="0"/>
            </a:endParaRPr>
          </a:p>
          <a:p>
            <a:endParaRPr lang="en-US" sz="1200">
              <a:latin typeface="Arial" panose="020B0604020202020204" pitchFamily="34" charset="0"/>
              <a:cs typeface="Arial" panose="020B0604020202020204" pitchFamily="34" charset="0"/>
            </a:endParaRPr>
          </a:p>
        </p:txBody>
      </p:sp>
      <p:sp>
        <p:nvSpPr>
          <p:cNvPr id="6" name="Text Box 5"/>
          <p:cNvSpPr txBox="1"/>
          <p:nvPr/>
        </p:nvSpPr>
        <p:spPr>
          <a:xfrm>
            <a:off x="3996055" y="2715895"/>
            <a:ext cx="4415155" cy="21837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p>
            <a:pPr algn="just"/>
            <a:r>
              <a:rPr lang="en-US" sz="1400" b="1">
                <a:latin typeface="Arial" panose="020B0604020202020204" pitchFamily="34" charset="0"/>
                <a:cs typeface="Arial" panose="020B0604020202020204" pitchFamily="34" charset="0"/>
                <a:sym typeface="+mn-ea"/>
              </a:rPr>
              <a:t>Conclusiones</a:t>
            </a:r>
            <a:endParaRPr lang="en-US" sz="1400" b="1">
              <a:latin typeface="Arial" panose="020B0604020202020204" pitchFamily="34" charset="0"/>
              <a:cs typeface="Arial" panose="020B0604020202020204" pitchFamily="34" charset="0"/>
              <a:sym typeface="+mn-ea"/>
            </a:endParaRPr>
          </a:p>
          <a:p>
            <a:pPr algn="just"/>
            <a:endParaRPr lang="en-US" sz="1400" b="1">
              <a:latin typeface="Arial" panose="020B0604020202020204" pitchFamily="34" charset="0"/>
              <a:cs typeface="Arial" panose="020B0604020202020204" pitchFamily="34" charset="0"/>
            </a:endParaRPr>
          </a:p>
          <a:p>
            <a:pPr algn="l"/>
            <a:r>
              <a:rPr lang="en-US" sz="1200">
                <a:latin typeface="Arial" panose="020B0604020202020204" pitchFamily="34" charset="0"/>
                <a:cs typeface="Arial" panose="020B0604020202020204" pitchFamily="34" charset="0"/>
                <a:sym typeface="+mn-ea"/>
              </a:rPr>
              <a:t>El perfil más frecuente de paciente fue el de mujeres nunca fumadoras. La etiología se identificó en la mayoría de los casos, siendo la idiopática la más frecuente. En la mitad de las muestras se aislaron microorganismos, siendo Pseudomonas aeruginosa el más común. Además, una gran proporción de pacientes presentó comorbilidad respiratoria, siendo la más habitual la EPOC. La proporción de pacientes en tratamiento esteroideo fue elevada. Más de la mitad de los pacientes sufrieron algún episodio de agudización.</a:t>
            </a:r>
            <a:endParaRPr lang="en-US"/>
          </a:p>
        </p:txBody>
      </p:sp>
      <p:graphicFrame>
        <p:nvGraphicFramePr>
          <p:cNvPr id="3" name="Chart 2"/>
          <p:cNvGraphicFramePr/>
          <p:nvPr/>
        </p:nvGraphicFramePr>
        <p:xfrm>
          <a:off x="4124960" y="267335"/>
          <a:ext cx="4156710" cy="229997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2551</Words>
  <Application>WPS Presentation</Application>
  <PresentationFormat>Presentación en pantalla (16:9)</PresentationFormat>
  <Paragraphs>38</Paragraphs>
  <Slides>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vt:i4>
      </vt:variant>
    </vt:vector>
  </HeadingPairs>
  <TitlesOfParts>
    <vt:vector size="10" baseType="lpstr">
      <vt:lpstr>Arial</vt:lpstr>
      <vt:lpstr>SimSun</vt:lpstr>
      <vt:lpstr>Wingdings</vt:lpstr>
      <vt:lpstr>Wingdings</vt:lpstr>
      <vt:lpstr>Calibri</vt:lpstr>
      <vt:lpstr>Microsoft YaHei</vt:lpstr>
      <vt:lpstr>Arial Unicode MS</vt:lpstr>
      <vt:lpstr>Tema de Office</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sofia</cp:lastModifiedBy>
  <cp:revision>16</cp:revision>
  <dcterms:created xsi:type="dcterms:W3CDTF">2022-01-11T08:55:00Z</dcterms:created>
  <dcterms:modified xsi:type="dcterms:W3CDTF">2023-03-01T22:10:29Z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A00CC5BFF62B465EA6449E27077E1BB0</vt:lpwstr>
  </property>
  <property fmtid="{D5CDD505-2E9C-101B-9397-08002B2CF9AE}" pid="3" name="KSOProductBuildVer">
    <vt:lpwstr>1033-11.2.0.11219</vt:lpwstr>
  </property>
</Properties>
</file>