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9D8C894-3A67-4234-9EC3-AC6EE4F61263}" v="48" dt="2023-02-23T14:42:38.985"/>
    <p1510:client id="{F822B0EA-D8D1-418B-AA92-8A1682523842}" v="1115" dt="2023-02-04T16:34:09.52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9" d="100"/>
          <a:sy n="89" d="100"/>
        </p:scale>
        <p:origin x="-604" y="-7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24/02/2023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24/02/2023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24/02/2023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24/02/2023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24/02/2023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24/02/2023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24/02/2023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24/02/2023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24/02/2023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24/02/2023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24/02/2023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046E52-A9FF-4E94-87B6-F8A38C2CA7DB}" type="datetimeFigureOut">
              <a:rPr lang="es-ES" smtClean="0"/>
              <a:pPr/>
              <a:t>24/02/2023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4356471E-B3B7-3804-0F04-4ACC87D3D0F9}"/>
              </a:ext>
            </a:extLst>
          </p:cNvPr>
          <p:cNvSpPr txBox="1"/>
          <p:nvPr/>
        </p:nvSpPr>
        <p:spPr>
          <a:xfrm>
            <a:off x="1801310" y="224258"/>
            <a:ext cx="7176303" cy="7078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2000" dirty="0">
                <a:cs typeface="Calibri"/>
              </a:rPr>
              <a:t>Factores relacionados con las agudizaciones e ingresos hospitalarios en pacientes con bronquiectasias 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C858A799-D461-AFD6-425A-DEFD4DEB142A}"/>
              </a:ext>
            </a:extLst>
          </p:cNvPr>
          <p:cNvSpPr txBox="1"/>
          <p:nvPr/>
        </p:nvSpPr>
        <p:spPr>
          <a:xfrm>
            <a:off x="1830246" y="933208"/>
            <a:ext cx="7060556" cy="2616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1100" dirty="0">
                <a:ea typeface="+mn-lt"/>
                <a:cs typeface="+mn-lt"/>
              </a:rPr>
              <a:t>Aureliano </a:t>
            </a:r>
            <a:r>
              <a:rPr lang="es-ES" sz="1100" dirty="0" err="1">
                <a:ea typeface="+mn-lt"/>
                <a:cs typeface="+mn-lt"/>
              </a:rPr>
              <a:t>Aís</a:t>
            </a:r>
            <a:r>
              <a:rPr lang="es-ES" sz="1100" dirty="0">
                <a:ea typeface="+mn-lt"/>
                <a:cs typeface="+mn-lt"/>
              </a:rPr>
              <a:t> Daza, Sofía Gutiérrez Hernández, Alfonso Marín Andreu, Raquel De Andrés David, Aurelio </a:t>
            </a:r>
            <a:r>
              <a:rPr lang="es-ES" sz="1100" dirty="0" err="1">
                <a:ea typeface="+mn-lt"/>
                <a:cs typeface="+mn-lt"/>
              </a:rPr>
              <a:t>Arnedillo</a:t>
            </a:r>
            <a:r>
              <a:rPr lang="es-ES" sz="1100" dirty="0">
                <a:ea typeface="+mn-lt"/>
                <a:cs typeface="+mn-lt"/>
              </a:rPr>
              <a:t> Muñoz</a:t>
            </a:r>
            <a:endParaRPr lang="es-ES" sz="1100">
              <a:cs typeface="Calibri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6E64A483-916E-8B64-651B-A1F11971A650}"/>
              </a:ext>
            </a:extLst>
          </p:cNvPr>
          <p:cNvSpPr txBox="1"/>
          <p:nvPr/>
        </p:nvSpPr>
        <p:spPr>
          <a:xfrm>
            <a:off x="441285" y="1468537"/>
            <a:ext cx="1287683" cy="4001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2000" dirty="0">
                <a:cs typeface="Calibri"/>
              </a:rPr>
              <a:t>Objetivo 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8E95BA7B-A1EA-F4FA-C91E-BF8A7D75F064}"/>
              </a:ext>
            </a:extLst>
          </p:cNvPr>
          <p:cNvSpPr/>
          <p:nvPr/>
        </p:nvSpPr>
        <p:spPr>
          <a:xfrm>
            <a:off x="528095" y="1895354"/>
            <a:ext cx="2727284" cy="101278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04B6715C-88DE-0C28-97DA-347B277F9D19}"/>
              </a:ext>
            </a:extLst>
          </p:cNvPr>
          <p:cNvSpPr txBox="1"/>
          <p:nvPr/>
        </p:nvSpPr>
        <p:spPr>
          <a:xfrm>
            <a:off x="578734" y="1989398"/>
            <a:ext cx="2553664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es-ES" sz="1200" dirty="0"/>
              <a:t>Analizar qué factores se asocian a la existencia de agudizaciones e ingresos hospitalarios en pacientes diagnosticados de bronquiectasias.</a:t>
            </a:r>
            <a:endParaRPr lang="es-ES" sz="1200">
              <a:cs typeface="Calibri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9C021FAF-E22C-FA99-239A-994E26FB0BD3}"/>
              </a:ext>
            </a:extLst>
          </p:cNvPr>
          <p:cNvSpPr txBox="1"/>
          <p:nvPr/>
        </p:nvSpPr>
        <p:spPr>
          <a:xfrm>
            <a:off x="477456" y="3060056"/>
            <a:ext cx="2372810" cy="4001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2000" dirty="0">
                <a:cs typeface="Calibri"/>
              </a:rPr>
              <a:t>Material y métodos</a:t>
            </a:r>
            <a:endParaRPr lang="es-ES" sz="2000">
              <a:cs typeface="Calibri"/>
            </a:endParaRP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A8230333-8BCB-D75D-DFB8-B69AE55611CC}"/>
              </a:ext>
            </a:extLst>
          </p:cNvPr>
          <p:cNvSpPr/>
          <p:nvPr/>
        </p:nvSpPr>
        <p:spPr>
          <a:xfrm>
            <a:off x="535329" y="3486873"/>
            <a:ext cx="2727284" cy="135279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A17AF828-0AA3-6C10-7F05-0840AEF271AC}"/>
              </a:ext>
            </a:extLst>
          </p:cNvPr>
          <p:cNvSpPr txBox="1"/>
          <p:nvPr/>
        </p:nvSpPr>
        <p:spPr>
          <a:xfrm>
            <a:off x="578733" y="3595386"/>
            <a:ext cx="2553664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171450" indent="-171450" algn="just">
              <a:buFont typeface="Arial"/>
              <a:buChar char="•"/>
            </a:pPr>
            <a:r>
              <a:rPr lang="es-ES" sz="1200" dirty="0">
                <a:ea typeface="+mn-lt"/>
                <a:cs typeface="+mn-lt"/>
              </a:rPr>
              <a:t>Estudio observacional, descriptivo y retrospectivo</a:t>
            </a:r>
            <a:endParaRPr lang="es-ES" sz="1200" dirty="0">
              <a:cs typeface="Calibri"/>
            </a:endParaRPr>
          </a:p>
          <a:p>
            <a:pPr marL="171450" indent="-171450" algn="just">
              <a:buFont typeface="Arial"/>
              <a:buChar char="•"/>
            </a:pPr>
            <a:r>
              <a:rPr lang="es-ES" sz="1200" dirty="0">
                <a:ea typeface="+mn-lt"/>
                <a:cs typeface="+mn-lt"/>
              </a:rPr>
              <a:t>Pacientes diagnosticados de bronquiectasias vistos en consulta general de Neumología, desde el 1 de enero al 1 de julio de 2022</a:t>
            </a:r>
            <a:endParaRPr lang="es-ES" sz="1200">
              <a:cs typeface="Calibri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093D722A-A82B-3106-B882-30D13C3DE0AD}"/>
              </a:ext>
            </a:extLst>
          </p:cNvPr>
          <p:cNvSpPr txBox="1"/>
          <p:nvPr/>
        </p:nvSpPr>
        <p:spPr>
          <a:xfrm>
            <a:off x="3523045" y="1468538"/>
            <a:ext cx="2286000" cy="4001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s-ES" sz="2000" dirty="0">
                <a:cs typeface="Calibri"/>
              </a:rPr>
              <a:t>Variables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425D6435-2F4D-79F1-D7B3-631303BDA82F}"/>
              </a:ext>
            </a:extLst>
          </p:cNvPr>
          <p:cNvSpPr/>
          <p:nvPr/>
        </p:nvSpPr>
        <p:spPr>
          <a:xfrm>
            <a:off x="3653259" y="1895354"/>
            <a:ext cx="2850265" cy="294430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3015E172-46B9-5376-9B51-A47424666E52}"/>
              </a:ext>
            </a:extLst>
          </p:cNvPr>
          <p:cNvSpPr txBox="1"/>
          <p:nvPr/>
        </p:nvSpPr>
        <p:spPr>
          <a:xfrm>
            <a:off x="3805176" y="2032803"/>
            <a:ext cx="2575367" cy="269554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171450" indent="-171450" algn="just">
              <a:buFont typeface="Arial"/>
              <a:buChar char="•"/>
            </a:pPr>
            <a:r>
              <a:rPr lang="es-ES" sz="1200" dirty="0">
                <a:cs typeface="Calibri"/>
              </a:rPr>
              <a:t>Datos demográficos (sexo, edad...)</a:t>
            </a:r>
            <a:endParaRPr lang="es-ES"/>
          </a:p>
          <a:p>
            <a:pPr marL="171450" indent="-171450" algn="just">
              <a:buFont typeface="Arial"/>
              <a:buChar char="•"/>
            </a:pPr>
            <a:r>
              <a:rPr lang="es-ES" sz="1200" dirty="0">
                <a:ea typeface="+mn-lt"/>
                <a:cs typeface="+mn-lt"/>
              </a:rPr>
              <a:t>Tabaquismo</a:t>
            </a:r>
          </a:p>
          <a:p>
            <a:pPr marL="171450" indent="-171450" algn="just">
              <a:buFont typeface="Arial"/>
              <a:buChar char="•"/>
            </a:pPr>
            <a:r>
              <a:rPr lang="es-ES" sz="1200" dirty="0">
                <a:ea typeface="+mn-lt"/>
                <a:cs typeface="+mn-lt"/>
              </a:rPr>
              <a:t>Enfermedades asociadas</a:t>
            </a:r>
          </a:p>
          <a:p>
            <a:pPr marL="171450" indent="-171450" algn="just">
              <a:buFont typeface="Arial"/>
              <a:buChar char="•"/>
            </a:pPr>
            <a:r>
              <a:rPr lang="es-ES" sz="1200" dirty="0">
                <a:ea typeface="+mn-lt"/>
                <a:cs typeface="+mn-lt"/>
              </a:rPr>
              <a:t>Etiología de las bronquiectasias </a:t>
            </a:r>
          </a:p>
          <a:p>
            <a:pPr marL="171450" indent="-171450" algn="just">
              <a:buFont typeface="Arial"/>
              <a:buChar char="•"/>
            </a:pPr>
            <a:r>
              <a:rPr lang="es-ES" sz="1200" dirty="0">
                <a:ea typeface="+mn-lt"/>
                <a:cs typeface="+mn-lt"/>
              </a:rPr>
              <a:t>Función pulmonar (FVC% y FEV1%)</a:t>
            </a:r>
          </a:p>
          <a:p>
            <a:pPr marL="171450" indent="-171450" algn="just">
              <a:buFont typeface="Arial"/>
              <a:buChar char="•"/>
            </a:pPr>
            <a:r>
              <a:rPr lang="es-ES" sz="1200" dirty="0">
                <a:ea typeface="+mn-lt"/>
                <a:cs typeface="+mn-lt"/>
              </a:rPr>
              <a:t>Agudizaciones e ingresos hospitalarios</a:t>
            </a:r>
          </a:p>
          <a:p>
            <a:pPr marL="171450" indent="-171450" algn="just">
              <a:buFont typeface="Arial"/>
              <a:buChar char="•"/>
            </a:pPr>
            <a:r>
              <a:rPr lang="es-ES" sz="1200" dirty="0">
                <a:ea typeface="+mn-lt"/>
                <a:cs typeface="+mn-lt"/>
              </a:rPr>
              <a:t>Colonización y resistencia antibiótica</a:t>
            </a:r>
          </a:p>
          <a:p>
            <a:pPr marL="171450" indent="-171450" algn="just">
              <a:buFont typeface="Arial"/>
              <a:buChar char="•"/>
            </a:pPr>
            <a:r>
              <a:rPr lang="es-ES" sz="1200" dirty="0">
                <a:ea typeface="+mn-lt"/>
                <a:cs typeface="+mn-lt"/>
              </a:rPr>
              <a:t>Aislamientos microbiológicos</a:t>
            </a:r>
          </a:p>
          <a:p>
            <a:pPr marL="171450" indent="-171450" algn="just">
              <a:buFont typeface="Arial"/>
              <a:buChar char="•"/>
            </a:pPr>
            <a:r>
              <a:rPr lang="es-ES" sz="1200" dirty="0">
                <a:ea typeface="+mn-lt"/>
                <a:cs typeface="+mn-lt"/>
              </a:rPr>
              <a:t>Tratamiento (corticoides orales e inhalados, antibioterapia inhalada, azitromicina, mucolíticos...)</a:t>
            </a:r>
          </a:p>
          <a:p>
            <a:pPr marL="171450" indent="-171450">
              <a:buFont typeface="Arial"/>
              <a:buChar char="•"/>
            </a:pPr>
            <a:endParaRPr lang="es-ES" sz="1200" dirty="0">
              <a:cs typeface="Calibri"/>
            </a:endParaRPr>
          </a:p>
        </p:txBody>
      </p:sp>
      <p:pic>
        <p:nvPicPr>
          <p:cNvPr id="13" name="Imagen 13">
            <a:extLst>
              <a:ext uri="{FF2B5EF4-FFF2-40B4-BE49-F238E27FC236}">
                <a16:creationId xmlns:a16="http://schemas.microsoft.com/office/drawing/2014/main" id="{5B2D1AB6-395A-4B44-67EF-26A9CEA708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21996" y="1893607"/>
            <a:ext cx="2145657" cy="156607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ángulo 11">
            <a:extLst>
              <a:ext uri="{FF2B5EF4-FFF2-40B4-BE49-F238E27FC236}">
                <a16:creationId xmlns:a16="http://schemas.microsoft.com/office/drawing/2014/main" id="{631B5AE0-9A83-E320-D3C8-CB30318F05E8}"/>
              </a:ext>
            </a:extLst>
          </p:cNvPr>
          <p:cNvSpPr/>
          <p:nvPr/>
        </p:nvSpPr>
        <p:spPr>
          <a:xfrm>
            <a:off x="3949860" y="2314937"/>
            <a:ext cx="4752854" cy="76682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2D259424-B838-40AF-BCD8-8CBE7E43906A}"/>
              </a:ext>
            </a:extLst>
          </p:cNvPr>
          <p:cNvSpPr/>
          <p:nvPr/>
        </p:nvSpPr>
        <p:spPr>
          <a:xfrm>
            <a:off x="238727" y="3602620"/>
            <a:ext cx="3573683" cy="122981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2" name="Imagen 2" descr="Gráfico, Gráfico de barras&#10;&#10;Descripción generada automáticamente">
            <a:extLst>
              <a:ext uri="{FF2B5EF4-FFF2-40B4-BE49-F238E27FC236}">
                <a16:creationId xmlns:a16="http://schemas.microsoft.com/office/drawing/2014/main" id="{141400E8-0EC6-71D1-A5EC-19B10011BB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9072" y="842358"/>
            <a:ext cx="3213421" cy="2576213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50056073-AEF7-25ED-7D67-703AD50C99BF}"/>
              </a:ext>
            </a:extLst>
          </p:cNvPr>
          <p:cNvSpPr txBox="1"/>
          <p:nvPr/>
        </p:nvSpPr>
        <p:spPr>
          <a:xfrm>
            <a:off x="1721735" y="354475"/>
            <a:ext cx="2459620" cy="4001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2000" dirty="0">
                <a:cs typeface="Calibri"/>
              </a:rPr>
              <a:t>Agudizaciones </a:t>
            </a:r>
            <a:endParaRPr lang="es-ES" sz="2000" dirty="0"/>
          </a:p>
        </p:txBody>
      </p:sp>
      <p:pic>
        <p:nvPicPr>
          <p:cNvPr id="4" name="Imagen 4" descr="Gráfico, Gráfico de barras&#10;&#10;Descripción generada automáticamente">
            <a:extLst>
              <a:ext uri="{FF2B5EF4-FFF2-40B4-BE49-F238E27FC236}">
                <a16:creationId xmlns:a16="http://schemas.microsoft.com/office/drawing/2014/main" id="{5092D887-9604-B025-A127-2F1B639835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80412" y="85340"/>
            <a:ext cx="3271296" cy="2194895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97147476-173F-B3A5-94B2-364282EAB14A}"/>
              </a:ext>
            </a:extLst>
          </p:cNvPr>
          <p:cNvSpPr txBox="1"/>
          <p:nvPr/>
        </p:nvSpPr>
        <p:spPr>
          <a:xfrm>
            <a:off x="7125664" y="1034486"/>
            <a:ext cx="2257063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dirty="0">
                <a:cs typeface="Calibri"/>
              </a:rPr>
              <a:t>Hospitalizaciones </a:t>
            </a:r>
            <a:endParaRPr lang="es-ES" dirty="0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369823C1-0B13-91DD-B38C-95339A78773E}"/>
              </a:ext>
            </a:extLst>
          </p:cNvPr>
          <p:cNvSpPr txBox="1"/>
          <p:nvPr/>
        </p:nvSpPr>
        <p:spPr>
          <a:xfrm>
            <a:off x="202557" y="3609854"/>
            <a:ext cx="3523044" cy="123110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171450" indent="-171450" algn="just">
              <a:buFont typeface="Arial"/>
              <a:buChar char="•"/>
            </a:pPr>
            <a:r>
              <a:rPr lang="es-ES" sz="1050" dirty="0"/>
              <a:t>Agudizaban más las mujeres (39% vs 12%, p &lt;0,001) y </a:t>
            </a:r>
            <a:r>
              <a:rPr lang="es-ES" sz="1050" dirty="0">
                <a:ea typeface="+mn-lt"/>
                <a:cs typeface="+mn-lt"/>
              </a:rPr>
              <a:t>los que tomaban corticoides inhalados (40% vs 10%, p 0.03)</a:t>
            </a:r>
            <a:r>
              <a:rPr lang="es-ES" sz="1050" dirty="0"/>
              <a:t> </a:t>
            </a:r>
            <a:endParaRPr lang="es-ES" sz="1050" dirty="0">
              <a:ea typeface="Calibri"/>
              <a:cs typeface="Calibri"/>
            </a:endParaRPr>
          </a:p>
          <a:p>
            <a:pPr marL="171450" indent="-171450" algn="just">
              <a:buFont typeface="Arial"/>
              <a:buChar char="•"/>
            </a:pPr>
            <a:r>
              <a:rPr lang="es-ES" sz="1050" dirty="0">
                <a:ea typeface="+mn-lt"/>
                <a:cs typeface="+mn-lt"/>
              </a:rPr>
              <a:t>Agudizaban menos </a:t>
            </a:r>
            <a:r>
              <a:rPr lang="es-ES" sz="1050" dirty="0"/>
              <a:t>los pacientes sin expectoración (37% vs 12%, p=0.04), los que no tomaban corticoides orales (48% vs 1.5%, p 0.0001),  y los que no estaban en tratamiento con antibioterapia inhalada (45% vs 4.5%, p 0.017).</a:t>
            </a:r>
            <a:r>
              <a:rPr lang="es-ES" sz="1100" dirty="0"/>
              <a:t> </a:t>
            </a:r>
            <a:endParaRPr lang="es-ES" sz="1100">
              <a:cs typeface="Calibri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CD77563D-25BE-0B11-3717-9E04A0155063}"/>
              </a:ext>
            </a:extLst>
          </p:cNvPr>
          <p:cNvSpPr txBox="1"/>
          <p:nvPr/>
        </p:nvSpPr>
        <p:spPr>
          <a:xfrm>
            <a:off x="3942627" y="2314936"/>
            <a:ext cx="4760088" cy="76944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s-ES" sz="1100" dirty="0"/>
              <a:t>Ingresaban menos los pacientes que no requerían tratamiento con corticoides orales de forma crónica (67% vs 13%, con valor p 0.0001), los que no tomaban antibioterapia inhalada (67% vs 13% con valor p 0.02) y los que no tomaban azitromicina (72% vs 9%, con valor p 0.02)</a:t>
            </a:r>
            <a:endParaRPr lang="es-ES">
              <a:ea typeface="Calibri"/>
              <a:cs typeface="Calibri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B05AF154-E611-CBD3-C71A-46154E67AD0F}"/>
              </a:ext>
            </a:extLst>
          </p:cNvPr>
          <p:cNvSpPr txBox="1"/>
          <p:nvPr/>
        </p:nvSpPr>
        <p:spPr>
          <a:xfrm>
            <a:off x="3971562" y="3125163"/>
            <a:ext cx="2654943" cy="4001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ES" sz="2000" dirty="0">
                <a:cs typeface="Calibri"/>
              </a:rPr>
              <a:t>Conclusiones 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97049045-BCA7-5B4B-B686-0464A92E414F}"/>
              </a:ext>
            </a:extLst>
          </p:cNvPr>
          <p:cNvSpPr/>
          <p:nvPr/>
        </p:nvSpPr>
        <p:spPr>
          <a:xfrm>
            <a:off x="4087310" y="3523045"/>
            <a:ext cx="4195822" cy="139619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82F3BB06-2267-21BB-0D4E-000C3CF470D1}"/>
              </a:ext>
            </a:extLst>
          </p:cNvPr>
          <p:cNvSpPr txBox="1"/>
          <p:nvPr/>
        </p:nvSpPr>
        <p:spPr>
          <a:xfrm>
            <a:off x="4159651" y="3580917"/>
            <a:ext cx="3993265" cy="127727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28600" indent="-228600" algn="just">
              <a:buAutoNum type="arabicPeriod"/>
            </a:pPr>
            <a:r>
              <a:rPr lang="es-ES" sz="1100" dirty="0"/>
              <a:t>Presentaban más agudizaciones las mujeres y los pacientes que precisaban tratamiento crónico con corticoides orales y más ingresos los pacientes en tratamiento con corticoides orales y azitromicina. </a:t>
            </a:r>
            <a:endParaRPr lang="es-ES"/>
          </a:p>
          <a:p>
            <a:pPr marL="228600" indent="-228600" algn="just">
              <a:buAutoNum type="arabicPeriod"/>
            </a:pPr>
            <a:r>
              <a:rPr lang="es-ES" sz="1100" dirty="0"/>
              <a:t>No se observaron diferencias estadísticamente significativas en cuanto a la etiología de las bronquiectasias y los microorganismos aislados</a:t>
            </a:r>
            <a:endParaRPr lang="es-ES" sz="1100">
              <a:cs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0</Words>
  <Application>Microsoft Office PowerPoint</Application>
  <PresentationFormat>Presentación en pantalla (16:9)</PresentationFormat>
  <Paragraphs>0</Paragraphs>
  <Slides>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3" baseType="lpstr"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LUNA</cp:lastModifiedBy>
  <cp:revision>190</cp:revision>
  <dcterms:created xsi:type="dcterms:W3CDTF">2022-01-11T08:55:46Z</dcterms:created>
  <dcterms:modified xsi:type="dcterms:W3CDTF">2023-02-24T13:19:25Z</dcterms:modified>
</cp:coreProperties>
</file>