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408" autoAdjust="0"/>
  </p:normalViewPr>
  <p:slideViewPr>
    <p:cSldViewPr>
      <p:cViewPr varScale="1">
        <p:scale>
          <a:sx n="72" d="100"/>
          <a:sy n="72" d="100"/>
        </p:scale>
        <p:origin x="1762" y="5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sz="1600" b="0" u="sng" dirty="0">
                <a:solidFill>
                  <a:schemeClr val="tx1"/>
                </a:solidFill>
                <a:latin typeface="Arial" panose="020B0604020202020204" pitchFamily="34" charset="0"/>
                <a:cs typeface="Arial" panose="020B0604020202020204" pitchFamily="34" charset="0"/>
              </a:rPr>
              <a:t>SEVERIDAD AOS</a:t>
            </a:r>
          </a:p>
        </c:rich>
      </c:tx>
      <c:layout>
        <c:manualLayout>
          <c:xMode val="edge"/>
          <c:yMode val="edge"/>
          <c:x val="0.2104199000723096"/>
          <c:y val="0.14352725005742034"/>
        </c:manualLayout>
      </c:layout>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tx>
            <c:strRef>
              <c:f>Hoja1!$B$1</c:f>
              <c:strCache>
                <c:ptCount val="1"/>
                <c:pt idx="0">
                  <c:v>SEVERIDAD AOS</c:v>
                </c:pt>
              </c:strCache>
            </c:strRef>
          </c:tx>
          <c:dPt>
            <c:idx val="0"/>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6B93-4355-B600-A2A1FC1F7D80}"/>
              </c:ext>
            </c:extLst>
          </c:dPt>
          <c:dPt>
            <c:idx val="1"/>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6B93-4355-B600-A2A1FC1F7D80}"/>
              </c:ext>
            </c:extLst>
          </c:dPt>
          <c:dPt>
            <c:idx val="2"/>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6B93-4355-B600-A2A1FC1F7D80}"/>
              </c:ext>
            </c:extLst>
          </c:dPt>
          <c:dPt>
            <c:idx val="3"/>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6B93-4355-B600-A2A1FC1F7D80}"/>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Arial" panose="020B0604020202020204" pitchFamily="34" charset="0"/>
                      <a:ea typeface="+mn-ea"/>
                      <a:cs typeface="+mn-cs"/>
                    </a:defRPr>
                  </a:pPr>
                  <a:endParaRPr lang="es-ES"/>
                </a:p>
              </c:txPr>
              <c:dLblPos val="inEnd"/>
              <c:showLegendKey val="0"/>
              <c:showVal val="0"/>
              <c:showCatName val="0"/>
              <c:showSerName val="0"/>
              <c:showPercent val="1"/>
              <c:showBubbleSize val="0"/>
              <c:extLst>
                <c:ext xmlns:c16="http://schemas.microsoft.com/office/drawing/2014/chart" uri="{C3380CC4-5D6E-409C-BE32-E72D297353CC}">
                  <c16:uniqueId val="{00000001-6B93-4355-B600-A2A1FC1F7D80}"/>
                </c:ext>
              </c:extLst>
            </c:dLbl>
            <c:dLbl>
              <c:idx val="1"/>
              <c:layout/>
              <c:tx>
                <c:rich>
                  <a:bodyPr/>
                  <a:lstStyle/>
                  <a:p>
                    <a:fld id="{C12CE8D2-B4CD-4274-BE18-8F3E8E52D0D2}" type="PERCENTAGE">
                      <a:rPr lang="en-US" sz="1400">
                        <a:latin typeface="Arial" panose="020B0604020202020204" pitchFamily="34" charset="0"/>
                        <a:cs typeface="Arial" panose="020B0604020202020204" pitchFamily="34" charset="0"/>
                      </a:rPr>
                      <a:pPr/>
                      <a:t>[PORCENTAJE]</a:t>
                    </a:fld>
                    <a:endParaRPr lang="es-ES"/>
                  </a:p>
                </c:rich>
              </c:tx>
              <c:dLblPos val="inEnd"/>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6B93-4355-B600-A2A1FC1F7D80}"/>
                </c:ext>
              </c:extLst>
            </c:dLbl>
            <c:dLbl>
              <c:idx val="2"/>
              <c:layout/>
              <c:tx>
                <c:rich>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fld id="{0C369EB3-6A8A-4221-B969-A30BF8F089EC}" type="PERCENTAGE">
                      <a:rPr lang="en-US" sz="1400" baseline="0">
                        <a:latin typeface="Arial" panose="020B0604020202020204" pitchFamily="34" charset="0"/>
                        <a:cs typeface="Arial" panose="020B0604020202020204" pitchFamily="34" charset="0"/>
                      </a:rPr>
                      <a:pPr>
                        <a:defRPr sz="1400"/>
                      </a:pPr>
                      <a:t>[PORCENTAJE]</a:t>
                    </a:fld>
                    <a:endParaRPr lang="es-ES"/>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s-ES"/>
                </a:p>
              </c:txPr>
              <c:dLblPos val="inEnd"/>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6B93-4355-B600-A2A1FC1F7D8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3"/>
                <c:pt idx="0">
                  <c:v>LEVE</c:v>
                </c:pt>
                <c:pt idx="1">
                  <c:v>MODERADO</c:v>
                </c:pt>
                <c:pt idx="2">
                  <c:v>GRAVE</c:v>
                </c:pt>
              </c:strCache>
            </c:strRef>
          </c:cat>
          <c:val>
            <c:numRef>
              <c:f>Hoja1!$B$2:$B$5</c:f>
              <c:numCache>
                <c:formatCode>General</c:formatCode>
                <c:ptCount val="4"/>
                <c:pt idx="0">
                  <c:v>21</c:v>
                </c:pt>
                <c:pt idx="1">
                  <c:v>27</c:v>
                </c:pt>
                <c:pt idx="2">
                  <c:v>27</c:v>
                </c:pt>
              </c:numCache>
            </c:numRef>
          </c:val>
          <c:extLst>
            <c:ext xmlns:c16="http://schemas.microsoft.com/office/drawing/2014/chart" uri="{C3380CC4-5D6E-409C-BE32-E72D297353CC}">
              <c16:uniqueId val="{00000008-6B93-4355-B600-A2A1FC1F7D80}"/>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egendEntry>
        <c:idx val="3"/>
        <c:delete val="1"/>
      </c:legendEntry>
      <c:layout>
        <c:manualLayout>
          <c:xMode val="edge"/>
          <c:yMode val="edge"/>
          <c:x val="5.0000115405172726E-2"/>
          <c:y val="0.2670345943935864"/>
          <c:w val="0.89999976918965452"/>
          <c:h val="0.1193652043617591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98556482229946"/>
          <c:y val="1.7217464957263041E-2"/>
          <c:w val="0.75700274763218145"/>
          <c:h val="0.72870021386252082"/>
        </c:manualLayout>
      </c:layout>
      <c:barChart>
        <c:barDir val="col"/>
        <c:grouping val="clustered"/>
        <c:varyColors val="0"/>
        <c:ser>
          <c:idx val="0"/>
          <c:order val="0"/>
          <c:tx>
            <c:strRef>
              <c:f>Hoja1!$B$1</c:f>
              <c:strCache>
                <c:ptCount val="1"/>
                <c:pt idx="0">
                  <c:v>Adecuado</c:v>
                </c:pt>
              </c:strCache>
            </c:strRef>
          </c:tx>
          <c:spPr>
            <a:solidFill>
              <a:schemeClr val="accent2"/>
            </a:solidFill>
            <a:ln>
              <a:noFill/>
            </a:ln>
            <a:effectLst/>
          </c:spPr>
          <c:invertIfNegative val="0"/>
          <c:dLbls>
            <c:dLbl>
              <c:idx val="0"/>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mn-cs"/>
                      </a:defRPr>
                    </a:pPr>
                    <a:fld id="{4A437F17-83FE-4B02-912C-E9101EC681DE}" type="VALUE">
                      <a:rPr lang="en-US" sz="1400" baseline="0"/>
                      <a:pPr>
                        <a:defRPr>
                          <a:latin typeface="Arial" panose="020B0604020202020204" pitchFamily="34" charset="0"/>
                        </a:defRPr>
                      </a:pPr>
                      <a:t>[VALOR]</a:t>
                    </a:fld>
                    <a:endParaRPr lang="es-ES"/>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81FF-483B-ADF0-38072C134D3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Cumplimiento</c:v>
                </c:pt>
              </c:strCache>
            </c:strRef>
          </c:cat>
          <c:val>
            <c:numRef>
              <c:f>Hoja1!$B$2</c:f>
              <c:numCache>
                <c:formatCode>General</c:formatCode>
                <c:ptCount val="1"/>
                <c:pt idx="0">
                  <c:v>41</c:v>
                </c:pt>
              </c:numCache>
            </c:numRef>
          </c:val>
          <c:extLst>
            <c:ext xmlns:c16="http://schemas.microsoft.com/office/drawing/2014/chart" uri="{C3380CC4-5D6E-409C-BE32-E72D297353CC}">
              <c16:uniqueId val="{00000001-81FF-483B-ADF0-38072C134D33}"/>
            </c:ext>
          </c:extLst>
        </c:ser>
        <c:ser>
          <c:idx val="1"/>
          <c:order val="1"/>
          <c:tx>
            <c:strRef>
              <c:f>Hoja1!$C$1</c:f>
              <c:strCache>
                <c:ptCount val="1"/>
                <c:pt idx="0">
                  <c:v>Deficiente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Cumplimiento</c:v>
                </c:pt>
              </c:strCache>
            </c:strRef>
          </c:cat>
          <c:val>
            <c:numRef>
              <c:f>Hoja1!$C$2</c:f>
              <c:numCache>
                <c:formatCode>General</c:formatCode>
                <c:ptCount val="1"/>
                <c:pt idx="0">
                  <c:v>10</c:v>
                </c:pt>
              </c:numCache>
            </c:numRef>
          </c:val>
          <c:extLst>
            <c:ext xmlns:c16="http://schemas.microsoft.com/office/drawing/2014/chart" uri="{C3380CC4-5D6E-409C-BE32-E72D297353CC}">
              <c16:uniqueId val="{00000002-81FF-483B-ADF0-38072C134D33}"/>
            </c:ext>
          </c:extLst>
        </c:ser>
        <c:ser>
          <c:idx val="2"/>
          <c:order val="2"/>
          <c:tx>
            <c:strRef>
              <c:f>Hoja1!$D$1</c:f>
              <c:strCache>
                <c:ptCount val="1"/>
                <c:pt idx="0">
                  <c:v>Ausencia de contacto telefonico</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Cumplimiento</c:v>
                </c:pt>
              </c:strCache>
            </c:strRef>
          </c:cat>
          <c:val>
            <c:numRef>
              <c:f>Hoja1!$D$2</c:f>
              <c:numCache>
                <c:formatCode>General</c:formatCode>
                <c:ptCount val="1"/>
                <c:pt idx="0">
                  <c:v>23</c:v>
                </c:pt>
              </c:numCache>
            </c:numRef>
          </c:val>
          <c:extLst>
            <c:ext xmlns:c16="http://schemas.microsoft.com/office/drawing/2014/chart" uri="{C3380CC4-5D6E-409C-BE32-E72D297353CC}">
              <c16:uniqueId val="{00000003-81FF-483B-ADF0-38072C134D33}"/>
            </c:ext>
          </c:extLst>
        </c:ser>
        <c:ser>
          <c:idx val="3"/>
          <c:order val="3"/>
          <c:tx>
            <c:strRef>
              <c:f>Hoja1!$E$1</c:f>
              <c:strCache>
                <c:ptCount val="1"/>
                <c:pt idx="0">
                  <c:v>CPAP no iniciada</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Cumplimiento</c:v>
                </c:pt>
              </c:strCache>
            </c:strRef>
          </c:cat>
          <c:val>
            <c:numRef>
              <c:f>Hoja1!$E$2</c:f>
              <c:numCache>
                <c:formatCode>General</c:formatCode>
                <c:ptCount val="1"/>
                <c:pt idx="0">
                  <c:v>1</c:v>
                </c:pt>
              </c:numCache>
            </c:numRef>
          </c:val>
          <c:extLst>
            <c:ext xmlns:c16="http://schemas.microsoft.com/office/drawing/2014/chart" uri="{C3380CC4-5D6E-409C-BE32-E72D297353CC}">
              <c16:uniqueId val="{00000004-81FF-483B-ADF0-38072C134D33}"/>
            </c:ext>
          </c:extLst>
        </c:ser>
        <c:dLbls>
          <c:dLblPos val="outEnd"/>
          <c:showLegendKey val="0"/>
          <c:showVal val="1"/>
          <c:showCatName val="0"/>
          <c:showSerName val="0"/>
          <c:showPercent val="0"/>
          <c:showBubbleSize val="0"/>
        </c:dLbls>
        <c:gapWidth val="219"/>
        <c:overlap val="-27"/>
        <c:axId val="1287547536"/>
        <c:axId val="1287552528"/>
      </c:barChart>
      <c:catAx>
        <c:axId val="1287547536"/>
        <c:scaling>
          <c:orientation val="minMax"/>
        </c:scaling>
        <c:delete val="1"/>
        <c:axPos val="b"/>
        <c:numFmt formatCode="General" sourceLinked="1"/>
        <c:majorTickMark val="out"/>
        <c:minorTickMark val="none"/>
        <c:tickLblPos val="nextTo"/>
        <c:crossAx val="1287552528"/>
        <c:crosses val="autoZero"/>
        <c:auto val="1"/>
        <c:lblAlgn val="ctr"/>
        <c:lblOffset val="100"/>
        <c:noMultiLvlLbl val="0"/>
      </c:catAx>
      <c:valAx>
        <c:axId val="1287552528"/>
        <c:scaling>
          <c:orientation val="minMax"/>
        </c:scaling>
        <c:delete val="1"/>
        <c:axPos val="l"/>
        <c:numFmt formatCode="General" sourceLinked="1"/>
        <c:majorTickMark val="out"/>
        <c:minorTickMark val="none"/>
        <c:tickLblPos val="nextTo"/>
        <c:crossAx val="1287547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295274477141014E-2"/>
          <c:y val="8.5269392072571157E-2"/>
          <c:w val="0.87615039615028978"/>
          <c:h val="0.82946121585485766"/>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val>
            <c:numRef>
              <c:f>Hoja1!$B$4</c:f>
              <c:numCache>
                <c:formatCode>General</c:formatCode>
                <c:ptCount val="1"/>
                <c:pt idx="0">
                  <c:v>12</c:v>
                </c:pt>
              </c:numCache>
            </c:numRef>
          </c:val>
          <c:extLst>
            <c:ext xmlns:c16="http://schemas.microsoft.com/office/drawing/2014/chart" uri="{C3380CC4-5D6E-409C-BE32-E72D297353CC}">
              <c16:uniqueId val="{00000000-60A6-4DCE-91CD-B6FC70055FA3}"/>
            </c:ext>
          </c:extLst>
        </c:ser>
        <c:ser>
          <c:idx val="1"/>
          <c:order val="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val>
            <c:numRef>
              <c:f>Hoja1!$B$5</c:f>
              <c:numCache>
                <c:formatCode>General</c:formatCode>
                <c:ptCount val="1"/>
                <c:pt idx="0">
                  <c:v>19</c:v>
                </c:pt>
              </c:numCache>
            </c:numRef>
          </c:val>
          <c:extLst>
            <c:ext xmlns:c16="http://schemas.microsoft.com/office/drawing/2014/chart" uri="{C3380CC4-5D6E-409C-BE32-E72D297353CC}">
              <c16:uniqueId val="{00000001-60A6-4DCE-91CD-B6FC70055FA3}"/>
            </c:ext>
          </c:extLst>
        </c:ser>
        <c:ser>
          <c:idx val="2"/>
          <c:order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val>
            <c:numRef>
              <c:f>Hoja1!$B$6</c:f>
              <c:numCache>
                <c:formatCode>General</c:formatCode>
                <c:ptCount val="1"/>
                <c:pt idx="0">
                  <c:v>7</c:v>
                </c:pt>
              </c:numCache>
            </c:numRef>
          </c:val>
          <c:extLst>
            <c:ext xmlns:c16="http://schemas.microsoft.com/office/drawing/2014/chart" uri="{C3380CC4-5D6E-409C-BE32-E72D297353CC}">
              <c16:uniqueId val="{00000002-60A6-4DCE-91CD-B6FC70055FA3}"/>
            </c:ext>
          </c:extLst>
        </c:ser>
        <c:ser>
          <c:idx val="3"/>
          <c:order val="3"/>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val>
            <c:numRef>
              <c:f>Hoja1!$B$7</c:f>
              <c:numCache>
                <c:formatCode>General</c:formatCode>
                <c:ptCount val="1"/>
                <c:pt idx="0">
                  <c:v>1</c:v>
                </c:pt>
              </c:numCache>
            </c:numRef>
          </c:val>
          <c:extLst>
            <c:ext xmlns:c16="http://schemas.microsoft.com/office/drawing/2014/chart" uri="{C3380CC4-5D6E-409C-BE32-E72D297353CC}">
              <c16:uniqueId val="{00000003-60A6-4DCE-91CD-B6FC70055FA3}"/>
            </c:ext>
          </c:extLst>
        </c:ser>
        <c:ser>
          <c:idx val="4"/>
          <c:order val="4"/>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val>
            <c:numRef>
              <c:f>Hoja1!$B$8</c:f>
              <c:numCache>
                <c:formatCode>General</c:formatCode>
                <c:ptCount val="1"/>
                <c:pt idx="0">
                  <c:v>12</c:v>
                </c:pt>
              </c:numCache>
            </c:numRef>
          </c:val>
          <c:extLst>
            <c:ext xmlns:c16="http://schemas.microsoft.com/office/drawing/2014/chart" uri="{C3380CC4-5D6E-409C-BE32-E72D297353CC}">
              <c16:uniqueId val="{00000004-60A6-4DCE-91CD-B6FC70055FA3}"/>
            </c:ext>
          </c:extLst>
        </c:ser>
        <c:ser>
          <c:idx val="5"/>
          <c:order val="5"/>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val>
            <c:numRef>
              <c:f>Hoja1!$B$9</c:f>
              <c:numCache>
                <c:formatCode>General</c:formatCode>
                <c:ptCount val="1"/>
                <c:pt idx="0">
                  <c:v>23</c:v>
                </c:pt>
              </c:numCache>
            </c:numRef>
          </c:val>
          <c:extLst>
            <c:ext xmlns:c16="http://schemas.microsoft.com/office/drawing/2014/chart" uri="{C3380CC4-5D6E-409C-BE32-E72D297353CC}">
              <c16:uniqueId val="{00000005-60A6-4DCE-91CD-B6FC70055FA3}"/>
            </c:ext>
          </c:extLst>
        </c:ser>
        <c:dLbls>
          <c:dLblPos val="outEnd"/>
          <c:showLegendKey val="0"/>
          <c:showVal val="1"/>
          <c:showCatName val="0"/>
          <c:showSerName val="0"/>
          <c:showPercent val="0"/>
          <c:showBubbleSize val="0"/>
        </c:dLbls>
        <c:gapWidth val="100"/>
        <c:overlap val="-24"/>
        <c:axId val="513808664"/>
        <c:axId val="513806040"/>
      </c:barChart>
      <c:catAx>
        <c:axId val="513808664"/>
        <c:scaling>
          <c:orientation val="minMax"/>
        </c:scaling>
        <c:delete val="1"/>
        <c:axPos val="b"/>
        <c:majorTickMark val="none"/>
        <c:minorTickMark val="none"/>
        <c:tickLblPos val="nextTo"/>
        <c:crossAx val="513806040"/>
        <c:crosses val="autoZero"/>
        <c:auto val="1"/>
        <c:lblAlgn val="ctr"/>
        <c:lblOffset val="100"/>
        <c:noMultiLvlLbl val="0"/>
      </c:catAx>
      <c:valAx>
        <c:axId val="513806040"/>
        <c:scaling>
          <c:orientation val="minMax"/>
        </c:scaling>
        <c:delete val="1"/>
        <c:axPos val="l"/>
        <c:numFmt formatCode="General" sourceLinked="1"/>
        <c:majorTickMark val="none"/>
        <c:minorTickMark val="none"/>
        <c:tickLblPos val="nextTo"/>
        <c:crossAx val="513808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1F101-2E4C-40C0-94E5-AEA4DBC455C2}" type="datetimeFigureOut">
              <a:rPr lang="es-ES" smtClean="0"/>
              <a:t>01/03/2023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FA744B-4F1B-41F0-9D35-D2EF771FA54B}" type="slidenum">
              <a:rPr lang="es-ES" smtClean="0"/>
              <a:t>‹Nº›</a:t>
            </a:fld>
            <a:endParaRPr lang="es-ES"/>
          </a:p>
        </p:txBody>
      </p:sp>
    </p:spTree>
    <p:extLst>
      <p:ext uri="{BB962C8B-B14F-4D97-AF65-F5344CB8AC3E}">
        <p14:creationId xmlns:p14="http://schemas.microsoft.com/office/powerpoint/2010/main" val="3381026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5FA744B-4F1B-41F0-9D35-D2EF771FA54B}" type="slidenum">
              <a:rPr lang="es-ES" smtClean="0"/>
              <a:t>1</a:t>
            </a:fld>
            <a:endParaRPr lang="es-ES"/>
          </a:p>
        </p:txBody>
      </p:sp>
    </p:spTree>
    <p:extLst>
      <p:ext uri="{BB962C8B-B14F-4D97-AF65-F5344CB8AC3E}">
        <p14:creationId xmlns:p14="http://schemas.microsoft.com/office/powerpoint/2010/main" val="795766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4.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619672" y="123477"/>
            <a:ext cx="6774904" cy="1262445"/>
          </a:xfr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a:noAutofit/>
          </a:bodyPr>
          <a:lstStyle/>
          <a:p>
            <a:r>
              <a:rPr lang="es-ES" sz="1800" dirty="0">
                <a:latin typeface="Arial" panose="020B0604020202020204" pitchFamily="34" charset="0"/>
                <a:cs typeface="Arial" panose="020B0604020202020204" pitchFamily="34" charset="0"/>
              </a:rPr>
              <a:t>APNEA OBSTRUCTIVA DEL SUEÑO Y ENFERMEDAD CEREBROVASCULAR. ESTUDIO DEL PERFIL DE PACIENTES Y GRADO CUMPLIMIENTO DEL USO DE LA CPAP.</a:t>
            </a:r>
            <a:br>
              <a:rPr lang="es-ES" sz="1800" dirty="0">
                <a:latin typeface="Arial" panose="020B0604020202020204" pitchFamily="34" charset="0"/>
                <a:cs typeface="Arial" panose="020B0604020202020204" pitchFamily="34" charset="0"/>
              </a:rPr>
            </a:br>
            <a:r>
              <a:rPr lang="es-ES" sz="1200" u="sng" dirty="0">
                <a:latin typeface="Arial" panose="020B0604020202020204" pitchFamily="34" charset="0"/>
                <a:cs typeface="Arial" panose="020B0604020202020204" pitchFamily="34" charset="0"/>
              </a:rPr>
              <a:t>Autores</a:t>
            </a:r>
            <a:r>
              <a:rPr lang="es-ES" sz="1200" dirty="0">
                <a:latin typeface="Arial" panose="020B0604020202020204" pitchFamily="34" charset="0"/>
                <a:cs typeface="Arial" panose="020B0604020202020204" pitchFamily="34" charset="0"/>
              </a:rPr>
              <a:t>. S. Sánchez Martín, B. Gómez Rodríguez, N. Reina Marfil, E. Cabrera César, J.L. Velasco Garrido. Hospital Universitario Virgen de la Victoria, Málaga, España.</a:t>
            </a:r>
            <a:endParaRPr lang="es-ES" sz="1400" dirty="0">
              <a:latin typeface="Arial" panose="020B0604020202020204" pitchFamily="34" charset="0"/>
              <a:cs typeface="Arial" panose="020B0604020202020204" pitchFamily="34" charset="0"/>
            </a:endParaRPr>
          </a:p>
        </p:txBody>
      </p:sp>
      <p:sp>
        <p:nvSpPr>
          <p:cNvPr id="4" name="Marcador de contenido 3"/>
          <p:cNvSpPr>
            <a:spLocks noGrp="1"/>
          </p:cNvSpPr>
          <p:nvPr>
            <p:ph sz="half" idx="1"/>
          </p:nvPr>
        </p:nvSpPr>
        <p:spPr>
          <a:xfrm>
            <a:off x="303710" y="1568111"/>
            <a:ext cx="1873633" cy="300234"/>
          </a:xfrm>
        </p:spPr>
        <p:style>
          <a:lnRef idx="2">
            <a:schemeClr val="accent4">
              <a:shade val="50000"/>
            </a:schemeClr>
          </a:lnRef>
          <a:fillRef idx="1">
            <a:schemeClr val="accent4"/>
          </a:fillRef>
          <a:effectRef idx="0">
            <a:schemeClr val="accent4"/>
          </a:effectRef>
          <a:fontRef idx="minor">
            <a:schemeClr val="lt1"/>
          </a:fontRef>
        </p:style>
        <p:txBody>
          <a:bodyPr numCol="1">
            <a:normAutofit fontScale="92500" lnSpcReduction="10000"/>
          </a:bodyPr>
          <a:lstStyle/>
          <a:p>
            <a:pPr marL="0" indent="0" algn="just">
              <a:buNone/>
            </a:pPr>
            <a:r>
              <a:rPr lang="es-ES" sz="1600" dirty="0">
                <a:latin typeface="Arial" panose="020B0604020202020204" pitchFamily="34" charset="0"/>
                <a:cs typeface="Arial" panose="020B0604020202020204" pitchFamily="34" charset="0"/>
              </a:rPr>
              <a:t>INTRODUCCIÓN</a:t>
            </a:r>
          </a:p>
          <a:p>
            <a:pPr marL="0" indent="0" algn="just">
              <a:buNone/>
            </a:pPr>
            <a:endParaRPr lang="es-ES" sz="3400" u="sng" dirty="0">
              <a:latin typeface="Arial" panose="020B0604020202020204" pitchFamily="34" charset="0"/>
              <a:cs typeface="Arial" panose="020B0604020202020204" pitchFamily="34" charset="0"/>
            </a:endParaRPr>
          </a:p>
          <a:p>
            <a:pPr marL="0" indent="0" algn="just">
              <a:buNone/>
            </a:pPr>
            <a:endParaRPr lang="es-ES" sz="3400" dirty="0">
              <a:latin typeface="Arial" panose="020B0604020202020204" pitchFamily="34" charset="0"/>
              <a:cs typeface="Arial" panose="020B0604020202020204" pitchFamily="34" charset="0"/>
            </a:endParaRPr>
          </a:p>
          <a:p>
            <a:pPr marL="0" indent="0" algn="just">
              <a:buNone/>
            </a:pPr>
            <a:endParaRPr lang="es-ES" sz="3400" dirty="0">
              <a:latin typeface="Arial" panose="020B0604020202020204" pitchFamily="34" charset="0"/>
              <a:cs typeface="Arial" panose="020B0604020202020204" pitchFamily="34" charset="0"/>
            </a:endParaRPr>
          </a:p>
          <a:p>
            <a:pPr marL="0" indent="0" algn="just">
              <a:buNone/>
            </a:pPr>
            <a:endParaRPr lang="es-ES" sz="3400" dirty="0">
              <a:latin typeface="Arial" panose="020B0604020202020204" pitchFamily="34" charset="0"/>
              <a:cs typeface="Arial" panose="020B0604020202020204" pitchFamily="34" charset="0"/>
            </a:endParaRPr>
          </a:p>
          <a:p>
            <a:pPr marL="0" indent="0" algn="just">
              <a:buNone/>
            </a:pPr>
            <a:endParaRPr lang="es-ES" sz="3400" dirty="0">
              <a:latin typeface="Arial" panose="020B0604020202020204" pitchFamily="34" charset="0"/>
              <a:cs typeface="Arial" panose="020B0604020202020204" pitchFamily="34" charset="0"/>
            </a:endParaRPr>
          </a:p>
          <a:p>
            <a:pPr marL="0" indent="0" algn="just">
              <a:buNone/>
            </a:pPr>
            <a:endParaRPr lang="es-ES" sz="3400" dirty="0">
              <a:latin typeface="Arial" panose="020B0604020202020204" pitchFamily="34" charset="0"/>
              <a:cs typeface="Arial" panose="020B0604020202020204" pitchFamily="34" charset="0"/>
            </a:endParaRPr>
          </a:p>
          <a:p>
            <a:pPr marL="0" indent="0" algn="just">
              <a:buNone/>
            </a:pPr>
            <a:endParaRPr lang="es-ES" sz="3400" u="sng" dirty="0">
              <a:latin typeface="Arial" panose="020B0604020202020204" pitchFamily="34" charset="0"/>
              <a:cs typeface="Arial" panose="020B0604020202020204" pitchFamily="34" charset="0"/>
            </a:endParaRPr>
          </a:p>
          <a:p>
            <a:pPr marL="0" indent="0">
              <a:buNone/>
            </a:pPr>
            <a:endParaRPr lang="es-ES" sz="1600" u="sng" dirty="0">
              <a:latin typeface="Arial" panose="020B0604020202020204" pitchFamily="34" charset="0"/>
              <a:cs typeface="Arial" panose="020B0604020202020204" pitchFamily="34" charset="0"/>
            </a:endParaRPr>
          </a:p>
        </p:txBody>
      </p:sp>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l="5091" t="4447" r="5820" b="19954"/>
          <a:stretch/>
        </p:blipFill>
        <p:spPr>
          <a:xfrm>
            <a:off x="112447" y="782114"/>
            <a:ext cx="1403648" cy="681772"/>
          </a:xfrm>
          <a:prstGeom prst="rect">
            <a:avLst/>
          </a:prstGeom>
        </p:spPr>
      </p:pic>
      <p:pic>
        <p:nvPicPr>
          <p:cNvPr id="6" name="Imagen 5"/>
          <p:cNvPicPr>
            <a:picLocks noChangeAspect="1"/>
          </p:cNvPicPr>
          <p:nvPr/>
        </p:nvPicPr>
        <p:blipFill rotWithShape="1">
          <a:blip r:embed="rId4" cstate="print">
            <a:extLst>
              <a:ext uri="{28A0092B-C50C-407E-A947-70E740481C1C}">
                <a14:useLocalDpi xmlns:a14="http://schemas.microsoft.com/office/drawing/2010/main" val="0"/>
              </a:ext>
            </a:extLst>
          </a:blip>
          <a:srcRect l="11185" t="10346" r="10521" b="11359"/>
          <a:stretch/>
        </p:blipFill>
        <p:spPr>
          <a:xfrm>
            <a:off x="8498153" y="96633"/>
            <a:ext cx="618807" cy="618807"/>
          </a:xfrm>
          <a:prstGeom prst="rect">
            <a:avLst/>
          </a:prstGeom>
        </p:spPr>
      </p:pic>
      <p:sp>
        <p:nvSpPr>
          <p:cNvPr id="7" name="Marcador de contenido 3"/>
          <p:cNvSpPr txBox="1">
            <a:spLocks/>
          </p:cNvSpPr>
          <p:nvPr/>
        </p:nvSpPr>
        <p:spPr>
          <a:xfrm>
            <a:off x="5281212" y="3929852"/>
            <a:ext cx="1257457" cy="383024"/>
          </a:xfrm>
          <a:prstGeom prst="rect">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9pPr>
          </a:lstStyle>
          <a:p>
            <a:pPr marL="0" indent="0" algn="ctr">
              <a:buFont typeface="Arial" pitchFamily="34" charset="0"/>
              <a:buNone/>
            </a:pPr>
            <a:r>
              <a:rPr lang="es-ES" sz="1600" dirty="0">
                <a:solidFill>
                  <a:schemeClr val="tx1"/>
                </a:solidFill>
                <a:latin typeface="Arial" panose="020B0604020202020204" pitchFamily="34" charset="0"/>
                <a:cs typeface="Arial" panose="020B0604020202020204" pitchFamily="34" charset="0"/>
              </a:rPr>
              <a:t>46 (61.4%) </a:t>
            </a:r>
          </a:p>
        </p:txBody>
      </p:sp>
      <p:pic>
        <p:nvPicPr>
          <p:cNvPr id="8" name="Marcador de contenido 2"/>
          <p:cNvPicPr>
            <a:picLocks noChangeAspect="1"/>
          </p:cNvPicPr>
          <p:nvPr/>
        </p:nvPicPr>
        <p:blipFill rotWithShape="1">
          <a:blip r:embed="rId5" cstate="print">
            <a:extLst>
              <a:ext uri="{28A0092B-C50C-407E-A947-70E740481C1C}">
                <a14:useLocalDpi xmlns:a14="http://schemas.microsoft.com/office/drawing/2010/main" val="0"/>
              </a:ext>
            </a:extLst>
          </a:blip>
          <a:srcRect l="8585" t="18207" r="48291" b="19407"/>
          <a:stretch/>
        </p:blipFill>
        <p:spPr>
          <a:xfrm>
            <a:off x="4839034" y="3914886"/>
            <a:ext cx="397990" cy="397990"/>
          </a:xfrm>
          <a:prstGeom prst="rect">
            <a:avLst/>
          </a:prstGeom>
          <a:ln w="25400" cap="flat" cmpd="sng" algn="ctr">
            <a:noFill/>
            <a:prstDash val="solid"/>
          </a:ln>
        </p:spPr>
        <p:style>
          <a:lnRef idx="2">
            <a:schemeClr val="accent4"/>
          </a:lnRef>
          <a:fillRef idx="1">
            <a:schemeClr val="lt1"/>
          </a:fillRef>
          <a:effectRef idx="0">
            <a:schemeClr val="accent4"/>
          </a:effectRef>
          <a:fontRef idx="minor">
            <a:schemeClr val="dk1"/>
          </a:fontRef>
        </p:style>
      </p:pic>
      <p:pic>
        <p:nvPicPr>
          <p:cNvPr id="9" name="Imagen 8"/>
          <p:cNvPicPr>
            <a:picLocks noChangeAspect="1"/>
          </p:cNvPicPr>
          <p:nvPr/>
        </p:nvPicPr>
        <p:blipFill rotWithShape="1">
          <a:blip r:embed="rId6" cstate="print">
            <a:extLst>
              <a:ext uri="{28A0092B-C50C-407E-A947-70E740481C1C}">
                <a14:useLocalDpi xmlns:a14="http://schemas.microsoft.com/office/drawing/2010/main" val="0"/>
              </a:ext>
            </a:extLst>
          </a:blip>
          <a:srcRect l="55807" t="13601" r="8388" b="12200"/>
          <a:stretch/>
        </p:blipFill>
        <p:spPr>
          <a:xfrm>
            <a:off x="4839034" y="4381536"/>
            <a:ext cx="305526" cy="437645"/>
          </a:xfrm>
          <a:prstGeom prst="rect">
            <a:avLst/>
          </a:prstGeom>
        </p:spPr>
      </p:pic>
      <p:sp>
        <p:nvSpPr>
          <p:cNvPr id="11" name="Marcador de contenido 3"/>
          <p:cNvSpPr txBox="1">
            <a:spLocks/>
          </p:cNvSpPr>
          <p:nvPr/>
        </p:nvSpPr>
        <p:spPr>
          <a:xfrm>
            <a:off x="5281211" y="4412446"/>
            <a:ext cx="1257458" cy="347647"/>
          </a:xfrm>
          <a:prstGeom prst="rect">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9pPr>
          </a:lstStyle>
          <a:p>
            <a:pPr marL="0" indent="0" algn="ctr">
              <a:buFont typeface="Arial" pitchFamily="34" charset="0"/>
              <a:buNone/>
            </a:pPr>
            <a:r>
              <a:rPr lang="es-ES" sz="1600" dirty="0">
                <a:solidFill>
                  <a:schemeClr val="tx1"/>
                </a:solidFill>
                <a:latin typeface="Arial" panose="020B0604020202020204" pitchFamily="34" charset="0"/>
                <a:cs typeface="Arial" panose="020B0604020202020204" pitchFamily="34" charset="0"/>
              </a:rPr>
              <a:t>29 (38.6%) </a:t>
            </a:r>
          </a:p>
        </p:txBody>
      </p:sp>
      <p:sp>
        <p:nvSpPr>
          <p:cNvPr id="13" name="CuadroTexto 12"/>
          <p:cNvSpPr txBox="1"/>
          <p:nvPr/>
        </p:nvSpPr>
        <p:spPr>
          <a:xfrm>
            <a:off x="323871" y="2890856"/>
            <a:ext cx="2182520"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latin typeface="Arial" panose="020B0604020202020204" pitchFamily="34" charset="0"/>
                <a:cs typeface="Arial" panose="020B0604020202020204" pitchFamily="34" charset="0"/>
              </a:rPr>
              <a:t>MORBIMORTALIDAD</a:t>
            </a:r>
          </a:p>
        </p:txBody>
      </p:sp>
      <p:sp>
        <p:nvSpPr>
          <p:cNvPr id="15" name="Flecha abajo 14"/>
          <p:cNvSpPr/>
          <p:nvPr/>
        </p:nvSpPr>
        <p:spPr>
          <a:xfrm>
            <a:off x="44151" y="3462113"/>
            <a:ext cx="210119" cy="4017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p:cNvSpPr/>
          <p:nvPr/>
        </p:nvSpPr>
        <p:spPr>
          <a:xfrm>
            <a:off x="441731" y="3392581"/>
            <a:ext cx="1422254" cy="553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USO CPAP</a:t>
            </a:r>
          </a:p>
          <a:p>
            <a:pPr algn="ctr"/>
            <a:r>
              <a:rPr lang="es-ES" dirty="0"/>
              <a:t> ≥ 6h/noche</a:t>
            </a:r>
          </a:p>
        </p:txBody>
      </p:sp>
      <p:sp>
        <p:nvSpPr>
          <p:cNvPr id="21" name="Flecha arriba 20"/>
          <p:cNvSpPr/>
          <p:nvPr/>
        </p:nvSpPr>
        <p:spPr>
          <a:xfrm>
            <a:off x="41199" y="1867928"/>
            <a:ext cx="213071" cy="1336489"/>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ES"/>
          </a:p>
        </p:txBody>
      </p:sp>
      <p:sp>
        <p:nvSpPr>
          <p:cNvPr id="24" name="Marcador de contenido 3"/>
          <p:cNvSpPr txBox="1">
            <a:spLocks/>
          </p:cNvSpPr>
          <p:nvPr/>
        </p:nvSpPr>
        <p:spPr>
          <a:xfrm>
            <a:off x="2598872" y="1561422"/>
            <a:ext cx="2921880" cy="24778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numCol="1" rtlCol="0">
            <a:normAutofit fontScale="25000" lnSpcReduction="20000"/>
          </a:bodyPr>
          <a:lstStyle>
            <a:lvl1pPr marL="342900" indent="-342900" algn="l" defTabSz="914400" rtl="0" eaLnBrk="1" latinLnBrk="0" hangingPunct="1">
              <a:spcBef>
                <a:spcPct val="20000"/>
              </a:spcBef>
              <a:buFont typeface="Arial" pitchFamily="34" charset="0"/>
              <a:buChar char="•"/>
              <a:defRPr sz="2800" kern="1200">
                <a:solidFill>
                  <a:schemeClr val="l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l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l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lt1"/>
                </a:solidFill>
                <a:latin typeface="+mn-lt"/>
                <a:ea typeface="+mn-ea"/>
                <a:cs typeface="+mn-cs"/>
              </a:defRPr>
            </a:lvl9pPr>
          </a:lstStyle>
          <a:p>
            <a:pPr marL="0" indent="0" algn="just">
              <a:buNone/>
            </a:pPr>
            <a:r>
              <a:rPr lang="es-ES" sz="6000" dirty="0">
                <a:latin typeface="Arial" panose="020B0604020202020204" pitchFamily="34" charset="0"/>
                <a:cs typeface="Arial" panose="020B0604020202020204" pitchFamily="34" charset="0"/>
              </a:rPr>
              <a:t>OBJETIVO Y METODOLOGÍA</a:t>
            </a:r>
          </a:p>
          <a:p>
            <a:pPr marL="0" indent="0" algn="just">
              <a:buFont typeface="Arial" pitchFamily="34" charset="0"/>
              <a:buNone/>
            </a:pPr>
            <a:endParaRPr lang="es-ES" sz="3400" dirty="0">
              <a:latin typeface="Arial" panose="020B0604020202020204" pitchFamily="34" charset="0"/>
              <a:cs typeface="Arial" panose="020B0604020202020204" pitchFamily="34" charset="0"/>
            </a:endParaRPr>
          </a:p>
          <a:p>
            <a:pPr marL="0" indent="0" algn="just">
              <a:buFont typeface="Arial" pitchFamily="34" charset="0"/>
              <a:buNone/>
            </a:pPr>
            <a:endParaRPr lang="es-ES" sz="3400" dirty="0">
              <a:latin typeface="Arial" panose="020B0604020202020204" pitchFamily="34" charset="0"/>
              <a:cs typeface="Arial" panose="020B0604020202020204" pitchFamily="34" charset="0"/>
            </a:endParaRPr>
          </a:p>
          <a:p>
            <a:pPr marL="0" indent="0" algn="just">
              <a:buFont typeface="Arial" pitchFamily="34" charset="0"/>
              <a:buNone/>
            </a:pPr>
            <a:endParaRPr lang="es-ES" sz="3400" dirty="0">
              <a:latin typeface="Arial" panose="020B0604020202020204" pitchFamily="34" charset="0"/>
              <a:cs typeface="Arial" panose="020B0604020202020204" pitchFamily="34" charset="0"/>
            </a:endParaRPr>
          </a:p>
          <a:p>
            <a:pPr marL="0" indent="0" algn="just">
              <a:buFont typeface="Arial" pitchFamily="34" charset="0"/>
              <a:buNone/>
            </a:pPr>
            <a:endParaRPr lang="es-ES" sz="3400" dirty="0">
              <a:latin typeface="Arial" panose="020B0604020202020204" pitchFamily="34" charset="0"/>
              <a:cs typeface="Arial" panose="020B0604020202020204" pitchFamily="34" charset="0"/>
            </a:endParaRPr>
          </a:p>
          <a:p>
            <a:pPr marL="0" indent="0" algn="just">
              <a:buFont typeface="Arial" pitchFamily="34" charset="0"/>
              <a:buNone/>
            </a:pPr>
            <a:endParaRPr lang="es-ES" sz="3400" dirty="0">
              <a:latin typeface="Arial" panose="020B0604020202020204" pitchFamily="34" charset="0"/>
              <a:cs typeface="Arial" panose="020B0604020202020204" pitchFamily="34" charset="0"/>
            </a:endParaRPr>
          </a:p>
          <a:p>
            <a:pPr marL="0" indent="0" algn="just">
              <a:buFont typeface="Arial" pitchFamily="34" charset="0"/>
              <a:buNone/>
            </a:pPr>
            <a:endParaRPr lang="es-ES" sz="3400" u="sng" dirty="0">
              <a:latin typeface="Arial" panose="020B0604020202020204" pitchFamily="34" charset="0"/>
              <a:cs typeface="Arial" panose="020B0604020202020204" pitchFamily="34" charset="0"/>
            </a:endParaRPr>
          </a:p>
          <a:p>
            <a:pPr marL="0" indent="0">
              <a:buFont typeface="Arial" pitchFamily="34" charset="0"/>
              <a:buNone/>
            </a:pPr>
            <a:endParaRPr lang="es-ES" sz="1600" u="sng" dirty="0">
              <a:latin typeface="Arial" panose="020B0604020202020204" pitchFamily="34" charset="0"/>
              <a:cs typeface="Arial" panose="020B0604020202020204" pitchFamily="34" charset="0"/>
            </a:endParaRPr>
          </a:p>
        </p:txBody>
      </p:sp>
      <p:sp>
        <p:nvSpPr>
          <p:cNvPr id="25" name="Marcador de contenido 4"/>
          <p:cNvSpPr txBox="1">
            <a:spLocks/>
          </p:cNvSpPr>
          <p:nvPr/>
        </p:nvSpPr>
        <p:spPr>
          <a:xfrm>
            <a:off x="2598872" y="1815892"/>
            <a:ext cx="3315474" cy="1933646"/>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9pPr>
          </a:lstStyle>
          <a:p>
            <a:pPr algn="just">
              <a:buFont typeface="Wingdings" panose="05000000000000000000" pitchFamily="2" charset="2"/>
              <a:buChar char="Ø"/>
            </a:pPr>
            <a:r>
              <a:rPr lang="es-ES" sz="1400" dirty="0">
                <a:latin typeface="Arial" panose="020B0604020202020204" pitchFamily="34" charset="0"/>
                <a:cs typeface="Arial" panose="020B0604020202020204" pitchFamily="34" charset="0"/>
              </a:rPr>
              <a:t>Evaluar el perfil de paciente con AOS y ECV, junto con el grado de cumplimiento del uso de la CPAP. </a:t>
            </a:r>
          </a:p>
          <a:p>
            <a:pPr algn="just">
              <a:buFont typeface="Wingdings" panose="05000000000000000000" pitchFamily="2" charset="2"/>
              <a:buChar char="Ø"/>
            </a:pPr>
            <a:r>
              <a:rPr lang="es-ES" sz="1400" dirty="0">
                <a:latin typeface="Arial" panose="020B0604020202020204" pitchFamily="34" charset="0"/>
                <a:cs typeface="Arial" panose="020B0604020202020204" pitchFamily="34" charset="0"/>
              </a:rPr>
              <a:t>E</a:t>
            </a:r>
            <a:r>
              <a:rPr lang="es-ES" sz="1400" dirty="0">
                <a:solidFill>
                  <a:schemeClr val="tx1"/>
                </a:solidFill>
                <a:latin typeface="Arial" panose="020B0604020202020204" pitchFamily="34" charset="0"/>
                <a:cs typeface="Arial" panose="020B0604020202020204" pitchFamily="34" charset="0"/>
              </a:rPr>
              <a:t>studio descriptivo retrospectivo de pacientes derivados desde Neurología a nuestra Unidad de Sueño desde enero 2014 a noviembre de 2022. </a:t>
            </a:r>
            <a:endParaRPr lang="es-ES" sz="1400" dirty="0">
              <a:latin typeface="Arial" panose="020B0604020202020204" pitchFamily="34" charset="0"/>
              <a:cs typeface="Arial" panose="020B0604020202020204" pitchFamily="34" charset="0"/>
            </a:endParaRPr>
          </a:p>
        </p:txBody>
      </p:sp>
      <p:sp>
        <p:nvSpPr>
          <p:cNvPr id="26" name="Marcador de contenido 4"/>
          <p:cNvSpPr txBox="1">
            <a:spLocks/>
          </p:cNvSpPr>
          <p:nvPr/>
        </p:nvSpPr>
        <p:spPr>
          <a:xfrm>
            <a:off x="303710" y="1887445"/>
            <a:ext cx="1873633" cy="728544"/>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dk1"/>
                </a:solidFill>
                <a:latin typeface="+mn-lt"/>
                <a:ea typeface="+mn-ea"/>
                <a:cs typeface="+mn-cs"/>
              </a:defRPr>
            </a:lvl9pPr>
          </a:lstStyle>
          <a:p>
            <a:pPr marL="0" indent="0" algn="ctr">
              <a:buNone/>
            </a:pPr>
            <a:r>
              <a:rPr lang="es-ES" sz="1400" dirty="0">
                <a:latin typeface="Arial" panose="020B0604020202020204" pitchFamily="34" charset="0"/>
                <a:cs typeface="Arial" panose="020B0604020202020204" pitchFamily="34" charset="0"/>
              </a:rPr>
              <a:t>Prevalencia de AOS en pacientes con ictus isquémico</a:t>
            </a:r>
          </a:p>
          <a:p>
            <a:pPr marL="0" indent="0">
              <a:buFont typeface="Arial" pitchFamily="34" charset="0"/>
              <a:buNone/>
            </a:pPr>
            <a:endParaRPr lang="es-ES" dirty="0"/>
          </a:p>
          <a:p>
            <a:pPr marL="0" indent="0">
              <a:buFont typeface="Arial" pitchFamily="34" charset="0"/>
              <a:buNone/>
            </a:pPr>
            <a:endParaRPr lang="es-ES" dirty="0"/>
          </a:p>
        </p:txBody>
      </p:sp>
      <p:pic>
        <p:nvPicPr>
          <p:cNvPr id="30" name="Imagen 29"/>
          <p:cNvPicPr>
            <a:picLocks noChangeAspect="1"/>
          </p:cNvPicPr>
          <p:nvPr/>
        </p:nvPicPr>
        <p:blipFill rotWithShape="1">
          <a:blip r:embed="rId7" cstate="print">
            <a:extLst>
              <a:ext uri="{28A0092B-C50C-407E-A947-70E740481C1C}">
                <a14:useLocalDpi xmlns:a14="http://schemas.microsoft.com/office/drawing/2010/main" val="0"/>
              </a:ext>
            </a:extLst>
          </a:blip>
          <a:srcRect l="27692" t="16401" r="20601" b="16401"/>
          <a:stretch/>
        </p:blipFill>
        <p:spPr>
          <a:xfrm>
            <a:off x="1949956" y="4259253"/>
            <a:ext cx="524935" cy="682213"/>
          </a:xfrm>
          <a:prstGeom prst="rect">
            <a:avLst/>
          </a:prstGeom>
        </p:spPr>
      </p:pic>
      <p:sp>
        <p:nvSpPr>
          <p:cNvPr id="32" name="CuadroTexto 31"/>
          <p:cNvSpPr txBox="1"/>
          <p:nvPr/>
        </p:nvSpPr>
        <p:spPr>
          <a:xfrm>
            <a:off x="2547026" y="4206965"/>
            <a:ext cx="2143400" cy="523220"/>
          </a:xfrm>
          <a:prstGeom prst="rect">
            <a:avLst/>
          </a:prstGeom>
          <a:ln>
            <a:solidFill>
              <a:schemeClr val="accent4"/>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sz="1400" dirty="0" smtClean="0">
                <a:latin typeface="Arial" panose="020B0604020202020204" pitchFamily="34" charset="0"/>
                <a:cs typeface="Arial" panose="020B0604020202020204" pitchFamily="34" charset="0"/>
              </a:rPr>
              <a:t>N </a:t>
            </a:r>
            <a:r>
              <a:rPr lang="es-ES" sz="1400" dirty="0" smtClean="0">
                <a:latin typeface="Arial" panose="020B0604020202020204" pitchFamily="34" charset="0"/>
                <a:cs typeface="Arial" panose="020B0604020202020204" pitchFamily="34" charset="0"/>
                <a:sym typeface="Wingdings" panose="05000000000000000000" pitchFamily="2" charset="2"/>
              </a:rPr>
              <a:t> </a:t>
            </a:r>
            <a:r>
              <a:rPr lang="es-ES" sz="1400" dirty="0">
                <a:latin typeface="Arial" panose="020B0604020202020204" pitchFamily="34" charset="0"/>
                <a:cs typeface="Arial" panose="020B0604020202020204" pitchFamily="34" charset="0"/>
              </a:rPr>
              <a:t>75 personas</a:t>
            </a:r>
          </a:p>
          <a:p>
            <a:r>
              <a:rPr lang="es-ES" sz="1400" dirty="0">
                <a:latin typeface="Arial" panose="020B0604020202020204" pitchFamily="34" charset="0"/>
                <a:cs typeface="Arial" panose="020B0604020202020204" pitchFamily="34" charset="0"/>
              </a:rPr>
              <a:t>Edad </a:t>
            </a:r>
            <a:r>
              <a:rPr lang="es-ES" sz="1400" dirty="0" smtClean="0">
                <a:latin typeface="Arial" panose="020B0604020202020204" pitchFamily="34" charset="0"/>
                <a:cs typeface="Arial" panose="020B0604020202020204" pitchFamily="34" charset="0"/>
              </a:rPr>
              <a:t>media </a:t>
            </a:r>
            <a:r>
              <a:rPr lang="es-ES" sz="1400" dirty="0" smtClean="0">
                <a:latin typeface="Arial" panose="020B0604020202020204" pitchFamily="34" charset="0"/>
                <a:cs typeface="Arial" panose="020B0604020202020204" pitchFamily="34" charset="0"/>
                <a:sym typeface="Wingdings" panose="05000000000000000000" pitchFamily="2" charset="2"/>
              </a:rPr>
              <a:t></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65 años</a:t>
            </a:r>
          </a:p>
        </p:txBody>
      </p:sp>
      <p:sp>
        <p:nvSpPr>
          <p:cNvPr id="35" name="Marcador de contenido 3"/>
          <p:cNvSpPr>
            <a:spLocks noGrp="1"/>
          </p:cNvSpPr>
          <p:nvPr>
            <p:ph sz="half" idx="1"/>
          </p:nvPr>
        </p:nvSpPr>
        <p:spPr>
          <a:xfrm>
            <a:off x="2560442" y="3928936"/>
            <a:ext cx="1540420" cy="278029"/>
          </a:xfrm>
        </p:spPr>
        <p:style>
          <a:lnRef idx="2">
            <a:schemeClr val="accent4">
              <a:shade val="50000"/>
            </a:schemeClr>
          </a:lnRef>
          <a:fillRef idx="1">
            <a:schemeClr val="accent4"/>
          </a:fillRef>
          <a:effectRef idx="0">
            <a:schemeClr val="accent4"/>
          </a:effectRef>
          <a:fontRef idx="minor">
            <a:schemeClr val="lt1"/>
          </a:fontRef>
        </p:style>
        <p:txBody>
          <a:bodyPr numCol="1">
            <a:noAutofit/>
          </a:bodyPr>
          <a:lstStyle/>
          <a:p>
            <a:pPr marL="0" indent="0" algn="just">
              <a:buNone/>
            </a:pPr>
            <a:r>
              <a:rPr lang="es-ES" sz="1400" dirty="0">
                <a:latin typeface="Arial" panose="020B0604020202020204" pitchFamily="34" charset="0"/>
                <a:cs typeface="Arial" panose="020B0604020202020204" pitchFamily="34" charset="0"/>
              </a:rPr>
              <a:t>RESULTADOS</a:t>
            </a:r>
          </a:p>
        </p:txBody>
      </p:sp>
      <p:pic>
        <p:nvPicPr>
          <p:cNvPr id="37" name="Imagen 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4055460"/>
            <a:ext cx="489996" cy="717068"/>
          </a:xfrm>
          <a:prstGeom prst="rect">
            <a:avLst/>
          </a:prstGeom>
        </p:spPr>
      </p:pic>
      <p:sp>
        <p:nvSpPr>
          <p:cNvPr id="38" name="CuadroTexto 37"/>
          <p:cNvSpPr txBox="1"/>
          <p:nvPr/>
        </p:nvSpPr>
        <p:spPr>
          <a:xfrm>
            <a:off x="575241" y="4067951"/>
            <a:ext cx="1270600" cy="584775"/>
          </a:xfrm>
          <a:prstGeom prst="rect">
            <a:avLst/>
          </a:prstGeom>
          <a:noFill/>
        </p:spPr>
        <p:txBody>
          <a:bodyPr wrap="square" rtlCol="0">
            <a:spAutoFit/>
          </a:bodyPr>
          <a:lstStyle/>
          <a:p>
            <a:pPr algn="ctr"/>
            <a:r>
              <a:rPr lang="es-ES" sz="1600" dirty="0">
                <a:latin typeface="Arial" panose="020B0604020202020204" pitchFamily="34" charset="0"/>
                <a:cs typeface="Arial" panose="020B0604020202020204" pitchFamily="34" charset="0"/>
              </a:rPr>
              <a:t>Adherencia limitada</a:t>
            </a:r>
          </a:p>
        </p:txBody>
      </p:sp>
      <p:graphicFrame>
        <p:nvGraphicFramePr>
          <p:cNvPr id="39" name="Gráfico 38"/>
          <p:cNvGraphicFramePr/>
          <p:nvPr>
            <p:extLst>
              <p:ext uri="{D42A27DB-BD31-4B8C-83A1-F6EECF244321}">
                <p14:modId xmlns:p14="http://schemas.microsoft.com/office/powerpoint/2010/main" val="2677972521"/>
              </p:ext>
            </p:extLst>
          </p:nvPr>
        </p:nvGraphicFramePr>
        <p:xfrm>
          <a:off x="5914346" y="1106806"/>
          <a:ext cx="3032793" cy="2285775"/>
        </p:xfrm>
        <a:graphic>
          <a:graphicData uri="http://schemas.openxmlformats.org/drawingml/2006/chart">
            <c:chart xmlns:c="http://schemas.openxmlformats.org/drawingml/2006/chart" xmlns:r="http://schemas.openxmlformats.org/officeDocument/2006/relationships" r:id="rId9"/>
          </a:graphicData>
        </a:graphic>
      </p:graphicFrame>
      <p:sp>
        <p:nvSpPr>
          <p:cNvPr id="40" name="Rectángulo 39"/>
          <p:cNvSpPr/>
          <p:nvPr/>
        </p:nvSpPr>
        <p:spPr>
          <a:xfrm>
            <a:off x="6675320" y="3945595"/>
            <a:ext cx="2413174" cy="783869"/>
          </a:xfrm>
          <a:prstGeom prst="rect">
            <a:avLst/>
          </a:prstGeom>
          <a:solidFill>
            <a:schemeClr val="accent4">
              <a:lumMod val="20000"/>
              <a:lumOff val="80000"/>
            </a:schemeClr>
          </a:solidFill>
          <a:ln w="28575">
            <a:solidFill>
              <a:schemeClr val="accent4"/>
            </a:solidFill>
          </a:ln>
        </p:spPr>
        <p:txBody>
          <a:bodyPr wrap="square">
            <a:spAutoFit/>
          </a:bodyPr>
          <a:lstStyle/>
          <a:p>
            <a:pPr algn="ctr">
              <a:lnSpc>
                <a:spcPct val="107000"/>
              </a:lnSpc>
              <a:spcAft>
                <a:spcPts val="0"/>
              </a:spcAft>
            </a:pPr>
            <a:r>
              <a:rPr lang="es-ES" sz="1400" dirty="0" smtClean="0">
                <a:latin typeface="Arial" panose="020B0604020202020204" pitchFamily="34" charset="0"/>
                <a:cs typeface="Arial" panose="020B0604020202020204" pitchFamily="34" charset="0"/>
              </a:rPr>
              <a:t>Hipopneas</a:t>
            </a:r>
            <a:r>
              <a:rPr lang="es-ES" sz="1400" dirty="0" smtClean="0">
                <a:latin typeface="Arial" panose="020B0604020202020204" pitchFamily="34" charset="0"/>
                <a:cs typeface="Arial" panose="020B0604020202020204" pitchFamily="34" charset="0"/>
                <a:sym typeface="Wingdings" panose="05000000000000000000" pitchFamily="2" charset="2"/>
              </a:rPr>
              <a:t></a:t>
            </a:r>
            <a:r>
              <a:rPr lang="es-ES" sz="1400" dirty="0">
                <a:latin typeface="Arial" panose="020B0604020202020204" pitchFamily="34" charset="0"/>
                <a:cs typeface="Arial" panose="020B0604020202020204" pitchFamily="34" charset="0"/>
              </a:rPr>
              <a:t>108 </a:t>
            </a:r>
          </a:p>
          <a:p>
            <a:pPr algn="ctr">
              <a:lnSpc>
                <a:spcPct val="107000"/>
              </a:lnSpc>
              <a:spcAft>
                <a:spcPts val="0"/>
              </a:spcAft>
            </a:pPr>
            <a:r>
              <a:rPr lang="es-ES" sz="1400" dirty="0">
                <a:latin typeface="Arial" panose="020B0604020202020204" pitchFamily="34" charset="0"/>
                <a:cs typeface="Arial" panose="020B0604020202020204" pitchFamily="34" charset="0"/>
              </a:rPr>
              <a:t>Apneas obstructivas </a:t>
            </a:r>
            <a:r>
              <a:rPr lang="es-ES" sz="1400" dirty="0">
                <a:latin typeface="Arial" panose="020B0604020202020204" pitchFamily="34" charset="0"/>
                <a:cs typeface="Arial" panose="020B0604020202020204" pitchFamily="34" charset="0"/>
                <a:sym typeface="Wingdings" panose="05000000000000000000" pitchFamily="2" charset="2"/>
              </a:rPr>
              <a:t> </a:t>
            </a:r>
            <a:r>
              <a:rPr lang="es-ES" sz="1400" dirty="0">
                <a:latin typeface="Arial" panose="020B0604020202020204" pitchFamily="34" charset="0"/>
                <a:cs typeface="Arial" panose="020B0604020202020204" pitchFamily="34" charset="0"/>
              </a:rPr>
              <a:t>87.6</a:t>
            </a:r>
          </a:p>
          <a:p>
            <a:pPr algn="ctr">
              <a:lnSpc>
                <a:spcPct val="107000"/>
              </a:lnSpc>
              <a:spcAft>
                <a:spcPts val="0"/>
              </a:spcAft>
            </a:pPr>
            <a:r>
              <a:rPr lang="es-ES" sz="1400" dirty="0">
                <a:latin typeface="Arial" panose="020B0604020202020204" pitchFamily="34" charset="0"/>
                <a:cs typeface="Arial" panose="020B0604020202020204" pitchFamily="34" charset="0"/>
              </a:rPr>
              <a:t>Apneas centrales </a:t>
            </a:r>
            <a:r>
              <a:rPr lang="es-ES" sz="1400" dirty="0">
                <a:latin typeface="Arial" panose="020B0604020202020204" pitchFamily="34" charset="0"/>
                <a:cs typeface="Arial" panose="020B0604020202020204" pitchFamily="34" charset="0"/>
                <a:sym typeface="Wingdings" panose="05000000000000000000" pitchFamily="2" charset="2"/>
              </a:rPr>
              <a:t> </a:t>
            </a:r>
            <a:r>
              <a:rPr lang="es-ES" sz="1400" dirty="0">
                <a:latin typeface="Arial" panose="020B0604020202020204" pitchFamily="34" charset="0"/>
                <a:cs typeface="Arial" panose="020B0604020202020204" pitchFamily="34" charset="0"/>
              </a:rPr>
              <a:t>6.07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sz="half" idx="1"/>
            <p:extLst>
              <p:ext uri="{D42A27DB-BD31-4B8C-83A1-F6EECF244321}">
                <p14:modId xmlns:p14="http://schemas.microsoft.com/office/powerpoint/2010/main" val="878355078"/>
              </p:ext>
            </p:extLst>
          </p:nvPr>
        </p:nvGraphicFramePr>
        <p:xfrm>
          <a:off x="112682" y="901687"/>
          <a:ext cx="4641906" cy="2142002"/>
        </p:xfrm>
        <a:graphic>
          <a:graphicData uri="http://schemas.openxmlformats.org/drawingml/2006/table">
            <a:tbl>
              <a:tblPr firstRow="1" firstCol="1" bandRow="1">
                <a:tableStyleId>{17292A2E-F333-43FB-9621-5CBBE7FDCDCB}</a:tableStyleId>
              </a:tblPr>
              <a:tblGrid>
                <a:gridCol w="1394738">
                  <a:extLst>
                    <a:ext uri="{9D8B030D-6E8A-4147-A177-3AD203B41FA5}">
                      <a16:colId xmlns:a16="http://schemas.microsoft.com/office/drawing/2014/main" val="195222177"/>
                    </a:ext>
                  </a:extLst>
                </a:gridCol>
                <a:gridCol w="976348">
                  <a:extLst>
                    <a:ext uri="{9D8B030D-6E8A-4147-A177-3AD203B41FA5}">
                      <a16:colId xmlns:a16="http://schemas.microsoft.com/office/drawing/2014/main" val="1201912670"/>
                    </a:ext>
                  </a:extLst>
                </a:gridCol>
                <a:gridCol w="1263284">
                  <a:extLst>
                    <a:ext uri="{9D8B030D-6E8A-4147-A177-3AD203B41FA5}">
                      <a16:colId xmlns:a16="http://schemas.microsoft.com/office/drawing/2014/main" val="2582094930"/>
                    </a:ext>
                  </a:extLst>
                </a:gridCol>
                <a:gridCol w="1007536">
                  <a:extLst>
                    <a:ext uri="{9D8B030D-6E8A-4147-A177-3AD203B41FA5}">
                      <a16:colId xmlns:a16="http://schemas.microsoft.com/office/drawing/2014/main" val="2692246708"/>
                    </a:ext>
                  </a:extLst>
                </a:gridCol>
              </a:tblGrid>
              <a:tr h="184932">
                <a:tc gridSpan="4">
                  <a:txBody>
                    <a:bodyPr/>
                    <a:lstStyle/>
                    <a:p>
                      <a:pPr>
                        <a:lnSpc>
                          <a:spcPct val="107000"/>
                        </a:lnSpc>
                        <a:spcAft>
                          <a:spcPts val="0"/>
                        </a:spcAft>
                      </a:pPr>
                      <a:r>
                        <a:rPr lang="es-ES" sz="1200" b="0" dirty="0" smtClean="0">
                          <a:effectLst/>
                          <a:latin typeface="Arial" panose="020B0604020202020204" pitchFamily="34" charset="0"/>
                          <a:cs typeface="Arial" panose="020B0604020202020204" pitchFamily="34" charset="0"/>
                        </a:rPr>
                        <a:t>CARACTERÍSTICAS CLÍNICAS</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477417435"/>
                  </a:ext>
                </a:extLst>
              </a:tr>
              <a:tr h="1227652">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TABACO</a:t>
                      </a:r>
                    </a:p>
                    <a:p>
                      <a:pPr marL="342900" lvl="0" indent="-342900">
                        <a:lnSpc>
                          <a:spcPct val="107000"/>
                        </a:lnSpc>
                        <a:spcAft>
                          <a:spcPts val="0"/>
                        </a:spcAft>
                        <a:buFont typeface="Calibri" panose="020F0502020204030204" pitchFamily="34" charset="0"/>
                        <a:buChar char="-"/>
                      </a:pPr>
                      <a:r>
                        <a:rPr lang="es-ES" sz="1200" b="0" dirty="0">
                          <a:effectLst/>
                          <a:latin typeface="Arial" panose="020B0604020202020204" pitchFamily="34" charset="0"/>
                          <a:cs typeface="Arial" panose="020B0604020202020204" pitchFamily="34" charset="0"/>
                        </a:rPr>
                        <a:t>Nunca fumadores</a:t>
                      </a:r>
                    </a:p>
                    <a:p>
                      <a:pPr marL="342900" lvl="0" indent="-342900">
                        <a:lnSpc>
                          <a:spcPct val="107000"/>
                        </a:lnSpc>
                        <a:spcAft>
                          <a:spcPts val="0"/>
                        </a:spcAft>
                        <a:buFont typeface="Calibri" panose="020F0502020204030204" pitchFamily="34" charset="0"/>
                        <a:buChar char="-"/>
                      </a:pPr>
                      <a:r>
                        <a:rPr lang="es-ES" sz="1200" b="0" dirty="0">
                          <a:effectLst/>
                          <a:latin typeface="Arial" panose="020B0604020202020204" pitchFamily="34" charset="0"/>
                          <a:cs typeface="Arial" panose="020B0604020202020204" pitchFamily="34" charset="0"/>
                        </a:rPr>
                        <a:t>Fumadores activos</a:t>
                      </a:r>
                    </a:p>
                    <a:p>
                      <a:pPr marL="342900" lvl="0" indent="-342900">
                        <a:lnSpc>
                          <a:spcPct val="107000"/>
                        </a:lnSpc>
                        <a:spcAft>
                          <a:spcPts val="0"/>
                        </a:spcAft>
                        <a:buFont typeface="Calibri" panose="020F0502020204030204" pitchFamily="34" charset="0"/>
                        <a:buChar char="-"/>
                      </a:pPr>
                      <a:r>
                        <a:rPr lang="es-ES" sz="1200" b="0" dirty="0">
                          <a:effectLst/>
                          <a:latin typeface="Arial" panose="020B0604020202020204" pitchFamily="34" charset="0"/>
                          <a:cs typeface="Arial" panose="020B0604020202020204" pitchFamily="34" charset="0"/>
                        </a:rPr>
                        <a:t>Exfumadores</a:t>
                      </a:r>
                    </a:p>
                    <a:p>
                      <a:pPr marL="342900" lvl="0" indent="-342900">
                        <a:lnSpc>
                          <a:spcPct val="107000"/>
                        </a:lnSpc>
                        <a:spcAft>
                          <a:spcPts val="0"/>
                        </a:spcAft>
                        <a:buFont typeface="Calibri" panose="020F0502020204030204" pitchFamily="34" charset="0"/>
                        <a:buChar char="-"/>
                      </a:pPr>
                      <a:r>
                        <a:rPr lang="es-ES" sz="1200" b="0" dirty="0">
                          <a:effectLst/>
                          <a:latin typeface="Arial" panose="020B0604020202020204" pitchFamily="34" charset="0"/>
                          <a:cs typeface="Arial" panose="020B0604020202020204" pitchFamily="34" charset="0"/>
                        </a:rPr>
                        <a:t>No recogido</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4">
                        <a:lumMod val="20000"/>
                        <a:lumOff val="80000"/>
                      </a:schemeClr>
                    </a:solidFill>
                  </a:tcPr>
                </a:tc>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 </a:t>
                      </a:r>
                    </a:p>
                    <a:p>
                      <a:pPr>
                        <a:lnSpc>
                          <a:spcPct val="107000"/>
                        </a:lnSpc>
                        <a:spcAft>
                          <a:spcPts val="0"/>
                        </a:spcAft>
                      </a:pPr>
                      <a:r>
                        <a:rPr lang="es-ES" sz="1200" b="0" dirty="0">
                          <a:effectLst/>
                          <a:latin typeface="Arial" panose="020B0604020202020204" pitchFamily="34" charset="0"/>
                          <a:cs typeface="Arial" panose="020B0604020202020204" pitchFamily="34" charset="0"/>
                        </a:rPr>
                        <a:t>24 (32%)</a:t>
                      </a:r>
                    </a:p>
                    <a:p>
                      <a:pPr>
                        <a:lnSpc>
                          <a:spcPct val="107000"/>
                        </a:lnSpc>
                        <a:spcAft>
                          <a:spcPts val="0"/>
                        </a:spcAft>
                      </a:pPr>
                      <a:endParaRPr lang="es-ES" sz="1200" b="0" dirty="0" smtClean="0">
                        <a:effectLst/>
                        <a:latin typeface="Arial" panose="020B0604020202020204" pitchFamily="34" charset="0"/>
                        <a:cs typeface="Arial" panose="020B0604020202020204" pitchFamily="34" charset="0"/>
                      </a:endParaRPr>
                    </a:p>
                    <a:p>
                      <a:pPr>
                        <a:lnSpc>
                          <a:spcPct val="107000"/>
                        </a:lnSpc>
                        <a:spcAft>
                          <a:spcPts val="0"/>
                        </a:spcAft>
                      </a:pPr>
                      <a:r>
                        <a:rPr lang="es-ES" sz="1200" b="0" dirty="0" smtClean="0">
                          <a:effectLst/>
                          <a:latin typeface="Arial" panose="020B0604020202020204" pitchFamily="34" charset="0"/>
                          <a:cs typeface="Arial" panose="020B0604020202020204" pitchFamily="34" charset="0"/>
                        </a:rPr>
                        <a:t>24 </a:t>
                      </a:r>
                      <a:r>
                        <a:rPr lang="es-ES" sz="1200" b="0" dirty="0">
                          <a:effectLst/>
                          <a:latin typeface="Arial" panose="020B0604020202020204" pitchFamily="34" charset="0"/>
                          <a:cs typeface="Arial" panose="020B0604020202020204" pitchFamily="34" charset="0"/>
                        </a:rPr>
                        <a:t>(32%)</a:t>
                      </a:r>
                    </a:p>
                    <a:p>
                      <a:pPr>
                        <a:lnSpc>
                          <a:spcPct val="107000"/>
                        </a:lnSpc>
                        <a:spcAft>
                          <a:spcPts val="0"/>
                        </a:spcAft>
                      </a:pPr>
                      <a:endParaRPr lang="es-ES" sz="1200" b="0" dirty="0" smtClean="0">
                        <a:effectLst/>
                        <a:latin typeface="Arial" panose="020B0604020202020204" pitchFamily="34" charset="0"/>
                        <a:cs typeface="Arial" panose="020B0604020202020204" pitchFamily="34" charset="0"/>
                      </a:endParaRPr>
                    </a:p>
                    <a:p>
                      <a:pPr>
                        <a:lnSpc>
                          <a:spcPct val="107000"/>
                        </a:lnSpc>
                        <a:spcAft>
                          <a:spcPts val="0"/>
                        </a:spcAft>
                      </a:pPr>
                      <a:r>
                        <a:rPr lang="es-ES" sz="1200" b="0" dirty="0" smtClean="0">
                          <a:effectLst/>
                          <a:latin typeface="Arial" panose="020B0604020202020204" pitchFamily="34" charset="0"/>
                          <a:cs typeface="Arial" panose="020B0604020202020204" pitchFamily="34" charset="0"/>
                        </a:rPr>
                        <a:t>23 </a:t>
                      </a:r>
                      <a:r>
                        <a:rPr lang="es-ES" sz="1200" b="0" dirty="0">
                          <a:effectLst/>
                          <a:latin typeface="Arial" panose="020B0604020202020204" pitchFamily="34" charset="0"/>
                          <a:cs typeface="Arial" panose="020B0604020202020204" pitchFamily="34" charset="0"/>
                        </a:rPr>
                        <a:t>(30.66%)</a:t>
                      </a:r>
                    </a:p>
                    <a:p>
                      <a:pPr>
                        <a:lnSpc>
                          <a:spcPct val="107000"/>
                        </a:lnSpc>
                        <a:spcAft>
                          <a:spcPts val="0"/>
                        </a:spcAft>
                      </a:pPr>
                      <a:r>
                        <a:rPr lang="es-ES" sz="1200" b="0" dirty="0" smtClean="0">
                          <a:effectLst/>
                          <a:latin typeface="Arial" panose="020B0604020202020204" pitchFamily="34" charset="0"/>
                          <a:cs typeface="Arial" panose="020B0604020202020204" pitchFamily="34" charset="0"/>
                        </a:rPr>
                        <a:t>4 (5.33</a:t>
                      </a:r>
                      <a:r>
                        <a:rPr lang="es-ES" sz="1200" b="0" dirty="0">
                          <a:effectLst/>
                          <a:latin typeface="Arial" panose="020B0604020202020204" pitchFamily="34" charset="0"/>
                          <a:cs typeface="Arial" panose="020B0604020202020204" pitchFamily="34" charset="0"/>
                        </a:rPr>
                        <a:t>%)</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ENFERMEDADES ASOCIADAS</a:t>
                      </a:r>
                    </a:p>
                    <a:p>
                      <a:pPr marL="342900" lvl="0" indent="-342900">
                        <a:lnSpc>
                          <a:spcPct val="107000"/>
                        </a:lnSpc>
                        <a:spcAft>
                          <a:spcPts val="0"/>
                        </a:spcAft>
                        <a:buFont typeface="Calibri" panose="020F0502020204030204" pitchFamily="34" charset="0"/>
                        <a:buChar char="-"/>
                      </a:pPr>
                      <a:r>
                        <a:rPr lang="es-ES" sz="1200" b="0" dirty="0">
                          <a:effectLst/>
                          <a:latin typeface="Arial" panose="020B0604020202020204" pitchFamily="34" charset="0"/>
                          <a:cs typeface="Arial" panose="020B0604020202020204" pitchFamily="34" charset="0"/>
                        </a:rPr>
                        <a:t>HTA</a:t>
                      </a:r>
                    </a:p>
                    <a:p>
                      <a:pPr marL="342900" lvl="0" indent="-342900">
                        <a:lnSpc>
                          <a:spcPct val="107000"/>
                        </a:lnSpc>
                        <a:spcAft>
                          <a:spcPts val="0"/>
                        </a:spcAft>
                        <a:buFont typeface="Calibri" panose="020F0502020204030204" pitchFamily="34" charset="0"/>
                        <a:buChar char="-"/>
                      </a:pPr>
                      <a:r>
                        <a:rPr lang="es-ES" sz="1200" b="0" dirty="0">
                          <a:effectLst/>
                          <a:latin typeface="Arial" panose="020B0604020202020204" pitchFamily="34" charset="0"/>
                          <a:cs typeface="Arial" panose="020B0604020202020204" pitchFamily="34" charset="0"/>
                        </a:rPr>
                        <a:t>Diabetes mellitus</a:t>
                      </a:r>
                    </a:p>
                    <a:p>
                      <a:pPr marL="342900" lvl="0" indent="-342900">
                        <a:lnSpc>
                          <a:spcPct val="107000"/>
                        </a:lnSpc>
                        <a:spcAft>
                          <a:spcPts val="0"/>
                        </a:spcAft>
                        <a:buFont typeface="Calibri" panose="020F0502020204030204" pitchFamily="34" charset="0"/>
                        <a:buChar char="-"/>
                      </a:pPr>
                      <a:r>
                        <a:rPr lang="es-ES" sz="1200" b="0" dirty="0" err="1">
                          <a:effectLst/>
                          <a:latin typeface="Arial" panose="020B0604020202020204" pitchFamily="34" charset="0"/>
                          <a:cs typeface="Arial" panose="020B0604020202020204" pitchFamily="34" charset="0"/>
                        </a:rPr>
                        <a:t>Dislipemia</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4">
                        <a:lumMod val="20000"/>
                        <a:lumOff val="80000"/>
                      </a:schemeClr>
                    </a:solidFill>
                  </a:tcPr>
                </a:tc>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 </a:t>
                      </a:r>
                    </a:p>
                    <a:p>
                      <a:pPr>
                        <a:lnSpc>
                          <a:spcPct val="107000"/>
                        </a:lnSpc>
                        <a:spcAft>
                          <a:spcPts val="0"/>
                        </a:spcAft>
                      </a:pPr>
                      <a:r>
                        <a:rPr lang="es-ES" sz="1200" b="0" dirty="0">
                          <a:effectLst/>
                          <a:latin typeface="Arial" panose="020B0604020202020204" pitchFamily="34" charset="0"/>
                          <a:cs typeface="Arial" panose="020B0604020202020204" pitchFamily="34" charset="0"/>
                        </a:rPr>
                        <a:t> </a:t>
                      </a:r>
                    </a:p>
                    <a:p>
                      <a:pPr>
                        <a:lnSpc>
                          <a:spcPct val="107000"/>
                        </a:lnSpc>
                        <a:spcAft>
                          <a:spcPts val="0"/>
                        </a:spcAft>
                      </a:pPr>
                      <a:endParaRPr lang="es-ES" sz="1200" b="0" dirty="0" smtClean="0">
                        <a:effectLst/>
                        <a:latin typeface="Arial" panose="020B0604020202020204" pitchFamily="34" charset="0"/>
                        <a:cs typeface="Arial" panose="020B0604020202020204" pitchFamily="34" charset="0"/>
                      </a:endParaRPr>
                    </a:p>
                    <a:p>
                      <a:pPr>
                        <a:lnSpc>
                          <a:spcPct val="107000"/>
                        </a:lnSpc>
                        <a:spcAft>
                          <a:spcPts val="0"/>
                        </a:spcAft>
                      </a:pPr>
                      <a:r>
                        <a:rPr lang="es-ES" sz="1200" b="0" dirty="0" smtClean="0">
                          <a:effectLst/>
                          <a:latin typeface="Arial" panose="020B0604020202020204" pitchFamily="34" charset="0"/>
                          <a:cs typeface="Arial" panose="020B0604020202020204" pitchFamily="34" charset="0"/>
                        </a:rPr>
                        <a:t>64 </a:t>
                      </a:r>
                      <a:r>
                        <a:rPr lang="es-ES" sz="1200" b="0" dirty="0">
                          <a:effectLst/>
                          <a:latin typeface="Arial" panose="020B0604020202020204" pitchFamily="34" charset="0"/>
                          <a:cs typeface="Arial" panose="020B0604020202020204" pitchFamily="34" charset="0"/>
                        </a:rPr>
                        <a:t>(85.33%)</a:t>
                      </a:r>
                    </a:p>
                    <a:p>
                      <a:pPr>
                        <a:lnSpc>
                          <a:spcPct val="107000"/>
                        </a:lnSpc>
                        <a:spcAft>
                          <a:spcPts val="0"/>
                        </a:spcAft>
                      </a:pPr>
                      <a:r>
                        <a:rPr lang="es-ES" sz="1200" b="0" dirty="0">
                          <a:effectLst/>
                          <a:latin typeface="Arial" panose="020B0604020202020204" pitchFamily="34" charset="0"/>
                          <a:cs typeface="Arial" panose="020B0604020202020204" pitchFamily="34" charset="0"/>
                        </a:rPr>
                        <a:t>24 (32%)</a:t>
                      </a:r>
                    </a:p>
                    <a:p>
                      <a:pPr>
                        <a:lnSpc>
                          <a:spcPct val="107000"/>
                        </a:lnSpc>
                        <a:spcAft>
                          <a:spcPts val="0"/>
                        </a:spcAft>
                      </a:pPr>
                      <a:endParaRPr lang="es-ES" sz="1200" b="0" dirty="0" smtClean="0">
                        <a:effectLst/>
                        <a:latin typeface="Arial" panose="020B0604020202020204" pitchFamily="34" charset="0"/>
                        <a:cs typeface="Arial" panose="020B0604020202020204" pitchFamily="34" charset="0"/>
                      </a:endParaRPr>
                    </a:p>
                    <a:p>
                      <a:pPr>
                        <a:lnSpc>
                          <a:spcPct val="107000"/>
                        </a:lnSpc>
                        <a:spcAft>
                          <a:spcPts val="0"/>
                        </a:spcAft>
                      </a:pPr>
                      <a:r>
                        <a:rPr lang="es-ES" sz="1200" b="0" dirty="0" smtClean="0">
                          <a:effectLst/>
                          <a:latin typeface="Arial" panose="020B0604020202020204" pitchFamily="34" charset="0"/>
                          <a:cs typeface="Arial" panose="020B0604020202020204" pitchFamily="34" charset="0"/>
                        </a:rPr>
                        <a:t>60 </a:t>
                      </a:r>
                      <a:r>
                        <a:rPr lang="es-ES" sz="1200" b="0" dirty="0">
                          <a:effectLst/>
                          <a:latin typeface="Arial" panose="020B0604020202020204" pitchFamily="34" charset="0"/>
                          <a:cs typeface="Arial" panose="020B0604020202020204" pitchFamily="34" charset="0"/>
                        </a:rPr>
                        <a:t>(80</a:t>
                      </a:r>
                      <a:r>
                        <a:rPr lang="es-ES" sz="1200" b="0" dirty="0" smtClean="0">
                          <a:effectLst/>
                          <a:latin typeface="Arial" panose="020B0604020202020204" pitchFamily="34" charset="0"/>
                          <a:cs typeface="Arial" panose="020B0604020202020204" pitchFamily="34" charset="0"/>
                        </a:rPr>
                        <a:t>%)</a:t>
                      </a:r>
                      <a:r>
                        <a:rPr lang="es-ES" sz="1200" b="0" dirty="0">
                          <a:effectLst/>
                          <a:latin typeface="Arial" panose="020B0604020202020204" pitchFamily="34" charset="0"/>
                          <a:cs typeface="Arial" panose="020B0604020202020204" pitchFamily="34" charset="0"/>
                        </a:rPr>
                        <a:t> </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93704176"/>
                  </a:ext>
                </a:extLst>
              </a:tr>
              <a:tr h="531632">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IMC (media)</a:t>
                      </a:r>
                    </a:p>
                    <a:p>
                      <a:pPr>
                        <a:lnSpc>
                          <a:spcPct val="107000"/>
                        </a:lnSpc>
                        <a:spcAft>
                          <a:spcPts val="0"/>
                        </a:spcAft>
                      </a:pP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4">
                        <a:lumMod val="20000"/>
                        <a:lumOff val="80000"/>
                      </a:schemeClr>
                    </a:solidFill>
                  </a:tcPr>
                </a:tc>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30,93 Kg/m</a:t>
                      </a:r>
                      <a:r>
                        <a:rPr lang="es-ES" sz="1200" b="0" baseline="30000" dirty="0">
                          <a:effectLst/>
                          <a:latin typeface="Arial" panose="020B0604020202020204" pitchFamily="34" charset="0"/>
                          <a:cs typeface="Arial" panose="020B0604020202020204" pitchFamily="34" charset="0"/>
                        </a:rPr>
                        <a:t>2</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ESCALA EPWORTH (media)</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4">
                        <a:lumMod val="20000"/>
                        <a:lumOff val="80000"/>
                      </a:schemeClr>
                    </a:solidFill>
                  </a:tcPr>
                </a:tc>
                <a:tc>
                  <a:txBody>
                    <a:bodyPr/>
                    <a:lstStyle/>
                    <a:p>
                      <a:pPr>
                        <a:lnSpc>
                          <a:spcPct val="107000"/>
                        </a:lnSpc>
                        <a:spcAft>
                          <a:spcPts val="0"/>
                        </a:spcAft>
                      </a:pPr>
                      <a:r>
                        <a:rPr lang="es-ES" sz="1200" b="0" dirty="0">
                          <a:effectLst/>
                          <a:latin typeface="Arial" panose="020B0604020202020204" pitchFamily="34" charset="0"/>
                          <a:cs typeface="Arial" panose="020B0604020202020204" pitchFamily="34" charset="0"/>
                        </a:rPr>
                        <a:t>10,4 puntos</a:t>
                      </a:r>
                      <a:endParaRPr lang="es-E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52300892"/>
                  </a:ext>
                </a:extLst>
              </a:tr>
            </a:tbl>
          </a:graphicData>
        </a:graphic>
      </p:graphicFrame>
      <p:sp>
        <p:nvSpPr>
          <p:cNvPr id="7" name="Rectángulo 6"/>
          <p:cNvSpPr/>
          <p:nvPr/>
        </p:nvSpPr>
        <p:spPr>
          <a:xfrm>
            <a:off x="323528" y="3435846"/>
            <a:ext cx="6192688" cy="1544737"/>
          </a:xfrm>
          <a:prstGeom prst="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just"/>
            <a:r>
              <a:rPr lang="es-ES" sz="1600" dirty="0">
                <a:solidFill>
                  <a:schemeClr val="tx1"/>
                </a:solidFill>
                <a:latin typeface="Arial" panose="020B0604020202020204" pitchFamily="34" charset="0"/>
                <a:cs typeface="Arial" panose="020B0604020202020204" pitchFamily="34" charset="0"/>
              </a:rPr>
              <a:t>- Se plantea la necesidad de estudio de pacientes con antecedentes de ictus y clínica compatible con AOS junto con una estrategia que asegure un seguimiento y un  cumplimiento adecuados del uso de la CPAP.</a:t>
            </a:r>
          </a:p>
          <a:p>
            <a:pPr algn="just"/>
            <a:r>
              <a:rPr lang="es-ES" sz="1600" dirty="0">
                <a:solidFill>
                  <a:schemeClr val="tx1"/>
                </a:solidFill>
                <a:latin typeface="Arial" panose="020B0604020202020204" pitchFamily="34" charset="0"/>
                <a:cs typeface="Arial" panose="020B0604020202020204" pitchFamily="34" charset="0"/>
              </a:rPr>
              <a:t>- A pesar de que la mayoría refieren ser adherentes al tratamiento, es necesario analizar la causa del deficiente cumplimiento.</a:t>
            </a:r>
          </a:p>
        </p:txBody>
      </p:sp>
      <p:sp>
        <p:nvSpPr>
          <p:cNvPr id="8" name="Marcador de contenido 3"/>
          <p:cNvSpPr>
            <a:spLocks noGrp="1"/>
          </p:cNvSpPr>
          <p:nvPr>
            <p:ph sz="half" idx="1"/>
          </p:nvPr>
        </p:nvSpPr>
        <p:spPr>
          <a:xfrm>
            <a:off x="1691680" y="382074"/>
            <a:ext cx="1540420" cy="278029"/>
          </a:xfrm>
        </p:spPr>
        <p:style>
          <a:lnRef idx="2">
            <a:schemeClr val="accent4">
              <a:shade val="50000"/>
            </a:schemeClr>
          </a:lnRef>
          <a:fillRef idx="1">
            <a:schemeClr val="accent4"/>
          </a:fillRef>
          <a:effectRef idx="0">
            <a:schemeClr val="accent4"/>
          </a:effectRef>
          <a:fontRef idx="minor">
            <a:schemeClr val="lt1"/>
          </a:fontRef>
        </p:style>
        <p:txBody>
          <a:bodyPr numCol="1">
            <a:noAutofit/>
          </a:bodyPr>
          <a:lstStyle/>
          <a:p>
            <a:pPr marL="0" indent="0" algn="just">
              <a:buNone/>
            </a:pPr>
            <a:r>
              <a:rPr lang="es-ES" sz="1400" dirty="0">
                <a:latin typeface="Arial" panose="020B0604020202020204" pitchFamily="34" charset="0"/>
                <a:cs typeface="Arial" panose="020B0604020202020204" pitchFamily="34" charset="0"/>
              </a:rPr>
              <a:t>RESULTADOS</a:t>
            </a:r>
          </a:p>
        </p:txBody>
      </p:sp>
      <p:sp>
        <p:nvSpPr>
          <p:cNvPr id="9" name="Marcador de contenido 3"/>
          <p:cNvSpPr>
            <a:spLocks noGrp="1"/>
          </p:cNvSpPr>
          <p:nvPr>
            <p:ph sz="half" idx="1"/>
          </p:nvPr>
        </p:nvSpPr>
        <p:spPr>
          <a:xfrm>
            <a:off x="323528" y="3157817"/>
            <a:ext cx="1944216" cy="278029"/>
          </a:xfrm>
        </p:spPr>
        <p:style>
          <a:lnRef idx="2">
            <a:schemeClr val="accent4">
              <a:shade val="50000"/>
            </a:schemeClr>
          </a:lnRef>
          <a:fillRef idx="1">
            <a:schemeClr val="accent4"/>
          </a:fillRef>
          <a:effectRef idx="0">
            <a:schemeClr val="accent4"/>
          </a:effectRef>
          <a:fontRef idx="minor">
            <a:schemeClr val="lt1"/>
          </a:fontRef>
        </p:style>
        <p:txBody>
          <a:bodyPr numCol="1">
            <a:noAutofit/>
          </a:bodyPr>
          <a:lstStyle/>
          <a:p>
            <a:pPr marL="0" indent="0" algn="just">
              <a:buNone/>
            </a:pPr>
            <a:r>
              <a:rPr lang="es-ES" sz="1400" dirty="0">
                <a:latin typeface="Arial" panose="020B0604020202020204" pitchFamily="34" charset="0"/>
                <a:cs typeface="Arial" panose="020B0604020202020204" pitchFamily="34" charset="0"/>
              </a:rPr>
              <a:t>CONCLUSIONES</a:t>
            </a:r>
          </a:p>
        </p:txBody>
      </p:sp>
      <p:sp>
        <p:nvSpPr>
          <p:cNvPr id="10" name="CuadroTexto 9"/>
          <p:cNvSpPr txBox="1"/>
          <p:nvPr/>
        </p:nvSpPr>
        <p:spPr>
          <a:xfrm>
            <a:off x="5296252" y="173065"/>
            <a:ext cx="2376264" cy="738664"/>
          </a:xfrm>
          <a:prstGeom prst="rect">
            <a:avLst/>
          </a:prstGeom>
          <a:solidFill>
            <a:schemeClr val="accent4">
              <a:lumMod val="20000"/>
              <a:lumOff val="80000"/>
            </a:schemeClr>
          </a:solidFill>
        </p:spPr>
        <p:txBody>
          <a:bodyPr wrap="square" rtlCol="0">
            <a:spAutoFit/>
          </a:bodyPr>
          <a:lstStyle/>
          <a:p>
            <a:pPr algn="ctr"/>
            <a:r>
              <a:rPr lang="es-ES" sz="1400" dirty="0">
                <a:latin typeface="Arial" panose="020B0604020202020204" pitchFamily="34" charset="0"/>
                <a:cs typeface="Arial" panose="020B0604020202020204" pitchFamily="34" charset="0"/>
              </a:rPr>
              <a:t>TRAS REVISIÓN TELEFÓNICA A LOS 2 MESES (75)</a:t>
            </a:r>
            <a:endParaRPr lang="es-ES" sz="1400" dirty="0"/>
          </a:p>
        </p:txBody>
      </p:sp>
      <p:graphicFrame>
        <p:nvGraphicFramePr>
          <p:cNvPr id="11" name="Gráfico 10"/>
          <p:cNvGraphicFramePr/>
          <p:nvPr>
            <p:extLst>
              <p:ext uri="{D42A27DB-BD31-4B8C-83A1-F6EECF244321}">
                <p14:modId xmlns:p14="http://schemas.microsoft.com/office/powerpoint/2010/main" val="936017221"/>
              </p:ext>
            </p:extLst>
          </p:nvPr>
        </p:nvGraphicFramePr>
        <p:xfrm>
          <a:off x="7055768" y="255172"/>
          <a:ext cx="2088232" cy="1785106"/>
        </p:xfrm>
        <a:graphic>
          <a:graphicData uri="http://schemas.openxmlformats.org/drawingml/2006/chart">
            <c:chart xmlns:c="http://schemas.openxmlformats.org/drawingml/2006/chart" xmlns:r="http://schemas.openxmlformats.org/officeDocument/2006/relationships" r:id="rId2"/>
          </a:graphicData>
        </a:graphic>
      </p:graphicFrame>
      <p:sp>
        <p:nvSpPr>
          <p:cNvPr id="12" name="CuadroTexto 11"/>
          <p:cNvSpPr txBox="1"/>
          <p:nvPr/>
        </p:nvSpPr>
        <p:spPr>
          <a:xfrm>
            <a:off x="5152236" y="865398"/>
            <a:ext cx="2520280" cy="954107"/>
          </a:xfrm>
          <a:prstGeom prst="rect">
            <a:avLst/>
          </a:prstGeom>
          <a:noFill/>
        </p:spPr>
        <p:txBody>
          <a:bodyPr wrap="square" rtlCol="0">
            <a:spAutoFit/>
          </a:bodyPr>
          <a:lstStyle/>
          <a:p>
            <a:r>
              <a:rPr lang="es-ES" sz="1400" dirty="0">
                <a:solidFill>
                  <a:schemeClr val="accent2"/>
                </a:solidFill>
                <a:latin typeface="Arial" panose="020B0604020202020204" pitchFamily="34" charset="0"/>
                <a:cs typeface="Arial" panose="020B0604020202020204" pitchFamily="34" charset="0"/>
              </a:rPr>
              <a:t>Buenos cumplidores</a:t>
            </a:r>
          </a:p>
          <a:p>
            <a:r>
              <a:rPr lang="es-ES" sz="1400" dirty="0">
                <a:solidFill>
                  <a:schemeClr val="accent4"/>
                </a:solidFill>
                <a:latin typeface="Arial" panose="020B0604020202020204" pitchFamily="34" charset="0"/>
                <a:cs typeface="Arial" panose="020B0604020202020204" pitchFamily="34" charset="0"/>
              </a:rPr>
              <a:t>Mala adaptación</a:t>
            </a:r>
          </a:p>
          <a:p>
            <a:r>
              <a:rPr lang="es-ES" sz="1400" dirty="0">
                <a:solidFill>
                  <a:schemeClr val="accent6"/>
                </a:solidFill>
                <a:latin typeface="Arial" panose="020B0604020202020204" pitchFamily="34" charset="0"/>
                <a:cs typeface="Arial" panose="020B0604020202020204" pitchFamily="34" charset="0"/>
              </a:rPr>
              <a:t>No contacto</a:t>
            </a:r>
          </a:p>
          <a:p>
            <a:r>
              <a:rPr lang="es-ES" sz="1400" dirty="0">
                <a:solidFill>
                  <a:schemeClr val="accent2">
                    <a:lumMod val="50000"/>
                  </a:schemeClr>
                </a:solidFill>
                <a:latin typeface="Arial" panose="020B0604020202020204" pitchFamily="34" charset="0"/>
                <a:cs typeface="Arial" panose="020B0604020202020204" pitchFamily="34" charset="0"/>
              </a:rPr>
              <a:t>No inicio</a:t>
            </a:r>
          </a:p>
        </p:txBody>
      </p:sp>
      <p:sp>
        <p:nvSpPr>
          <p:cNvPr id="17" name="Marcador de contenido 3"/>
          <p:cNvSpPr>
            <a:spLocks noGrp="1"/>
          </p:cNvSpPr>
          <p:nvPr>
            <p:ph sz="half" idx="1"/>
          </p:nvPr>
        </p:nvSpPr>
        <p:spPr>
          <a:xfrm>
            <a:off x="6639414" y="3435845"/>
            <a:ext cx="2397082" cy="1544738"/>
          </a:xfrm>
        </p:spPr>
        <p:style>
          <a:lnRef idx="2">
            <a:schemeClr val="accent4"/>
          </a:lnRef>
          <a:fillRef idx="1">
            <a:schemeClr val="lt1"/>
          </a:fillRef>
          <a:effectRef idx="0">
            <a:schemeClr val="accent4"/>
          </a:effectRef>
          <a:fontRef idx="minor">
            <a:schemeClr val="dk1"/>
          </a:fontRef>
        </p:style>
        <p:txBody>
          <a:bodyPr>
            <a:noAutofit/>
          </a:bodyPr>
          <a:lstStyle/>
          <a:p>
            <a:pPr marL="0" indent="0" algn="just">
              <a:spcBef>
                <a:spcPts val="0"/>
              </a:spcBef>
              <a:buNone/>
            </a:pPr>
            <a:r>
              <a:rPr lang="es-ES" sz="1400" dirty="0">
                <a:solidFill>
                  <a:schemeClr val="tx1"/>
                </a:solidFill>
                <a:latin typeface="Arial" panose="020B0604020202020204" pitchFamily="34" charset="0"/>
                <a:cs typeface="Arial" panose="020B0604020202020204" pitchFamily="34" charset="0"/>
              </a:rPr>
              <a:t>- La media de cumplimiento fue de 4,06 horas. </a:t>
            </a:r>
          </a:p>
          <a:p>
            <a:pPr marL="0" indent="0" algn="just">
              <a:spcBef>
                <a:spcPts val="0"/>
              </a:spcBef>
              <a:buNone/>
            </a:pPr>
            <a:r>
              <a:rPr lang="es-ES" sz="1400" dirty="0">
                <a:solidFill>
                  <a:schemeClr val="tx1"/>
                </a:solidFill>
                <a:latin typeface="Arial" panose="020B0604020202020204" pitchFamily="34" charset="0"/>
                <a:cs typeface="Arial" panose="020B0604020202020204" pitchFamily="34" charset="0"/>
              </a:rPr>
              <a:t>- Inicialmente un 54.66% de los pacientes referían ser buenos cumplidores. Solo un 17,33% objetivó un buen cumplimiento.</a:t>
            </a:r>
          </a:p>
        </p:txBody>
      </p:sp>
      <p:sp>
        <p:nvSpPr>
          <p:cNvPr id="18" name="CuadroTexto 17"/>
          <p:cNvSpPr txBox="1"/>
          <p:nvPr/>
        </p:nvSpPr>
        <p:spPr>
          <a:xfrm>
            <a:off x="4964374" y="1802602"/>
            <a:ext cx="1130322" cy="305618"/>
          </a:xfrm>
          <a:prstGeom prst="rect">
            <a:avLst/>
          </a:prstGeom>
          <a:solidFill>
            <a:schemeClr val="accent4">
              <a:lumMod val="20000"/>
              <a:lumOff val="80000"/>
            </a:schemeClr>
          </a:solidFill>
        </p:spPr>
        <p:txBody>
          <a:bodyPr wrap="square" rtlCol="0">
            <a:spAutoFit/>
          </a:bodyPr>
          <a:lstStyle/>
          <a:p>
            <a:pPr algn="ctr"/>
            <a:r>
              <a:rPr lang="es-ES" sz="1400" dirty="0">
                <a:latin typeface="Arial" panose="020B0604020202020204" pitchFamily="34" charset="0"/>
                <a:cs typeface="Arial" panose="020B0604020202020204" pitchFamily="34" charset="0"/>
              </a:rPr>
              <a:t>AL AÑO </a:t>
            </a:r>
            <a:endParaRPr lang="es-ES" sz="1400" dirty="0"/>
          </a:p>
        </p:txBody>
      </p:sp>
      <p:sp>
        <p:nvSpPr>
          <p:cNvPr id="19" name="CuadroTexto 18"/>
          <p:cNvSpPr txBox="1"/>
          <p:nvPr/>
        </p:nvSpPr>
        <p:spPr>
          <a:xfrm>
            <a:off x="3455368" y="162327"/>
            <a:ext cx="1620688" cy="523220"/>
          </a:xfrm>
          <a:prstGeom prst="rect">
            <a:avLst/>
          </a:prstGeom>
          <a:solidFill>
            <a:schemeClr val="accent4">
              <a:lumMod val="20000"/>
              <a:lumOff val="80000"/>
            </a:schemeClr>
          </a:solidFill>
        </p:spPr>
        <p:txBody>
          <a:bodyPr wrap="square" rtlCol="0">
            <a:spAutoFit/>
          </a:bodyPr>
          <a:lstStyle/>
          <a:p>
            <a:pPr algn="ctr"/>
            <a:r>
              <a:rPr lang="es-ES" sz="1400" dirty="0">
                <a:latin typeface="Arial" panose="020B0604020202020204" pitchFamily="34" charset="0"/>
                <a:cs typeface="Arial" panose="020B0604020202020204" pitchFamily="34" charset="0"/>
              </a:rPr>
              <a:t>CUMPLIMIENTO TERAPÉUTICO</a:t>
            </a:r>
            <a:endParaRPr lang="es-ES" sz="1400" dirty="0"/>
          </a:p>
        </p:txBody>
      </p:sp>
      <p:cxnSp>
        <p:nvCxnSpPr>
          <p:cNvPr id="21" name="Conector recto de flecha 20"/>
          <p:cNvCxnSpPr>
            <a:cxnSpLocks/>
            <a:stCxn id="19" idx="3"/>
          </p:cNvCxnSpPr>
          <p:nvPr/>
        </p:nvCxnSpPr>
        <p:spPr>
          <a:xfrm>
            <a:off x="5076056" y="423937"/>
            <a:ext cx="220196" cy="0"/>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29" name="Elipse 28"/>
          <p:cNvSpPr/>
          <p:nvPr/>
        </p:nvSpPr>
        <p:spPr>
          <a:xfrm>
            <a:off x="6221084" y="1368981"/>
            <a:ext cx="1363981" cy="803766"/>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S" sz="1400" dirty="0">
                <a:latin typeface="Arial" panose="020B0604020202020204" pitchFamily="34" charset="0"/>
                <a:cs typeface="Arial" panose="020B0604020202020204" pitchFamily="34" charset="0"/>
              </a:rPr>
              <a:t>31 acudieron a revisión</a:t>
            </a:r>
          </a:p>
        </p:txBody>
      </p:sp>
      <p:pic>
        <p:nvPicPr>
          <p:cNvPr id="36" name="Imagen 35"/>
          <p:cNvPicPr>
            <a:picLocks noChangeAspect="1"/>
          </p:cNvPicPr>
          <p:nvPr/>
        </p:nvPicPr>
        <p:blipFill rotWithShape="1">
          <a:blip r:embed="rId3" cstate="print">
            <a:extLst>
              <a:ext uri="{28A0092B-C50C-407E-A947-70E740481C1C}">
                <a14:useLocalDpi xmlns:a14="http://schemas.microsoft.com/office/drawing/2010/main" val="0"/>
              </a:ext>
            </a:extLst>
          </a:blip>
          <a:srcRect l="11185" t="10346" r="10521" b="11359"/>
          <a:stretch/>
        </p:blipFill>
        <p:spPr>
          <a:xfrm>
            <a:off x="8498153" y="96633"/>
            <a:ext cx="618807" cy="618807"/>
          </a:xfrm>
          <a:prstGeom prst="rect">
            <a:avLst/>
          </a:prstGeom>
        </p:spPr>
      </p:pic>
      <p:cxnSp>
        <p:nvCxnSpPr>
          <p:cNvPr id="14" name="Conector recto de flecha 13">
            <a:extLst>
              <a:ext uri="{FF2B5EF4-FFF2-40B4-BE49-F238E27FC236}">
                <a16:creationId xmlns:a16="http://schemas.microsoft.com/office/drawing/2014/main" id="{6E904D79-E7BE-011B-77D0-A7200FD1AFAA}"/>
              </a:ext>
            </a:extLst>
          </p:cNvPr>
          <p:cNvCxnSpPr>
            <a:cxnSpLocks/>
          </p:cNvCxnSpPr>
          <p:nvPr/>
        </p:nvCxnSpPr>
        <p:spPr>
          <a:xfrm>
            <a:off x="5004048" y="685547"/>
            <a:ext cx="0" cy="1117055"/>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graphicFrame>
        <p:nvGraphicFramePr>
          <p:cNvPr id="20" name="Gráfico 19">
            <a:extLst>
              <a:ext uri="{FF2B5EF4-FFF2-40B4-BE49-F238E27FC236}">
                <a16:creationId xmlns:a16="http://schemas.microsoft.com/office/drawing/2014/main" id="{F58A30BD-4892-C0E0-09AD-A241B998E0A5}"/>
              </a:ext>
            </a:extLst>
          </p:cNvPr>
          <p:cNvGraphicFramePr>
            <a:graphicFrameLocks/>
          </p:cNvGraphicFramePr>
          <p:nvPr>
            <p:extLst>
              <p:ext uri="{D42A27DB-BD31-4B8C-83A1-F6EECF244321}">
                <p14:modId xmlns:p14="http://schemas.microsoft.com/office/powerpoint/2010/main" val="1720992448"/>
              </p:ext>
            </p:extLst>
          </p:nvPr>
        </p:nvGraphicFramePr>
        <p:xfrm>
          <a:off x="6939128" y="1669221"/>
          <a:ext cx="2255962" cy="1785106"/>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a16="http://schemas.microsoft.com/office/drawing/2014/main" id="{E519B61C-CBE7-DC8D-C985-1DD9F9CA5BC9}"/>
              </a:ext>
            </a:extLst>
          </p:cNvPr>
          <p:cNvSpPr txBox="1"/>
          <p:nvPr/>
        </p:nvSpPr>
        <p:spPr>
          <a:xfrm>
            <a:off x="4902775" y="2097534"/>
            <a:ext cx="1974754" cy="1384995"/>
          </a:xfrm>
          <a:prstGeom prst="rect">
            <a:avLst/>
          </a:prstGeom>
          <a:noFill/>
        </p:spPr>
        <p:txBody>
          <a:bodyPr wrap="square" rtlCol="0">
            <a:spAutoFit/>
          </a:bodyPr>
          <a:lstStyle/>
          <a:p>
            <a:r>
              <a:rPr lang="es-ES" sz="1400" dirty="0">
                <a:solidFill>
                  <a:schemeClr val="accent2"/>
                </a:solidFill>
                <a:latin typeface="Arial" panose="020B0604020202020204" pitchFamily="34" charset="0"/>
                <a:cs typeface="Arial" panose="020B0604020202020204" pitchFamily="34" charset="0"/>
              </a:rPr>
              <a:t>Déficit cumplimiento</a:t>
            </a:r>
          </a:p>
          <a:p>
            <a:r>
              <a:rPr lang="es-ES" sz="1400" dirty="0">
                <a:solidFill>
                  <a:schemeClr val="tx2">
                    <a:lumMod val="60000"/>
                    <a:lumOff val="40000"/>
                  </a:schemeClr>
                </a:solidFill>
                <a:latin typeface="Arial" panose="020B0604020202020204" pitchFamily="34" charset="0"/>
                <a:cs typeface="Arial" panose="020B0604020202020204" pitchFamily="34" charset="0"/>
              </a:rPr>
              <a:t>Buena adaptación</a:t>
            </a:r>
          </a:p>
          <a:p>
            <a:r>
              <a:rPr lang="es-ES" sz="1400" dirty="0">
                <a:solidFill>
                  <a:schemeClr val="accent3">
                    <a:lumMod val="75000"/>
                  </a:schemeClr>
                </a:solidFill>
                <a:latin typeface="Arial" panose="020B0604020202020204" pitchFamily="34" charset="0"/>
                <a:cs typeface="Arial" panose="020B0604020202020204" pitchFamily="34" charset="0"/>
              </a:rPr>
              <a:t>Abandono</a:t>
            </a:r>
          </a:p>
          <a:p>
            <a:r>
              <a:rPr lang="es-ES" sz="1400" dirty="0">
                <a:solidFill>
                  <a:schemeClr val="accent4"/>
                </a:solidFill>
                <a:latin typeface="Arial" panose="020B0604020202020204" pitchFamily="34" charset="0"/>
                <a:cs typeface="Arial" panose="020B0604020202020204" pitchFamily="34" charset="0"/>
              </a:rPr>
              <a:t>Fallecido</a:t>
            </a:r>
          </a:p>
          <a:p>
            <a:r>
              <a:rPr lang="es-ES" sz="1400" dirty="0">
                <a:solidFill>
                  <a:srgbClr val="00B0F0"/>
                </a:solidFill>
                <a:latin typeface="Arial" panose="020B0604020202020204" pitchFamily="34" charset="0"/>
                <a:cs typeface="Arial" panose="020B0604020202020204" pitchFamily="34" charset="0"/>
              </a:rPr>
              <a:t>No acude</a:t>
            </a:r>
          </a:p>
          <a:p>
            <a:r>
              <a:rPr lang="es-ES" sz="1400" dirty="0">
                <a:solidFill>
                  <a:schemeClr val="accent6"/>
                </a:solidFill>
                <a:latin typeface="Arial" panose="020B0604020202020204" pitchFamily="34" charset="0"/>
                <a:cs typeface="Arial" panose="020B0604020202020204" pitchFamily="34" charset="0"/>
              </a:rPr>
              <a:t>Revisión pendiente</a:t>
            </a:r>
          </a:p>
        </p:txBody>
      </p:sp>
      <p:cxnSp>
        <p:nvCxnSpPr>
          <p:cNvPr id="23" name="Conector recto de flecha 22">
            <a:extLst>
              <a:ext uri="{FF2B5EF4-FFF2-40B4-BE49-F238E27FC236}">
                <a16:creationId xmlns:a16="http://schemas.microsoft.com/office/drawing/2014/main" id="{B422708B-DDB1-EC66-3DE6-FEC8C50BC739}"/>
              </a:ext>
            </a:extLst>
          </p:cNvPr>
          <p:cNvCxnSpPr>
            <a:cxnSpLocks/>
          </p:cNvCxnSpPr>
          <p:nvPr/>
        </p:nvCxnSpPr>
        <p:spPr>
          <a:xfrm>
            <a:off x="6086965" y="1942700"/>
            <a:ext cx="220196" cy="0"/>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192715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3066</TotalTime>
  <Words>296</Words>
  <Application>Microsoft Office PowerPoint</Application>
  <PresentationFormat>Presentación en pantalla (16:9)</PresentationFormat>
  <Paragraphs>83</Paragraphs>
  <Slides>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Wingdings</vt:lpstr>
      <vt:lpstr>Tema de Office</vt:lpstr>
      <vt:lpstr>APNEA OBSTRUCTIVA DEL SUEÑO Y ENFERMEDAD CEREBROVASCULAR. ESTUDIO DEL PERFIL DE PACIENTES Y GRADO CUMPLIMIENTO DEL USO DE LA CPAP. Autores. S. Sánchez Martín, B. Gómez Rodríguez, N. Reina Marfil, E. Cabrera César, J.L. Velasco Garrido. Hospital Universitario Virgen de la Victoria, Málaga, España.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Sara Sánchez Martín</cp:lastModifiedBy>
  <cp:revision>43</cp:revision>
  <dcterms:created xsi:type="dcterms:W3CDTF">2022-01-11T08:55:46Z</dcterms:created>
  <dcterms:modified xsi:type="dcterms:W3CDTF">2023-03-01T22:10:41Z</dcterms:modified>
</cp:coreProperties>
</file>