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51206400" cy="2880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EC1"/>
    <a:srgbClr val="D3DCDB"/>
    <a:srgbClr val="CADDD4"/>
    <a:srgbClr val="A4BFC7"/>
    <a:srgbClr val="6FB3C0"/>
    <a:srgbClr val="B6C8DB"/>
    <a:srgbClr val="A5D1ED"/>
    <a:srgbClr val="99C0CF"/>
    <a:srgbClr val="C8D4E4"/>
    <a:srgbClr val="88B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" d="100"/>
          <a:sy n="16" d="100"/>
        </p:scale>
        <p:origin x="6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u Solis Servan" userId="9890d63e765984cb" providerId="LiveId" clId="{734D5A8C-D535-437B-BF09-542A056BA8FC}"/>
    <pc:docChg chg="undo custSel modSld">
      <pc:chgData name="Maru Solis Servan" userId="9890d63e765984cb" providerId="LiveId" clId="{734D5A8C-D535-437B-BF09-542A056BA8FC}" dt="2023-03-03T10:12:42.188" v="2" actId="1076"/>
      <pc:docMkLst>
        <pc:docMk/>
      </pc:docMkLst>
      <pc:sldChg chg="modSp mod">
        <pc:chgData name="Maru Solis Servan" userId="9890d63e765984cb" providerId="LiveId" clId="{734D5A8C-D535-437B-BF09-542A056BA8FC}" dt="2023-03-03T10:12:42.188" v="2" actId="1076"/>
        <pc:sldMkLst>
          <pc:docMk/>
          <pc:sldMk cId="1762033503" sldId="257"/>
        </pc:sldMkLst>
        <pc:picChg chg="mod">
          <ac:chgData name="Maru Solis Servan" userId="9890d63e765984cb" providerId="LiveId" clId="{734D5A8C-D535-437B-BF09-542A056BA8FC}" dt="2023-03-03T10:12:33.280" v="1" actId="1076"/>
          <ac:picMkLst>
            <pc:docMk/>
            <pc:sldMk cId="1762033503" sldId="257"/>
            <ac:picMk id="6" creationId="{B4666501-E566-8E6D-B423-AAF5FF92C93D}"/>
          </ac:picMkLst>
        </pc:picChg>
        <pc:picChg chg="mod">
          <ac:chgData name="Maru Solis Servan" userId="9890d63e765984cb" providerId="LiveId" clId="{734D5A8C-D535-437B-BF09-542A056BA8FC}" dt="2023-03-03T10:12:42.188" v="2" actId="1076"/>
          <ac:picMkLst>
            <pc:docMk/>
            <pc:sldMk cId="1762033503" sldId="257"/>
            <ac:picMk id="15" creationId="{2933E103-84EE-AC8B-A7BE-A95EBC95A2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72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53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83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5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492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194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718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163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0871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774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33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16DF5-B6CF-47B1-BDA8-8B81E1D13733}" type="datetimeFigureOut">
              <a:rPr lang="es-ES" smtClean="0"/>
              <a:t>03/03/2023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64E31-EFCC-4ACE-93C9-D6BD65CC74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82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Edificio en frente de agua&#10;&#10;Descripción generada automáticamente">
            <a:extLst>
              <a:ext uri="{FF2B5EF4-FFF2-40B4-BE49-F238E27FC236}">
                <a16:creationId xmlns:a16="http://schemas.microsoft.com/office/drawing/2014/main" id="{B4666501-E566-8E6D-B423-AAF5FF92C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41" y="445523"/>
            <a:ext cx="24527771" cy="3785652"/>
          </a:xfr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2F625B4-4844-C866-1EE7-EE1FC9FA9D1F}"/>
              </a:ext>
            </a:extLst>
          </p:cNvPr>
          <p:cNvSpPr txBox="1">
            <a:spLocks/>
          </p:cNvSpPr>
          <p:nvPr/>
        </p:nvSpPr>
        <p:spPr>
          <a:xfrm>
            <a:off x="4874120" y="4532481"/>
            <a:ext cx="18361621" cy="1556938"/>
          </a:xfrm>
          <a:prstGeom prst="rect">
            <a:avLst/>
          </a:prstGeom>
        </p:spPr>
        <p:txBody>
          <a:bodyPr vert="horz" lIns="60967" tIns="30483" rIns="60967" bIns="30483" rtlCol="0" anchor="ctr">
            <a:normAutofit fontScale="85000" lnSpcReduction="10000"/>
          </a:bodyPr>
          <a:lstStyle>
            <a:lvl1pPr algn="l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9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334" b="1" dirty="0"/>
              <a:t>SARCOMA DE PARED TORÁCICA RESECCIÓN EN BLOQUE Y RECONSTRUCCIÓN</a:t>
            </a:r>
            <a:br>
              <a:rPr lang="es-ES" sz="5334" dirty="0"/>
            </a:br>
            <a:endParaRPr lang="es-ES" sz="5334" dirty="0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A455A08B-52D9-5877-3A3F-91F4581744CC}"/>
              </a:ext>
            </a:extLst>
          </p:cNvPr>
          <p:cNvSpPr txBox="1">
            <a:spLocks/>
          </p:cNvSpPr>
          <p:nvPr/>
        </p:nvSpPr>
        <p:spPr>
          <a:xfrm>
            <a:off x="4582499" y="5627953"/>
            <a:ext cx="18944862" cy="1556938"/>
          </a:xfrm>
          <a:prstGeom prst="rect">
            <a:avLst/>
          </a:prstGeom>
        </p:spPr>
        <p:txBody>
          <a:bodyPr vert="horz" lIns="60967" tIns="30483" rIns="60967" bIns="30483" rtlCol="0">
            <a:normAutofit/>
          </a:bodyPr>
          <a:lstStyle>
            <a:lvl1pPr marL="809976" indent="-809976" algn="l" defTabSz="3239902" rtl="0" eaLnBrk="1" latinLnBrk="0" hangingPunct="1">
              <a:lnSpc>
                <a:spcPct val="90000"/>
              </a:lnSpc>
              <a:spcBef>
                <a:spcPts val="3543"/>
              </a:spcBef>
              <a:buFont typeface="Arial" panose="020B0604020202020204" pitchFamily="34" charset="0"/>
              <a:buChar char="•"/>
              <a:defRPr sz="99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85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7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M.E. Solís Serván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 </a:t>
            </a: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 Monge Blanco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M.M. Matute Nuñez</a:t>
            </a:r>
            <a:r>
              <a:rPr lang="es-ES" sz="2133" baseline="30000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D. </a:t>
            </a:r>
            <a:r>
              <a:rPr lang="es-ES" sz="213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Andrades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Sardiña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J.L. López Villalobos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Gómez García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, </a:t>
            </a: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Congregado Loscertales</a:t>
            </a:r>
            <a:r>
              <a:rPr lang="es-ES" sz="2133" baseline="30000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es-ES" sz="21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R.M. Barroso Peñalver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es-ES" sz="2133" dirty="0">
                <a:solidFill>
                  <a:srgbClr val="22222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de la Cruz Lozano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A.I. Blanco Orozco</a:t>
            </a:r>
            <a:r>
              <a:rPr lang="es-ES" sz="2133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endParaRPr lang="es-ES" sz="213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s-ES" sz="213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Cirugía Torácica. Hospital Universitario Virgen del Rocío. Sevilla</a:t>
            </a:r>
          </a:p>
          <a:p>
            <a:endParaRPr lang="es-ES" sz="6614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249DF25-7EB8-F94B-D539-6E848EED1A82}"/>
              </a:ext>
            </a:extLst>
          </p:cNvPr>
          <p:cNvSpPr txBox="1"/>
          <p:nvPr/>
        </p:nvSpPr>
        <p:spPr>
          <a:xfrm>
            <a:off x="1791046" y="7594325"/>
            <a:ext cx="24527771" cy="3170099"/>
          </a:xfrm>
          <a:prstGeom prst="rect">
            <a:avLst/>
          </a:prstGeom>
          <a:solidFill>
            <a:srgbClr val="D3DCDB"/>
          </a:solid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4000" b="1" dirty="0"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r>
              <a:rPr lang="es-ES" sz="4000" dirty="0"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ES" sz="4000" dirty="0">
                <a:solidFill>
                  <a:srgbClr val="22222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Los sarcomas de pared torácica son un grupo raro de tumores, menos 2%, originados en las células mesenquimales, con un comportamiento agresivo y tendencia a diseminación. Actualmente el tratamiento de elección es la resección quirúrgica con márgenes amplios y reconstrucción de pared suponiendo un reto quirúrgico para los cirujanos torácicos. El objetivo de la presente comunicación es presentar la experiencia quirúrgica en los últimos 5 años</a:t>
            </a:r>
            <a:r>
              <a:rPr lang="es-ES" sz="4000" dirty="0">
                <a:solidFill>
                  <a:srgbClr val="22222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4000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E7DEEE-7DF9-E3AE-8102-E6DF6D1A0FD7}"/>
              </a:ext>
            </a:extLst>
          </p:cNvPr>
          <p:cNvSpPr txBox="1"/>
          <p:nvPr/>
        </p:nvSpPr>
        <p:spPr>
          <a:xfrm>
            <a:off x="1791046" y="11065730"/>
            <a:ext cx="245277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4000" b="1" dirty="0"/>
              <a:t>Metodología</a:t>
            </a:r>
            <a:r>
              <a:rPr lang="es-ES" sz="4000" b="1" dirty="0">
                <a:ea typeface="Calibri" panose="020F0502020204030204" pitchFamily="34" charset="0"/>
              </a:rPr>
              <a:t>: </a:t>
            </a:r>
            <a:r>
              <a:rPr lang="es-ES" sz="4000" dirty="0">
                <a:ea typeface="Calibri" panose="020F0502020204030204" pitchFamily="34" charset="0"/>
              </a:rPr>
              <a:t>Serie de casos retrospectiva, en la que se han incluido a pacientes con tumores primarios de pared torácica de estirpe sarcomatosa con indicación de exéresis quirúrgica y reconstrucción de la pared torácica. Todos los pacientes cuentan con biopsia preoperatoria, prueba de imagen tipo tomografía axial computarizada o resonancia magnética para una correcta planificación quirúrgica, así como pruebas de funcionalidad respiratoria y cardiológica óptimas. Se recogen como variables de estudio el uso de tratamiento neo/adyuvante, el periodo libre de enfermedad y en los casos de progresión tumoral aquellos pacientes sometidos a metastasectomías. </a:t>
            </a:r>
            <a:endParaRPr lang="es-ES" sz="4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7542C47-734F-9DF0-F7B4-3FA9C66CD57F}"/>
              </a:ext>
            </a:extLst>
          </p:cNvPr>
          <p:cNvSpPr txBox="1"/>
          <p:nvPr/>
        </p:nvSpPr>
        <p:spPr>
          <a:xfrm>
            <a:off x="1816492" y="25271739"/>
            <a:ext cx="24247473" cy="3170099"/>
          </a:xfrm>
          <a:prstGeom prst="rect">
            <a:avLst/>
          </a:prstGeom>
          <a:solidFill>
            <a:srgbClr val="D3DCDB"/>
          </a:solidFill>
          <a:ln w="635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>
              <a:spcAft>
                <a:spcPts val="533"/>
              </a:spcAft>
            </a:pPr>
            <a:r>
              <a:rPr lang="es-ES" sz="4000" b="1" dirty="0">
                <a:cs typeface="Arial" panose="020B0604020202020204" pitchFamily="34" charset="0"/>
              </a:rPr>
              <a:t>Conclusiones</a:t>
            </a:r>
            <a:r>
              <a:rPr lang="es-ES" sz="4000" dirty="0">
                <a:cs typeface="Arial" panose="020B0604020202020204" pitchFamily="34" charset="0"/>
              </a:rPr>
              <a:t>: </a:t>
            </a:r>
            <a:r>
              <a:rPr lang="es-ES" sz="4000" dirty="0">
                <a:solidFill>
                  <a:srgbClr val="222222"/>
                </a:solidFill>
                <a:cs typeface="Arial" panose="020B0604020202020204" pitchFamily="34" charset="0"/>
              </a:rPr>
              <a:t>Cuando se trata de tumores de la pared torácica que requieren una resección completa y reconstrucción de pared, un enfoque multidisciplinario ofrece la mayor posibilidad de éxito. Este enfoque incluye una evaluación completa del paciente y de la lesión permitiendo desarrollar un plan de tratamiento bien establecido. </a:t>
            </a:r>
            <a:r>
              <a:rPr lang="es-ES" sz="4000" dirty="0">
                <a:ea typeface="Calibri" panose="020F0502020204030204" pitchFamily="34" charset="0"/>
                <a:cs typeface="Arial" panose="020B0604020202020204" pitchFamily="34" charset="0"/>
              </a:rPr>
              <a:t>La quimioterapia y radioterapia en el entorno neoadyuvante o adyuvante también se pueden incluir con la cirugía como parte de la terapia multimodal. </a:t>
            </a:r>
            <a:endParaRPr lang="es-ES" sz="4000" dirty="0"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1167A9-5849-FD4E-C0B1-D21B795F62D8}"/>
              </a:ext>
            </a:extLst>
          </p:cNvPr>
          <p:cNvSpPr txBox="1"/>
          <p:nvPr/>
        </p:nvSpPr>
        <p:spPr>
          <a:xfrm>
            <a:off x="1676340" y="15432802"/>
            <a:ext cx="24527771" cy="8838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533"/>
              </a:spcAft>
            </a:pPr>
            <a:r>
              <a:rPr lang="es-ES" sz="4000" b="1" dirty="0"/>
              <a:t>Resultados</a:t>
            </a:r>
            <a:r>
              <a:rPr lang="es-ES" sz="4000" dirty="0"/>
              <a:t>: </a:t>
            </a:r>
            <a:r>
              <a:rPr lang="es-ES" sz="4000" dirty="0">
                <a:solidFill>
                  <a:srgbClr val="222222"/>
                </a:solidFill>
              </a:rPr>
              <a:t>Se intervino un total de 15 pacientes entre el mes de octubre de 2018 y el mes de octubre de 2022, con un predominio de varones frente a mujeres con una edad media de 46.5 </a:t>
            </a:r>
            <a:r>
              <a:rPr lang="es-ES_tradnl" sz="4000" dirty="0">
                <a:solidFill>
                  <a:srgbClr val="202124"/>
                </a:solidFill>
                <a:ea typeface="Arial Unicode MS"/>
              </a:rPr>
              <a:t>± 18</a:t>
            </a:r>
            <a:r>
              <a:rPr lang="es-ES" sz="4000" dirty="0">
                <a:solidFill>
                  <a:srgbClr val="222222"/>
                </a:solidFill>
              </a:rPr>
              <a:t> años. Entre las comorbilidades destacaron el tabaquismo 33% y el antecedente de otra neoplasia 26%. La clínica fue presencia de masa en 66%, asociado a dolor en 33%. Con respecto al estudio preoperatorio, todos los pacientes se sometieron a una prueba de imagen (80% TAC y 20% RMN) y el 93% a biopsia tipo PAAF. </a:t>
            </a:r>
          </a:p>
          <a:p>
            <a:pPr algn="just">
              <a:spcAft>
                <a:spcPts val="533"/>
              </a:spcAft>
            </a:pPr>
            <a:r>
              <a:rPr lang="es-ES" sz="4000" dirty="0">
                <a:solidFill>
                  <a:srgbClr val="222222"/>
                </a:solidFill>
              </a:rPr>
              <a:t>El número medio de costillas resecadas fue de 1.6 </a:t>
            </a:r>
            <a:r>
              <a:rPr lang="es-ES_tradnl" sz="4000" dirty="0">
                <a:solidFill>
                  <a:srgbClr val="202124"/>
                </a:solidFill>
                <a:ea typeface="Arial Unicode MS"/>
              </a:rPr>
              <a:t>± 1</a:t>
            </a:r>
            <a:r>
              <a:rPr lang="es-ES" sz="4000" dirty="0">
                <a:solidFill>
                  <a:srgbClr val="222222"/>
                </a:solidFill>
              </a:rPr>
              <a:t>. La reparación primaria fue posible en 5 casos, con malla quirúrgica en 7 casos y en 1 caso se utilizó material de osteosíntesis tipo placa y tornillos de titanio. El dorsal ancho fue el colgajo predominantemente usado seguido por el dermograso de abdomen. La estancia media hospitalaria fue de 6.5 </a:t>
            </a:r>
            <a:r>
              <a:rPr lang="es-ES_tradnl" sz="4000" dirty="0">
                <a:solidFill>
                  <a:srgbClr val="202124"/>
                </a:solidFill>
                <a:ea typeface="Arial Unicode MS"/>
              </a:rPr>
              <a:t>± 3</a:t>
            </a:r>
            <a:r>
              <a:rPr lang="es-ES" sz="4000" dirty="0">
                <a:solidFill>
                  <a:srgbClr val="222222"/>
                </a:solidFill>
              </a:rPr>
              <a:t> días. </a:t>
            </a:r>
          </a:p>
          <a:p>
            <a:pPr algn="just">
              <a:spcAft>
                <a:spcPts val="533"/>
              </a:spcAft>
            </a:pPr>
            <a:r>
              <a:rPr lang="es-ES" sz="4000" dirty="0">
                <a:solidFill>
                  <a:srgbClr val="222222"/>
                </a:solidFill>
              </a:rPr>
              <a:t>Las complicaciones postquirúrgicas fueron principalmente relacionadas con la herida quirúrgica en 4 casos y en 1 caso déficit motor por proximidad de la lesión al plexo braquial. La neo/adyuvancia fue indicada en 9 casos. En los TAC de reevaluación en 6 casos se observó progresión de enfermedad, concluyendo una media de tiempo libre de 5 </a:t>
            </a:r>
            <a:r>
              <a:rPr lang="es-ES_tradnl" sz="4000" dirty="0">
                <a:solidFill>
                  <a:srgbClr val="202124"/>
                </a:solidFill>
                <a:ea typeface="Arial Unicode MS"/>
              </a:rPr>
              <a:t>± 2</a:t>
            </a:r>
            <a:r>
              <a:rPr lang="es-ES" sz="4000" dirty="0">
                <a:solidFill>
                  <a:srgbClr val="222222"/>
                </a:solidFill>
              </a:rPr>
              <a:t> meses tras la cirugía. Los pacientes con metástasis pulmonares candidatos a la metastasectomía fueron 3, realizándose una resección atípica pulmonar por videotoracoscopia. </a:t>
            </a:r>
            <a:endParaRPr lang="es-ES" sz="4000" dirty="0"/>
          </a:p>
        </p:txBody>
      </p:sp>
      <p:pic>
        <p:nvPicPr>
          <p:cNvPr id="15" name="Imagen 14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933E103-84EE-AC8B-A7BE-A95EBC95A2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62"/>
          <a:stretch/>
        </p:blipFill>
        <p:spPr>
          <a:xfrm>
            <a:off x="27538891" y="361762"/>
            <a:ext cx="21851018" cy="14851382"/>
          </a:xfrm>
          <a:prstGeom prst="rect">
            <a:avLst/>
          </a:prstGeom>
        </p:spPr>
      </p:pic>
      <p:pic>
        <p:nvPicPr>
          <p:cNvPr id="17" name="Imagen 16" descr="Comida en una mesa&#10;&#10;Descripción generada automáticamente con confianza media">
            <a:extLst>
              <a:ext uri="{FF2B5EF4-FFF2-40B4-BE49-F238E27FC236}">
                <a16:creationId xmlns:a16="http://schemas.microsoft.com/office/drawing/2014/main" id="{99A28D8D-AB69-1E8C-C19E-7DB181BEE9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5"/>
          <a:stretch/>
        </p:blipFill>
        <p:spPr>
          <a:xfrm>
            <a:off x="27538891" y="15488743"/>
            <a:ext cx="21851018" cy="1295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335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94</TotalTime>
  <Words>599</Words>
  <Application>Microsoft Office PowerPoint</Application>
  <PresentationFormat>Personalizado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Maru Solis Servan</dc:creator>
  <cp:lastModifiedBy>Maru Solis Servan</cp:lastModifiedBy>
  <cp:revision>1</cp:revision>
  <dcterms:created xsi:type="dcterms:W3CDTF">2023-03-02T19:48:47Z</dcterms:created>
  <dcterms:modified xsi:type="dcterms:W3CDTF">2023-03-03T10:12:52Z</dcterms:modified>
</cp:coreProperties>
</file>