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F3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Estilo claro 2 - Énfasi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8D230F3-CF80-4859-8CE7-A43EE81993B5}" styleName="Estilo claro 1 - Énfasis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176" y="-10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1D046E52-A9FF-4E94-87B6-F8A38C2CA7DB}" type="datetimeFigureOut">
              <a:rPr lang="es-ES" smtClean="0"/>
              <a:pPr/>
              <a:t>2/3/23</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2F72863-C26E-4823-AF1E-7F608103D6C7}" type="slidenum">
              <a:rPr lang="es-ES" smtClean="0"/>
              <a:pPr/>
              <a:t>‹Nr.›</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046E52-A9FF-4E94-87B6-F8A38C2CA7DB}" type="datetimeFigureOut">
              <a:rPr lang="es-ES" smtClean="0"/>
              <a:pPr/>
              <a:t>2/3/23</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2F72863-C26E-4823-AF1E-7F608103D6C7}" type="slidenum">
              <a:rPr lang="es-ES" smtClean="0"/>
              <a:pPr/>
              <a:t>‹Nr.›</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691680" y="195486"/>
            <a:ext cx="7200800" cy="830997"/>
          </a:xfrm>
          <a:prstGeom prst="rect">
            <a:avLst/>
          </a:prstGeom>
          <a:solidFill>
            <a:schemeClr val="accent3">
              <a:lumMod val="40000"/>
              <a:lumOff val="60000"/>
            </a:schemeClr>
          </a:solidFill>
          <a:ln>
            <a:solidFill>
              <a:schemeClr val="tx1"/>
            </a:solidFill>
          </a:ln>
        </p:spPr>
        <p:txBody>
          <a:bodyPr wrap="square" rtlCol="0">
            <a:spAutoFit/>
          </a:bodyPr>
          <a:lstStyle/>
          <a:p>
            <a:pPr algn="ctr"/>
            <a:r>
              <a:rPr lang="es-ES" sz="2400" dirty="0" smtClean="0"/>
              <a:t>EL ANTES Y EL DESPUÉS DEL DIAGNÓSTICO DEL CÁNCER DE PULMÓN TRAS LA PANDEMIA COVID</a:t>
            </a:r>
            <a:endParaRPr lang="es-ES" sz="2400" dirty="0"/>
          </a:p>
        </p:txBody>
      </p:sp>
      <p:sp>
        <p:nvSpPr>
          <p:cNvPr id="3" name="CuadroTexto 2"/>
          <p:cNvSpPr txBox="1"/>
          <p:nvPr/>
        </p:nvSpPr>
        <p:spPr>
          <a:xfrm>
            <a:off x="107504" y="1059582"/>
            <a:ext cx="8856984" cy="738664"/>
          </a:xfrm>
          <a:prstGeom prst="rect">
            <a:avLst/>
          </a:prstGeom>
          <a:noFill/>
        </p:spPr>
        <p:txBody>
          <a:bodyPr wrap="square" rtlCol="0">
            <a:spAutoFit/>
          </a:bodyPr>
          <a:lstStyle/>
          <a:p>
            <a:pPr algn="just"/>
            <a:r>
              <a:rPr lang="es-ES" sz="1400" dirty="0" smtClean="0"/>
              <a:t>Cebrián Romero Marta1, Arenas Polo Amanda Paula1, Barragán Pérez Berman1, De Dios Calama Celia1, Ruíz Ballesteros María Estrella1, Riesco Miranda Juan Antonio1. 1. Servicio de Neumología, Complejo Hospitalario Universitario de Cáceres, Cáceres, España.</a:t>
            </a:r>
            <a:endParaRPr lang="es-ES" sz="1400" dirty="0"/>
          </a:p>
        </p:txBody>
      </p:sp>
      <p:sp>
        <p:nvSpPr>
          <p:cNvPr id="4" name="CuadroTexto 3"/>
          <p:cNvSpPr txBox="1"/>
          <p:nvPr/>
        </p:nvSpPr>
        <p:spPr>
          <a:xfrm>
            <a:off x="251520" y="1923678"/>
            <a:ext cx="3312368" cy="1415772"/>
          </a:xfrm>
          <a:prstGeom prst="rect">
            <a:avLst/>
          </a:prstGeom>
          <a:solidFill>
            <a:schemeClr val="accent5">
              <a:lumMod val="40000"/>
              <a:lumOff val="60000"/>
            </a:schemeClr>
          </a:solidFill>
        </p:spPr>
        <p:txBody>
          <a:bodyPr wrap="square" rtlCol="0">
            <a:spAutoFit/>
          </a:bodyPr>
          <a:lstStyle/>
          <a:p>
            <a:pPr algn="ctr"/>
            <a:r>
              <a:rPr lang="es-ES" u="sng" dirty="0" smtClean="0"/>
              <a:t>OBJETIVO</a:t>
            </a:r>
          </a:p>
          <a:p>
            <a:pPr algn="ctr"/>
            <a:r>
              <a:rPr lang="es-ES" sz="1400" dirty="0" smtClean="0"/>
              <a:t>Valorar si el proceso de diagnóstico y </a:t>
            </a:r>
            <a:r>
              <a:rPr lang="es-ES" sz="1400" dirty="0" err="1" smtClean="0"/>
              <a:t>estadiaje</a:t>
            </a:r>
            <a:r>
              <a:rPr lang="es-ES" sz="1400" dirty="0" smtClean="0"/>
              <a:t> del cáncer de pulmón fue influenciado por la repercusión asistencial de esta pandemia </a:t>
            </a:r>
          </a:p>
          <a:p>
            <a:pPr algn="ctr"/>
            <a:endParaRPr lang="es-ES" sz="1200" dirty="0"/>
          </a:p>
        </p:txBody>
      </p:sp>
      <p:sp>
        <p:nvSpPr>
          <p:cNvPr id="5" name="CuadroTexto 4"/>
          <p:cNvSpPr txBox="1"/>
          <p:nvPr/>
        </p:nvSpPr>
        <p:spPr>
          <a:xfrm>
            <a:off x="251520" y="3507854"/>
            <a:ext cx="3312368" cy="1446550"/>
          </a:xfrm>
          <a:prstGeom prst="rect">
            <a:avLst/>
          </a:prstGeom>
          <a:solidFill>
            <a:srgbClr val="B7DEE8"/>
          </a:solidFill>
        </p:spPr>
        <p:txBody>
          <a:bodyPr wrap="square" rtlCol="0">
            <a:spAutoFit/>
          </a:bodyPr>
          <a:lstStyle/>
          <a:p>
            <a:pPr algn="ctr"/>
            <a:r>
              <a:rPr lang="es-ES" u="sng" dirty="0" smtClean="0"/>
              <a:t>METODOLOGÍA</a:t>
            </a:r>
          </a:p>
          <a:p>
            <a:pPr algn="ctr"/>
            <a:r>
              <a:rPr lang="es-ES" sz="1400" dirty="0" smtClean="0"/>
              <a:t>Estudio descriptivo, retrospectivo y comparativo de los pacientes ingresados con sospecha de cáncer de pulmón durante el primer semestre de 2019 (pre-</a:t>
            </a:r>
            <a:r>
              <a:rPr lang="es-ES" sz="1400" dirty="0" err="1" smtClean="0"/>
              <a:t>covid</a:t>
            </a:r>
            <a:r>
              <a:rPr lang="es-ES" sz="1400" dirty="0" smtClean="0"/>
              <a:t>) y del 2022 (post-</a:t>
            </a:r>
            <a:r>
              <a:rPr lang="es-ES" sz="1400" dirty="0" err="1" smtClean="0"/>
              <a:t>covid</a:t>
            </a:r>
            <a:r>
              <a:rPr lang="es-ES" sz="1400" dirty="0" smtClean="0"/>
              <a:t>).</a:t>
            </a:r>
            <a:endParaRPr lang="es-ES" sz="1400" dirty="0"/>
          </a:p>
        </p:txBody>
      </p:sp>
      <p:sp>
        <p:nvSpPr>
          <p:cNvPr id="6" name="CuadroTexto 5"/>
          <p:cNvSpPr txBox="1"/>
          <p:nvPr/>
        </p:nvSpPr>
        <p:spPr>
          <a:xfrm>
            <a:off x="4716016" y="1779662"/>
            <a:ext cx="3888432" cy="1446550"/>
          </a:xfrm>
          <a:prstGeom prst="rect">
            <a:avLst/>
          </a:prstGeom>
          <a:solidFill>
            <a:schemeClr val="accent6">
              <a:lumMod val="40000"/>
              <a:lumOff val="60000"/>
            </a:schemeClr>
          </a:solidFill>
        </p:spPr>
        <p:txBody>
          <a:bodyPr wrap="square" rtlCol="0">
            <a:spAutoFit/>
          </a:bodyPr>
          <a:lstStyle/>
          <a:p>
            <a:pPr algn="ctr"/>
            <a:r>
              <a:rPr lang="es-ES" u="sng" dirty="0" smtClean="0"/>
              <a:t>RESULTADOS</a:t>
            </a:r>
          </a:p>
          <a:p>
            <a:pPr algn="ctr"/>
            <a:r>
              <a:rPr lang="es-ES" sz="1400" dirty="0" smtClean="0"/>
              <a:t>Se incluyeron 102 pacientes, con una media de 69-70 años </a:t>
            </a:r>
          </a:p>
          <a:p>
            <a:pPr marL="285750" indent="-285750">
              <a:buFontTx/>
              <a:buChar char="-"/>
            </a:pPr>
            <a:r>
              <a:rPr lang="es-ES" sz="1400" dirty="0" smtClean="0"/>
              <a:t>Predominio de varones (85% 2019-73% 2022)</a:t>
            </a:r>
          </a:p>
          <a:p>
            <a:pPr marL="285750" indent="-285750">
              <a:buFontTx/>
              <a:buChar char="-"/>
            </a:pPr>
            <a:r>
              <a:rPr lang="es-ES" sz="1400" dirty="0" smtClean="0"/>
              <a:t>58% de </a:t>
            </a:r>
            <a:r>
              <a:rPr lang="es-ES" sz="1400" dirty="0" err="1" smtClean="0"/>
              <a:t>exfumadores</a:t>
            </a:r>
            <a:r>
              <a:rPr lang="es-ES" sz="1400" dirty="0" smtClean="0"/>
              <a:t> en ambos grupos</a:t>
            </a:r>
          </a:p>
          <a:p>
            <a:endParaRPr lang="es-ES" sz="1400" b="1" dirty="0"/>
          </a:p>
        </p:txBody>
      </p:sp>
      <p:sp>
        <p:nvSpPr>
          <p:cNvPr id="7" name="Circular 6"/>
          <p:cNvSpPr/>
          <p:nvPr/>
        </p:nvSpPr>
        <p:spPr>
          <a:xfrm>
            <a:off x="5076056" y="3507854"/>
            <a:ext cx="1584176" cy="1296144"/>
          </a:xfrm>
          <a:prstGeom prst="pie">
            <a:avLst>
              <a:gd name="adj1" fmla="val 19464467"/>
              <a:gd name="adj2" fmla="val 16200000"/>
            </a:avLst>
          </a:prstGeom>
          <a:solidFill>
            <a:schemeClr val="accent3">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
        <p:nvSpPr>
          <p:cNvPr id="9" name="Circular 8"/>
          <p:cNvSpPr/>
          <p:nvPr/>
        </p:nvSpPr>
        <p:spPr>
          <a:xfrm rot="3092828">
            <a:off x="5277183" y="3418583"/>
            <a:ext cx="1253930" cy="1303015"/>
          </a:xfrm>
          <a:prstGeom prst="pie">
            <a:avLst>
              <a:gd name="adj1" fmla="val 13186006"/>
              <a:gd name="adj2" fmla="val 16200000"/>
            </a:avLst>
          </a:prstGeom>
          <a:solidFill>
            <a:schemeClr val="accent2">
              <a:lumMod val="60000"/>
              <a:lumOff val="4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a:solidFill>
                <a:schemeClr val="tx1"/>
              </a:solidFill>
            </a:endParaRPr>
          </a:p>
        </p:txBody>
      </p:sp>
      <p:sp>
        <p:nvSpPr>
          <p:cNvPr id="10" name="CuadroTexto 9"/>
          <p:cNvSpPr txBox="1"/>
          <p:nvPr/>
        </p:nvSpPr>
        <p:spPr>
          <a:xfrm>
            <a:off x="6372200" y="3363838"/>
            <a:ext cx="1152128" cy="307777"/>
          </a:xfrm>
          <a:prstGeom prst="rect">
            <a:avLst/>
          </a:prstGeom>
          <a:noFill/>
        </p:spPr>
        <p:txBody>
          <a:bodyPr wrap="square" rtlCol="0">
            <a:spAutoFit/>
          </a:bodyPr>
          <a:lstStyle/>
          <a:p>
            <a:r>
              <a:rPr lang="es-ES" sz="1400" dirty="0" smtClean="0"/>
              <a:t>Mujeres</a:t>
            </a:r>
            <a:endParaRPr lang="es-ES" sz="1400" dirty="0"/>
          </a:p>
        </p:txBody>
      </p:sp>
      <p:sp>
        <p:nvSpPr>
          <p:cNvPr id="11" name="CuadroTexto 10"/>
          <p:cNvSpPr txBox="1"/>
          <p:nvPr/>
        </p:nvSpPr>
        <p:spPr>
          <a:xfrm>
            <a:off x="5364088" y="4227934"/>
            <a:ext cx="1296144" cy="307777"/>
          </a:xfrm>
          <a:prstGeom prst="rect">
            <a:avLst/>
          </a:prstGeom>
          <a:noFill/>
        </p:spPr>
        <p:txBody>
          <a:bodyPr wrap="square" rtlCol="0">
            <a:spAutoFit/>
          </a:bodyPr>
          <a:lstStyle/>
          <a:p>
            <a:r>
              <a:rPr lang="es-ES" sz="1400" dirty="0" smtClean="0"/>
              <a:t>80%</a:t>
            </a:r>
            <a:endParaRPr lang="es-ES" sz="1400" dirty="0"/>
          </a:p>
        </p:txBody>
      </p:sp>
      <p:sp>
        <p:nvSpPr>
          <p:cNvPr id="12" name="CuadroTexto 11"/>
          <p:cNvSpPr txBox="1"/>
          <p:nvPr/>
        </p:nvSpPr>
        <p:spPr>
          <a:xfrm>
            <a:off x="5868144" y="3507854"/>
            <a:ext cx="495672" cy="307777"/>
          </a:xfrm>
          <a:prstGeom prst="rect">
            <a:avLst/>
          </a:prstGeom>
          <a:noFill/>
        </p:spPr>
        <p:txBody>
          <a:bodyPr wrap="square" rtlCol="0">
            <a:spAutoFit/>
          </a:bodyPr>
          <a:lstStyle/>
          <a:p>
            <a:r>
              <a:rPr lang="es-ES" sz="1400" dirty="0" smtClean="0"/>
              <a:t>20%</a:t>
            </a:r>
            <a:endParaRPr lang="es-ES" sz="1400" dirty="0"/>
          </a:p>
        </p:txBody>
      </p:sp>
      <p:sp>
        <p:nvSpPr>
          <p:cNvPr id="13" name="CuadroTexto 12"/>
          <p:cNvSpPr txBox="1"/>
          <p:nvPr/>
        </p:nvSpPr>
        <p:spPr>
          <a:xfrm>
            <a:off x="6516216" y="4371950"/>
            <a:ext cx="855712" cy="307777"/>
          </a:xfrm>
          <a:prstGeom prst="rect">
            <a:avLst/>
          </a:prstGeom>
          <a:noFill/>
        </p:spPr>
        <p:txBody>
          <a:bodyPr wrap="square" rtlCol="0">
            <a:spAutoFit/>
          </a:bodyPr>
          <a:lstStyle/>
          <a:p>
            <a:r>
              <a:rPr lang="es-ES" sz="1400" dirty="0" smtClean="0"/>
              <a:t>Varones</a:t>
            </a:r>
            <a:endParaRPr lang="es-ES" sz="1400"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251520" y="3003798"/>
            <a:ext cx="8136904" cy="1877437"/>
          </a:xfrm>
          <a:prstGeom prst="rect">
            <a:avLst/>
          </a:prstGeom>
          <a:solidFill>
            <a:srgbClr val="E8F3AF"/>
          </a:solidFill>
        </p:spPr>
        <p:txBody>
          <a:bodyPr wrap="square" rtlCol="0">
            <a:spAutoFit/>
          </a:bodyPr>
          <a:lstStyle/>
          <a:p>
            <a:pPr algn="ctr"/>
            <a:r>
              <a:rPr lang="es-ES" u="sng" dirty="0" smtClean="0"/>
              <a:t>CONCLUSIONES</a:t>
            </a:r>
          </a:p>
          <a:p>
            <a:pPr marL="285750" indent="-285750">
              <a:buFont typeface="Arial"/>
              <a:buChar char="•"/>
            </a:pPr>
            <a:r>
              <a:rPr lang="es-ES" sz="1400" dirty="0" smtClean="0"/>
              <a:t>El perfil clínico del cáncer de pulmón corresponde a un varón de 70 años, </a:t>
            </a:r>
            <a:r>
              <a:rPr lang="es-ES" sz="1400" dirty="0" err="1" smtClean="0"/>
              <a:t>exfumador</a:t>
            </a:r>
            <a:r>
              <a:rPr lang="es-ES" sz="1400" dirty="0" smtClean="0"/>
              <a:t> y cuyo diagnóstico se realiza de forma casual en la mayor parte de las veces.</a:t>
            </a:r>
          </a:p>
          <a:p>
            <a:pPr marL="285750" indent="-285750">
              <a:buFont typeface="Arial"/>
              <a:buChar char="•"/>
            </a:pPr>
            <a:r>
              <a:rPr lang="es-ES" sz="1400" dirty="0" smtClean="0"/>
              <a:t>La pandemia parece haber mejorado los tiempos medios de duración del proceso diagnóstico, y ello quizás sea debido a que durante ésta, hubo </a:t>
            </a:r>
            <a:r>
              <a:rPr lang="es-ES" sz="1400" u="sng" dirty="0" smtClean="0"/>
              <a:t>menor sobrecarga</a:t>
            </a:r>
            <a:r>
              <a:rPr lang="es-ES" sz="1400" dirty="0" smtClean="0"/>
              <a:t> de los diferentes servicios implicados.</a:t>
            </a:r>
          </a:p>
          <a:p>
            <a:pPr marL="285750" indent="-285750">
              <a:buFont typeface="Arial"/>
              <a:buChar char="•"/>
            </a:pPr>
            <a:r>
              <a:rPr lang="es-ES" sz="1400" dirty="0" smtClean="0"/>
              <a:t>Todo ello nos debe hacer reflexionar para mejorar tiempos de retraso antes de iniciar la estrategia terapéutica correspondiente y evitar su ominosa influencia </a:t>
            </a:r>
            <a:r>
              <a:rPr lang="es-ES" sz="1400" dirty="0" err="1" smtClean="0"/>
              <a:t>pronóstica</a:t>
            </a:r>
            <a:r>
              <a:rPr lang="es-ES" sz="1400" dirty="0" smtClean="0"/>
              <a:t>. </a:t>
            </a:r>
          </a:p>
          <a:p>
            <a:pPr marL="285750" indent="-285750">
              <a:buFont typeface="Arial"/>
              <a:buChar char="•"/>
            </a:pPr>
            <a:endParaRPr lang="es-ES" sz="1400" dirty="0"/>
          </a:p>
        </p:txBody>
      </p:sp>
      <p:sp>
        <p:nvSpPr>
          <p:cNvPr id="3" name="CuadroTexto 2"/>
          <p:cNvSpPr txBox="1"/>
          <p:nvPr/>
        </p:nvSpPr>
        <p:spPr>
          <a:xfrm>
            <a:off x="1619672" y="339502"/>
            <a:ext cx="7344816" cy="1077218"/>
          </a:xfrm>
          <a:prstGeom prst="rect">
            <a:avLst/>
          </a:prstGeom>
          <a:solidFill>
            <a:srgbClr val="FCD5B5"/>
          </a:solidFill>
        </p:spPr>
        <p:txBody>
          <a:bodyPr wrap="square" rtlCol="0">
            <a:spAutoFit/>
          </a:bodyPr>
          <a:lstStyle/>
          <a:p>
            <a:pPr algn="ctr"/>
            <a:r>
              <a:rPr lang="es-ES" u="sng" dirty="0" smtClean="0"/>
              <a:t>RESULTADOS</a:t>
            </a:r>
          </a:p>
          <a:p>
            <a:pPr algn="ctr"/>
            <a:endParaRPr lang="es-ES" b="1" u="sng" dirty="0" smtClean="0"/>
          </a:p>
          <a:p>
            <a:pPr algn="ctr"/>
            <a:endParaRPr lang="es-ES" sz="1400" dirty="0"/>
          </a:p>
          <a:p>
            <a:pPr algn="ctr"/>
            <a:endParaRPr lang="es-ES" sz="1400" b="1" dirty="0" smtClean="0"/>
          </a:p>
        </p:txBody>
      </p:sp>
      <p:graphicFrame>
        <p:nvGraphicFramePr>
          <p:cNvPr id="4" name="Tabla 3"/>
          <p:cNvGraphicFramePr>
            <a:graphicFrameLocks noGrp="1"/>
          </p:cNvGraphicFramePr>
          <p:nvPr>
            <p:extLst>
              <p:ext uri="{D42A27DB-BD31-4B8C-83A1-F6EECF244321}">
                <p14:modId xmlns:p14="http://schemas.microsoft.com/office/powerpoint/2010/main" val="1017259511"/>
              </p:ext>
            </p:extLst>
          </p:nvPr>
        </p:nvGraphicFramePr>
        <p:xfrm>
          <a:off x="1619672" y="915566"/>
          <a:ext cx="7344816" cy="1676399"/>
        </p:xfrm>
        <a:graphic>
          <a:graphicData uri="http://schemas.openxmlformats.org/drawingml/2006/table">
            <a:tbl>
              <a:tblPr firstRow="1" bandRow="1">
                <a:tableStyleId>{68D230F3-CF80-4859-8CE7-A43EE81993B5}</a:tableStyleId>
              </a:tblPr>
              <a:tblGrid>
                <a:gridCol w="2448272"/>
                <a:gridCol w="2448272"/>
                <a:gridCol w="2448272"/>
              </a:tblGrid>
              <a:tr h="370840">
                <a:tc>
                  <a:txBody>
                    <a:bodyPr/>
                    <a:lstStyle/>
                    <a:p>
                      <a:pPr algn="ctr"/>
                      <a:r>
                        <a:rPr lang="es-ES" sz="1400" b="0" dirty="0" smtClean="0"/>
                        <a:t>MOTIVOS</a:t>
                      </a:r>
                      <a:r>
                        <a:rPr lang="es-ES" sz="1400" b="0" baseline="0" dirty="0" smtClean="0"/>
                        <a:t> 1ª CONSULTA</a:t>
                      </a:r>
                      <a:endParaRPr lang="es-ES" sz="1400" b="0" dirty="0"/>
                    </a:p>
                  </a:txBody>
                  <a:tcPr>
                    <a:lnB w="12700" cap="flat" cmpd="sng" algn="ctr">
                      <a:solidFill>
                        <a:scrgbClr r="0" g="0" b="0"/>
                      </a:solidFill>
                      <a:prstDash val="solid"/>
                      <a:round/>
                      <a:headEnd type="none" w="med" len="med"/>
                      <a:tailEnd type="none" w="med" len="med"/>
                    </a:lnB>
                  </a:tcPr>
                </a:tc>
                <a:tc>
                  <a:txBody>
                    <a:bodyPr/>
                    <a:lstStyle/>
                    <a:p>
                      <a:pPr algn="ctr"/>
                      <a:r>
                        <a:rPr lang="es-ES" sz="1400" b="0" dirty="0" smtClean="0"/>
                        <a:t>TIEMPO</a:t>
                      </a:r>
                      <a:r>
                        <a:rPr lang="es-ES" sz="1400" b="0" baseline="0" dirty="0" smtClean="0"/>
                        <a:t> MEDIO DE DIAGNÓSTICO</a:t>
                      </a:r>
                      <a:endParaRPr lang="es-ES" sz="1400" b="0" dirty="0"/>
                    </a:p>
                  </a:txBody>
                  <a:tcPr>
                    <a:lnB w="12700" cap="flat" cmpd="sng" algn="ctr">
                      <a:solidFill>
                        <a:scrgbClr r="0" g="0" b="0"/>
                      </a:solidFill>
                      <a:prstDash val="solid"/>
                      <a:round/>
                      <a:headEnd type="none" w="med" len="med"/>
                      <a:tailEnd type="none" w="med" len="med"/>
                    </a:lnB>
                  </a:tcPr>
                </a:tc>
                <a:tc>
                  <a:txBody>
                    <a:bodyPr/>
                    <a:lstStyle/>
                    <a:p>
                      <a:pPr algn="ctr"/>
                      <a:r>
                        <a:rPr lang="es-ES" sz="1400" b="0" dirty="0" smtClean="0"/>
                        <a:t>ESTADIAJE</a:t>
                      </a:r>
                      <a:r>
                        <a:rPr lang="es-ES" sz="1400" b="0" baseline="0" dirty="0" smtClean="0"/>
                        <a:t> AL DIAGNÓSTICO</a:t>
                      </a:r>
                      <a:endParaRPr lang="es-ES" sz="1400" b="0" dirty="0"/>
                    </a:p>
                  </a:txBody>
                  <a:tcPr>
                    <a:lnB w="12700" cap="flat" cmpd="sng" algn="ctr">
                      <a:solidFill>
                        <a:scrgbClr r="0" g="0" b="0"/>
                      </a:solidFill>
                      <a:prstDash val="solid"/>
                      <a:round/>
                      <a:headEnd type="none" w="med" len="med"/>
                      <a:tailEnd type="none" w="med" len="med"/>
                    </a:lnB>
                  </a:tcPr>
                </a:tc>
              </a:tr>
              <a:tr h="370840">
                <a:tc>
                  <a:txBody>
                    <a:bodyPr/>
                    <a:lstStyle/>
                    <a:p>
                      <a:pPr marL="285750" indent="-285750">
                        <a:buFontTx/>
                        <a:buChar char="-"/>
                      </a:pPr>
                      <a:r>
                        <a:rPr lang="es-ES" sz="1400" b="0" dirty="0" smtClean="0"/>
                        <a:t>El motivo: “hallazgo casual” fue</a:t>
                      </a:r>
                      <a:r>
                        <a:rPr lang="es-ES" sz="1400" b="0" baseline="0" dirty="0" smtClean="0"/>
                        <a:t> mayor en 2022 (46% vs 30%)</a:t>
                      </a:r>
                    </a:p>
                    <a:p>
                      <a:pPr marL="285750" indent="-285750">
                        <a:buFontTx/>
                        <a:buChar char="-"/>
                      </a:pPr>
                      <a:r>
                        <a:rPr lang="es-ES" sz="1400" b="0" baseline="0" dirty="0" smtClean="0"/>
                        <a:t>El </a:t>
                      </a:r>
                      <a:r>
                        <a:rPr lang="es-ES" sz="1400" b="0" u="sng" baseline="0" dirty="0" smtClean="0"/>
                        <a:t>más frecuente</a:t>
                      </a:r>
                      <a:r>
                        <a:rPr lang="es-ES" sz="1400" b="0" u="none" baseline="0" dirty="0" smtClean="0"/>
                        <a:t> fue</a:t>
                      </a:r>
                      <a:r>
                        <a:rPr lang="es-ES" sz="1400" b="0" baseline="0" dirty="0" smtClean="0"/>
                        <a:t> “disfonía”</a:t>
                      </a:r>
                      <a:endParaRPr lang="es-ES" sz="14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285750" indent="-285750">
                        <a:buFontTx/>
                        <a:buChar char="-"/>
                      </a:pPr>
                      <a:r>
                        <a:rPr lang="es-ES" sz="1400" b="0" dirty="0" smtClean="0"/>
                        <a:t>29 días en 2019 vs 17 días en 2022</a:t>
                      </a:r>
                    </a:p>
                    <a:p>
                      <a:pPr marL="285750" indent="-285750">
                        <a:buFontTx/>
                        <a:buChar char="-"/>
                      </a:pPr>
                      <a:r>
                        <a:rPr lang="es-ES" sz="1400" b="0" dirty="0" smtClean="0"/>
                        <a:t>Mayor retraso para el </a:t>
                      </a:r>
                      <a:r>
                        <a:rPr lang="es-ES" sz="1400" b="0" dirty="0" err="1" smtClean="0"/>
                        <a:t>ca</a:t>
                      </a:r>
                      <a:r>
                        <a:rPr lang="es-ES" sz="1400" b="0" dirty="0" smtClean="0"/>
                        <a:t> </a:t>
                      </a:r>
                      <a:r>
                        <a:rPr lang="es-ES" sz="1400" b="0" dirty="0" err="1" smtClean="0"/>
                        <a:t>microcítico</a:t>
                      </a:r>
                      <a:endParaRPr lang="es-ES" sz="14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c>
                  <a:txBody>
                    <a:bodyPr/>
                    <a:lstStyle/>
                    <a:p>
                      <a:pPr marL="285750" indent="-285750">
                        <a:buFontTx/>
                        <a:buChar char="-"/>
                      </a:pPr>
                      <a:r>
                        <a:rPr lang="es-ES" sz="1400" b="0" dirty="0" smtClean="0"/>
                        <a:t>Mayoría ESTADÍO IV (43 y</a:t>
                      </a:r>
                      <a:r>
                        <a:rPr lang="es-ES" sz="1400" b="0" baseline="0" dirty="0" smtClean="0"/>
                        <a:t> 42% respectivamente</a:t>
                      </a:r>
                      <a:r>
                        <a:rPr lang="es-ES" sz="1400" b="0" dirty="0" smtClean="0"/>
                        <a:t>)</a:t>
                      </a:r>
                    </a:p>
                    <a:p>
                      <a:pPr marL="285750" indent="-285750">
                        <a:buFontTx/>
                        <a:buChar char="-"/>
                      </a:pPr>
                      <a:r>
                        <a:rPr lang="es-ES" sz="1400" b="0" dirty="0" smtClean="0"/>
                        <a:t>En caso de </a:t>
                      </a:r>
                      <a:r>
                        <a:rPr lang="es-ES" sz="1400" b="0" dirty="0" err="1" smtClean="0"/>
                        <a:t>ca</a:t>
                      </a:r>
                      <a:r>
                        <a:rPr lang="es-ES" sz="1400" b="0" dirty="0" smtClean="0"/>
                        <a:t> </a:t>
                      </a:r>
                      <a:r>
                        <a:rPr lang="es-ES" sz="1400" b="0" dirty="0" err="1" smtClean="0"/>
                        <a:t>microcítico</a:t>
                      </a:r>
                      <a:r>
                        <a:rPr lang="es-ES" sz="1400" b="0" dirty="0" smtClean="0"/>
                        <a:t> mayoría enfermedad avanzada al diagnóstico</a:t>
                      </a:r>
                      <a:endParaRPr lang="es-ES" sz="1400" b="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1375</TotalTime>
  <Words>319</Words>
  <Application>Microsoft Macintosh PowerPoint</Application>
  <PresentationFormat>Presentación en pantalla (16:9)</PresentationFormat>
  <Paragraphs>29</Paragraphs>
  <Slides>2</Slides>
  <Notes>0</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Marta Cebrián Romero</cp:lastModifiedBy>
  <cp:revision>19</cp:revision>
  <dcterms:created xsi:type="dcterms:W3CDTF">2022-01-11T08:55:46Z</dcterms:created>
  <dcterms:modified xsi:type="dcterms:W3CDTF">2023-03-02T19:47:45Z</dcterms:modified>
</cp:coreProperties>
</file>