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ED10D5-FCCC-4FED-8978-88DD3C6D4976}" v="831" dt="2023-02-01T18:47:34.1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04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E581619-FE84-DA80-CF35-5324354EC1F2}"/>
              </a:ext>
            </a:extLst>
          </p:cNvPr>
          <p:cNvSpPr txBox="1"/>
          <p:nvPr/>
        </p:nvSpPr>
        <p:spPr>
          <a:xfrm>
            <a:off x="1616740" y="201931"/>
            <a:ext cx="7377047" cy="1015663"/>
          </a:xfrm>
          <a:prstGeom prst="rect">
            <a:avLst/>
          </a:prstGeom>
          <a:solidFill>
            <a:schemeClr val="bg1"/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latin typeface="arial"/>
                <a:cs typeface="arial"/>
              </a:rPr>
              <a:t>ANÁLISIS DESCRIPTIVO DE PACIENTES CON SOSPECHA </a:t>
            </a:r>
            <a:endParaRPr lang="en-US" sz="2000" dirty="0">
              <a:latin typeface="Calibri"/>
              <a:cs typeface="Calibri"/>
            </a:endParaRPr>
          </a:p>
          <a:p>
            <a:pPr algn="ctr"/>
            <a:r>
              <a:rPr lang="en-US" sz="2000" dirty="0">
                <a:latin typeface="arial"/>
                <a:cs typeface="arial"/>
              </a:rPr>
              <a:t>DE CÁNCER DE PULMÓN PRESENTADOS EN </a:t>
            </a:r>
            <a:endParaRPr lang="en-US" sz="2000">
              <a:latin typeface="Calibri"/>
              <a:cs typeface="Calibri"/>
            </a:endParaRPr>
          </a:p>
          <a:p>
            <a:pPr algn="ctr"/>
            <a:r>
              <a:rPr lang="en-US" sz="2000" dirty="0">
                <a:latin typeface="arial"/>
                <a:cs typeface="arial"/>
              </a:rPr>
              <a:t>NUESTRO COMITÉ DE TUMORES TORÁCICOS.</a:t>
            </a:r>
            <a:endParaRPr lang="en-US" sz="2000" dirty="0">
              <a:cs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D3D830A-81CD-5F1E-AF01-2B70A1E12394}"/>
              </a:ext>
            </a:extLst>
          </p:cNvPr>
          <p:cNvSpPr txBox="1"/>
          <p:nvPr/>
        </p:nvSpPr>
        <p:spPr>
          <a:xfrm>
            <a:off x="317578" y="1647127"/>
            <a:ext cx="8122639" cy="320087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s-ES" dirty="0">
              <a:latin typeface="Arial"/>
              <a:ea typeface="+mn-lt"/>
              <a:cs typeface="Arial"/>
            </a:endParaRPr>
          </a:p>
          <a:p>
            <a:endParaRPr lang="en-U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El </a:t>
            </a:r>
            <a:r>
              <a:rPr lang="en-US" sz="1600" dirty="0" err="1"/>
              <a:t>Comité</a:t>
            </a:r>
            <a:r>
              <a:rPr lang="en-US" sz="1600" dirty="0"/>
              <a:t> de </a:t>
            </a:r>
            <a:r>
              <a:rPr lang="en-US" sz="1600" dirty="0" err="1"/>
              <a:t>Tumores</a:t>
            </a:r>
            <a:r>
              <a:rPr lang="en-US" sz="1600" dirty="0"/>
              <a:t> </a:t>
            </a:r>
            <a:r>
              <a:rPr lang="en-US" sz="1600" dirty="0" err="1"/>
              <a:t>Torácicos</a:t>
            </a:r>
            <a:r>
              <a:rPr lang="en-US" sz="1600" dirty="0"/>
              <a:t> lo </a:t>
            </a:r>
            <a:r>
              <a:rPr lang="en-US" sz="1600" dirty="0" err="1"/>
              <a:t>constituye</a:t>
            </a:r>
            <a:r>
              <a:rPr lang="en-US" sz="1600" dirty="0"/>
              <a:t> un </a:t>
            </a:r>
            <a:r>
              <a:rPr lang="en-US" sz="1600" dirty="0" err="1"/>
              <a:t>equipo</a:t>
            </a:r>
            <a:r>
              <a:rPr lang="en-US" sz="1600" dirty="0"/>
              <a:t> </a:t>
            </a:r>
            <a:r>
              <a:rPr lang="en-US" sz="1600" dirty="0" err="1"/>
              <a:t>multidisciplinar</a:t>
            </a:r>
            <a:r>
              <a:rPr lang="en-US" sz="1600" dirty="0"/>
              <a:t> ( </a:t>
            </a:r>
            <a:r>
              <a:rPr lang="en-US" sz="1600" dirty="0" err="1"/>
              <a:t>neumólogos</a:t>
            </a:r>
            <a:r>
              <a:rPr lang="en-US" sz="1600" dirty="0"/>
              <a:t>, </a:t>
            </a:r>
            <a:r>
              <a:rPr lang="en-US" sz="1600" dirty="0" err="1"/>
              <a:t>oncólogos</a:t>
            </a:r>
            <a:r>
              <a:rPr lang="en-US" sz="1600" dirty="0"/>
              <a:t>, </a:t>
            </a:r>
            <a:r>
              <a:rPr lang="en-US" sz="1600" dirty="0" err="1"/>
              <a:t>cirujanos</a:t>
            </a:r>
            <a:r>
              <a:rPr lang="en-US" sz="1600" dirty="0"/>
              <a:t> </a:t>
            </a:r>
            <a:r>
              <a:rPr lang="en-US" sz="1600" dirty="0" err="1"/>
              <a:t>torácicos</a:t>
            </a:r>
            <a:r>
              <a:rPr lang="en-US" sz="1600" dirty="0"/>
              <a:t>, </a:t>
            </a:r>
            <a:r>
              <a:rPr lang="en-US" sz="1600" dirty="0" err="1"/>
              <a:t>radiólogos</a:t>
            </a:r>
            <a:r>
              <a:rPr lang="en-US" sz="1600" dirty="0"/>
              <a:t>, </a:t>
            </a:r>
            <a:r>
              <a:rPr lang="en-US" sz="1600" dirty="0" err="1"/>
              <a:t>anatomopatólogos</a:t>
            </a:r>
            <a:r>
              <a:rPr lang="en-US" sz="1600" dirty="0"/>
              <a:t>...) que </a:t>
            </a:r>
            <a:r>
              <a:rPr lang="en-US" sz="1600" dirty="0" err="1"/>
              <a:t>busca</a:t>
            </a:r>
            <a:r>
              <a:rPr lang="en-US" sz="1600" dirty="0"/>
              <a:t> </a:t>
            </a:r>
            <a:r>
              <a:rPr lang="en-US" sz="1600" dirty="0" err="1"/>
              <a:t>planificar</a:t>
            </a:r>
            <a:r>
              <a:rPr lang="en-US" sz="1600" dirty="0"/>
              <a:t> la </a:t>
            </a:r>
            <a:r>
              <a:rPr lang="en-US" sz="1600" dirty="0" err="1"/>
              <a:t>estrategia</a:t>
            </a:r>
            <a:r>
              <a:rPr lang="en-US" sz="1600" dirty="0"/>
              <a:t> </a:t>
            </a:r>
            <a:r>
              <a:rPr lang="en-US" sz="1600" dirty="0" err="1"/>
              <a:t>diagnóstica</a:t>
            </a:r>
            <a:r>
              <a:rPr lang="en-US" sz="1600" dirty="0"/>
              <a:t> - </a:t>
            </a:r>
            <a:r>
              <a:rPr lang="en-US" sz="1600" dirty="0" err="1"/>
              <a:t>terapéutica</a:t>
            </a:r>
            <a:r>
              <a:rPr lang="en-US" sz="1600" dirty="0"/>
              <a:t> </a:t>
            </a:r>
            <a:r>
              <a:rPr lang="en-US" sz="1600" dirty="0" err="1"/>
              <a:t>más</a:t>
            </a:r>
            <a:r>
              <a:rPr lang="en-US" sz="1600" dirty="0"/>
              <a:t> </a:t>
            </a:r>
            <a:r>
              <a:rPr lang="en-US" sz="1600" dirty="0" err="1"/>
              <a:t>óptima</a:t>
            </a:r>
            <a:r>
              <a:rPr lang="en-US" sz="1600" dirty="0"/>
              <a:t>. </a:t>
            </a:r>
            <a:endParaRPr lang="en-US" sz="16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El </a:t>
            </a:r>
            <a:r>
              <a:rPr lang="en-US" sz="1600" dirty="0" err="1"/>
              <a:t>objetivo</a:t>
            </a:r>
            <a:r>
              <a:rPr lang="en-US" sz="1600" dirty="0"/>
              <a:t> de </a:t>
            </a:r>
            <a:r>
              <a:rPr lang="en-US" sz="1600" dirty="0" err="1"/>
              <a:t>nuestro</a:t>
            </a:r>
            <a:r>
              <a:rPr lang="en-US" sz="1600" dirty="0"/>
              <a:t> </a:t>
            </a:r>
            <a:r>
              <a:rPr lang="en-US" sz="1600" dirty="0" err="1"/>
              <a:t>estudio</a:t>
            </a:r>
            <a:r>
              <a:rPr lang="en-US" sz="1600" dirty="0"/>
              <a:t> es </a:t>
            </a:r>
            <a:r>
              <a:rPr lang="en-US" sz="1600" dirty="0" err="1"/>
              <a:t>analizar</a:t>
            </a:r>
            <a:r>
              <a:rPr lang="en-US" sz="1600" dirty="0"/>
              <a:t> las </a:t>
            </a:r>
            <a:r>
              <a:rPr lang="en-US" sz="1600" dirty="0" err="1"/>
              <a:t>características</a:t>
            </a:r>
            <a:r>
              <a:rPr lang="en-US" sz="1600" dirty="0"/>
              <a:t> de </a:t>
            </a:r>
            <a:r>
              <a:rPr lang="en-US" sz="1600" dirty="0" err="1"/>
              <a:t>los</a:t>
            </a:r>
            <a:r>
              <a:rPr lang="en-US" sz="1600" dirty="0"/>
              <a:t> </a:t>
            </a:r>
            <a:r>
              <a:rPr lang="en-US" sz="1600" dirty="0" err="1"/>
              <a:t>pacientes</a:t>
            </a:r>
            <a:r>
              <a:rPr lang="en-US" sz="1600" dirty="0"/>
              <a:t> </a:t>
            </a:r>
            <a:r>
              <a:rPr lang="en-US" sz="1600" dirty="0" err="1"/>
              <a:t>presentados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el</a:t>
            </a:r>
            <a:r>
              <a:rPr lang="en-US" sz="1600" dirty="0"/>
              <a:t> </a:t>
            </a:r>
            <a:r>
              <a:rPr lang="en-US" sz="1600" dirty="0" err="1"/>
              <a:t>comité</a:t>
            </a:r>
            <a:r>
              <a:rPr lang="en-US" sz="1600" dirty="0"/>
              <a:t> </a:t>
            </a:r>
            <a:r>
              <a:rPr lang="en-US" sz="1600" dirty="0" err="1"/>
              <a:t>desde</a:t>
            </a:r>
            <a:r>
              <a:rPr lang="en-US" sz="1600" dirty="0"/>
              <a:t> Mayo a Julio de 2022 del Hospital Universitario San Cecilio de Granada. </a:t>
            </a:r>
            <a:endParaRPr lang="en-US" sz="1600" dirty="0">
              <a:cs typeface="Calibri"/>
            </a:endParaRPr>
          </a:p>
          <a:p>
            <a:endParaRPr lang="en-US" dirty="0"/>
          </a:p>
          <a:p>
            <a:endParaRPr lang="en-US" dirty="0">
              <a:cs typeface="Calibri"/>
            </a:endParaRP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600" dirty="0" err="1"/>
              <a:t>Estudio</a:t>
            </a:r>
            <a:r>
              <a:rPr lang="en-US" sz="1600" dirty="0"/>
              <a:t> </a:t>
            </a:r>
            <a:r>
              <a:rPr lang="en-US" sz="1600" dirty="0" err="1"/>
              <a:t>retrospectivo</a:t>
            </a:r>
            <a:r>
              <a:rPr lang="en-US" sz="1600" dirty="0"/>
              <a:t> de 55 </a:t>
            </a:r>
            <a:r>
              <a:rPr lang="en-US" sz="1600" dirty="0" err="1"/>
              <a:t>sujetos</a:t>
            </a:r>
            <a:r>
              <a:rPr lang="en-US" sz="1600" dirty="0"/>
              <a:t> con </a:t>
            </a:r>
            <a:r>
              <a:rPr lang="en-US" sz="1600" dirty="0" err="1"/>
              <a:t>diagnóstico</a:t>
            </a:r>
            <a:r>
              <a:rPr lang="en-US" sz="1600" dirty="0"/>
              <a:t> de </a:t>
            </a:r>
            <a:r>
              <a:rPr lang="en-US" sz="1600" dirty="0" err="1"/>
              <a:t>cáncer</a:t>
            </a:r>
            <a:r>
              <a:rPr lang="en-US" sz="1600" dirty="0"/>
              <a:t> de </a:t>
            </a:r>
            <a:r>
              <a:rPr lang="en-US" sz="1600" dirty="0" err="1"/>
              <a:t>pulmón</a:t>
            </a:r>
            <a:r>
              <a:rPr lang="en-US" sz="1600" dirty="0"/>
              <a:t> </a:t>
            </a:r>
            <a:r>
              <a:rPr lang="en-US" sz="1600" dirty="0" err="1"/>
              <a:t>desde</a:t>
            </a:r>
            <a:r>
              <a:rPr lang="en-US" sz="1600" dirty="0"/>
              <a:t> Mayo a Julio de 2022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nuestro</a:t>
            </a:r>
            <a:r>
              <a:rPr lang="en-US" sz="1600" dirty="0"/>
              <a:t> hospital. Variables </a:t>
            </a:r>
            <a:r>
              <a:rPr lang="en-US" sz="1600" dirty="0" err="1"/>
              <a:t>analizadas</a:t>
            </a:r>
            <a:r>
              <a:rPr lang="en-US" sz="1600" dirty="0"/>
              <a:t> </a:t>
            </a:r>
            <a:r>
              <a:rPr lang="en-US" sz="1600" dirty="0" err="1"/>
              <a:t>descritas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tabla</a:t>
            </a:r>
            <a:r>
              <a:rPr lang="en-US" sz="1600" dirty="0"/>
              <a:t> 1.</a:t>
            </a:r>
            <a:endParaRPr lang="en-US" sz="1600">
              <a:cs typeface="Calibr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A868299-9E6C-AA4D-B1F7-736EB349B5B7}"/>
              </a:ext>
            </a:extLst>
          </p:cNvPr>
          <p:cNvSpPr txBox="1"/>
          <p:nvPr/>
        </p:nvSpPr>
        <p:spPr>
          <a:xfrm>
            <a:off x="316924" y="1284576"/>
            <a:ext cx="868549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dirty="0">
                <a:latin typeface="Arial"/>
                <a:cs typeface="Arial"/>
              </a:rPr>
              <a:t>A. B. </a:t>
            </a:r>
            <a:r>
              <a:rPr lang="es-ES" sz="1200" dirty="0" err="1">
                <a:latin typeface="Arial"/>
                <a:cs typeface="Arial"/>
              </a:rPr>
              <a:t>Gámiz</a:t>
            </a:r>
            <a:r>
              <a:rPr lang="es-ES" sz="1200" dirty="0">
                <a:latin typeface="Arial"/>
                <a:cs typeface="Arial"/>
              </a:rPr>
              <a:t> Molina, N. </a:t>
            </a:r>
            <a:r>
              <a:rPr lang="es-ES" sz="1200" dirty="0" err="1">
                <a:latin typeface="Arial"/>
                <a:cs typeface="Arial"/>
              </a:rPr>
              <a:t>Calvente</a:t>
            </a:r>
            <a:r>
              <a:rPr lang="es-ES" sz="1200" dirty="0">
                <a:latin typeface="Arial"/>
                <a:cs typeface="Arial"/>
              </a:rPr>
              <a:t> Vera, A. M. Mendoza. Servicio de Neumología. Hospital Universitario San Cecilio. Granada.​</a:t>
            </a:r>
            <a:endParaRPr lang="es-ES" sz="1200" dirty="0"/>
          </a:p>
        </p:txBody>
      </p:sp>
      <p:sp>
        <p:nvSpPr>
          <p:cNvPr id="6" name="35 Rectángulo">
            <a:extLst>
              <a:ext uri="{FF2B5EF4-FFF2-40B4-BE49-F238E27FC236}">
                <a16:creationId xmlns:a16="http://schemas.microsoft.com/office/drawing/2014/main" id="{33C7021E-B003-3E1D-D52E-8424686383A0}"/>
              </a:ext>
            </a:extLst>
          </p:cNvPr>
          <p:cNvSpPr/>
          <p:nvPr/>
        </p:nvSpPr>
        <p:spPr>
          <a:xfrm>
            <a:off x="410633" y="1720879"/>
            <a:ext cx="4037310" cy="3929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88461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600" dirty="0">
                <a:solidFill>
                  <a:schemeClr val="tx1"/>
                </a:solidFill>
                <a:latin typeface="Verdana"/>
                <a:ea typeface="Verdana"/>
                <a:cs typeface="Verdana" pitchFamily="34" charset="0"/>
              </a:rPr>
              <a:t>Introducción y objetivos:</a:t>
            </a:r>
            <a:endParaRPr lang="es-ES" sz="1600">
              <a:solidFill>
                <a:schemeClr val="tx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7" name="35 Rectángulo">
            <a:extLst>
              <a:ext uri="{FF2B5EF4-FFF2-40B4-BE49-F238E27FC236}">
                <a16:creationId xmlns:a16="http://schemas.microsoft.com/office/drawing/2014/main" id="{ECC147CB-01D6-6E5D-4599-7E7BE2998B86}"/>
              </a:ext>
            </a:extLst>
          </p:cNvPr>
          <p:cNvSpPr/>
          <p:nvPr/>
        </p:nvSpPr>
        <p:spPr>
          <a:xfrm>
            <a:off x="410633" y="3734117"/>
            <a:ext cx="4037310" cy="3929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88461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600" dirty="0">
                <a:solidFill>
                  <a:schemeClr val="tx1"/>
                </a:solidFill>
                <a:latin typeface="Verdana"/>
                <a:ea typeface="Verdana"/>
                <a:cs typeface="Calibri"/>
              </a:rPr>
              <a:t>Material y métodos: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6" descr="Tabla&#10;&#10;Descripción generada automáticamente">
            <a:extLst>
              <a:ext uri="{FF2B5EF4-FFF2-40B4-BE49-F238E27FC236}">
                <a16:creationId xmlns:a16="http://schemas.microsoft.com/office/drawing/2014/main" id="{B9F3B59A-716E-6C79-B86C-99EE8B04B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540" y="2405205"/>
            <a:ext cx="4838784" cy="2183781"/>
          </a:xfrm>
          <a:prstGeom prst="rect">
            <a:avLst/>
          </a:prstGeom>
        </p:spPr>
      </p:pic>
      <p:pic>
        <p:nvPicPr>
          <p:cNvPr id="3" name="Imagen 3" descr="Gráfico, Gráfico circular&#10;&#10;Descripción generada automáticamente">
            <a:extLst>
              <a:ext uri="{FF2B5EF4-FFF2-40B4-BE49-F238E27FC236}">
                <a16:creationId xmlns:a16="http://schemas.microsoft.com/office/drawing/2014/main" id="{B431D317-7B7D-8D9E-0E80-D8F2EF58D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678" y="32849"/>
            <a:ext cx="2998431" cy="140466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87AF9B4-7076-38D7-E320-B4C147D233BB}"/>
              </a:ext>
            </a:extLst>
          </p:cNvPr>
          <p:cNvSpPr txBox="1"/>
          <p:nvPr/>
        </p:nvSpPr>
        <p:spPr>
          <a:xfrm>
            <a:off x="199504" y="1194041"/>
            <a:ext cx="9070676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400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/>
              <a:t>El total de </a:t>
            </a:r>
            <a:r>
              <a:rPr lang="en-US" sz="1400" dirty="0" err="1"/>
              <a:t>pacientes</a:t>
            </a:r>
            <a:r>
              <a:rPr lang="en-US" sz="1400" dirty="0"/>
              <a:t> </a:t>
            </a:r>
            <a:r>
              <a:rPr lang="en-US" sz="1400" dirty="0" err="1"/>
              <a:t>presentados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esos</a:t>
            </a:r>
            <a:r>
              <a:rPr lang="en-US" sz="1400" dirty="0"/>
              <a:t> meses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el</a:t>
            </a:r>
            <a:r>
              <a:rPr lang="en-US" sz="1400" dirty="0"/>
              <a:t> </a:t>
            </a:r>
            <a:r>
              <a:rPr lang="en-US" sz="1400" dirty="0" err="1"/>
              <a:t>comité</a:t>
            </a:r>
            <a:r>
              <a:rPr lang="en-US" sz="1400" dirty="0"/>
              <a:t> </a:t>
            </a:r>
            <a:r>
              <a:rPr lang="en-US" sz="1400" dirty="0" err="1"/>
              <a:t>fue</a:t>
            </a:r>
            <a:r>
              <a:rPr lang="en-US" sz="1400" dirty="0"/>
              <a:t> de 128 </a:t>
            </a:r>
            <a:r>
              <a:rPr lang="en-US" sz="1400" dirty="0" err="1"/>
              <a:t>pacientes</a:t>
            </a:r>
            <a:r>
              <a:rPr lang="en-US" sz="1400" dirty="0"/>
              <a:t>, </a:t>
            </a:r>
            <a:r>
              <a:rPr lang="en-US" sz="1400" dirty="0" err="1"/>
              <a:t>finalmente</a:t>
            </a:r>
            <a:r>
              <a:rPr lang="en-US" sz="1400" dirty="0"/>
              <a:t> </a:t>
            </a:r>
            <a:r>
              <a:rPr lang="en-US" sz="1400" dirty="0" err="1"/>
              <a:t>hemos</a:t>
            </a:r>
            <a:r>
              <a:rPr lang="en-US" sz="1400" dirty="0"/>
              <a:t> </a:t>
            </a:r>
            <a:r>
              <a:rPr lang="en-US" sz="1400" dirty="0" err="1"/>
              <a:t>analizado</a:t>
            </a:r>
            <a:r>
              <a:rPr lang="en-US" sz="1400" dirty="0"/>
              <a:t> un total de 55. </a:t>
            </a:r>
            <a:endParaRPr lang="en-US" sz="1400"/>
          </a:p>
          <a:p>
            <a:pPr marL="285750" indent="-285750">
              <a:buFont typeface="Arial"/>
              <a:buChar char="•"/>
            </a:pPr>
            <a:r>
              <a:rPr lang="en-US" sz="1400" dirty="0"/>
              <a:t>Las </a:t>
            </a:r>
            <a:r>
              <a:rPr lang="en-US" sz="1400" dirty="0" err="1"/>
              <a:t>causas</a:t>
            </a:r>
            <a:r>
              <a:rPr lang="en-US" sz="1400" dirty="0"/>
              <a:t> de </a:t>
            </a:r>
            <a:r>
              <a:rPr lang="en-US" sz="1400" dirty="0" err="1"/>
              <a:t>exclusión</a:t>
            </a:r>
            <a:r>
              <a:rPr lang="en-US" sz="1400" dirty="0"/>
              <a:t> </a:t>
            </a:r>
            <a:r>
              <a:rPr lang="en-US" sz="1400" dirty="0" err="1"/>
              <a:t>fueron</a:t>
            </a:r>
            <a:r>
              <a:rPr lang="en-US" sz="1400" dirty="0"/>
              <a:t>: </a:t>
            </a:r>
            <a:r>
              <a:rPr lang="en-US" sz="1400" dirty="0" err="1"/>
              <a:t>metástasis</a:t>
            </a:r>
            <a:r>
              <a:rPr lang="en-US" sz="1400" dirty="0"/>
              <a:t> </a:t>
            </a:r>
            <a:r>
              <a:rPr lang="en-US" sz="1400" dirty="0" err="1"/>
              <a:t>pulmonares</a:t>
            </a:r>
            <a:r>
              <a:rPr lang="en-US" sz="1400" dirty="0"/>
              <a:t> de </a:t>
            </a:r>
            <a:r>
              <a:rPr lang="en-US" sz="1400" dirty="0" err="1"/>
              <a:t>primarios</a:t>
            </a:r>
            <a:r>
              <a:rPr lang="en-US" sz="1400" dirty="0"/>
              <a:t> no </a:t>
            </a:r>
            <a:r>
              <a:rPr lang="en-US" sz="1400" dirty="0" err="1"/>
              <a:t>pulmonares</a:t>
            </a:r>
            <a:r>
              <a:rPr lang="en-US" sz="1400" dirty="0"/>
              <a:t>, ECOG </a:t>
            </a:r>
            <a:r>
              <a:rPr lang="en-US" sz="1400" dirty="0" err="1"/>
              <a:t>avanzado</a:t>
            </a:r>
            <a:r>
              <a:rPr lang="en-US" sz="1400" dirty="0"/>
              <a:t>, </a:t>
            </a:r>
            <a:r>
              <a:rPr lang="en-US" sz="1400" dirty="0" err="1"/>
              <a:t>indicación</a:t>
            </a:r>
            <a:r>
              <a:rPr lang="en-US" sz="1400" dirty="0"/>
              <a:t> de </a:t>
            </a:r>
            <a:r>
              <a:rPr lang="en-US" sz="1400" dirty="0" err="1"/>
              <a:t>seguimiento</a:t>
            </a:r>
            <a:r>
              <a:rPr lang="en-US" sz="1400" dirty="0"/>
              <a:t> y </a:t>
            </a:r>
            <a:r>
              <a:rPr lang="en-US" sz="1400" dirty="0" err="1"/>
              <a:t>pacientes</a:t>
            </a:r>
            <a:r>
              <a:rPr lang="en-US" sz="1400" dirty="0"/>
              <a:t> no </a:t>
            </a:r>
            <a:r>
              <a:rPr lang="en-US" sz="1400" dirty="0" err="1"/>
              <a:t>oncológicos</a:t>
            </a:r>
            <a:r>
              <a:rPr lang="en-US" sz="1400" dirty="0"/>
              <a:t>. </a:t>
            </a:r>
            <a:endParaRPr lang="en-US" sz="1400"/>
          </a:p>
          <a:p>
            <a:pPr marL="285750" indent="-285750">
              <a:buFont typeface="Arial"/>
              <a:buChar char="•"/>
            </a:pPr>
            <a:r>
              <a:rPr lang="en-US" sz="1400" dirty="0"/>
              <a:t>Los </a:t>
            </a:r>
            <a:r>
              <a:rPr lang="en-US" sz="1400" dirty="0" err="1"/>
              <a:t>resultados</a:t>
            </a:r>
            <a:r>
              <a:rPr lang="en-US" sz="1400" dirty="0"/>
              <a:t> se </a:t>
            </a:r>
            <a:r>
              <a:rPr lang="en-US" sz="1400" dirty="0" err="1"/>
              <a:t>reflejan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la </a:t>
            </a:r>
            <a:r>
              <a:rPr lang="en-US" sz="1400" dirty="0" err="1"/>
              <a:t>tabla</a:t>
            </a:r>
            <a:r>
              <a:rPr lang="en-US" sz="1400" dirty="0"/>
              <a:t> </a:t>
            </a:r>
            <a:endParaRPr lang="en-US" sz="1400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/>
              <a:t>El </a:t>
            </a:r>
            <a:r>
              <a:rPr lang="en-US" sz="1400" dirty="0" err="1"/>
              <a:t>subtipo</a:t>
            </a:r>
            <a:r>
              <a:rPr lang="en-US" sz="1400" dirty="0"/>
              <a:t> </a:t>
            </a:r>
            <a:r>
              <a:rPr lang="en-US" sz="1400" dirty="0" err="1"/>
              <a:t>más</a:t>
            </a:r>
            <a:r>
              <a:rPr lang="en-US" sz="1400" dirty="0"/>
              <a:t> </a:t>
            </a:r>
            <a:r>
              <a:rPr lang="en-US" sz="1400" dirty="0" err="1"/>
              <a:t>frecuente</a:t>
            </a:r>
            <a:r>
              <a:rPr lang="en-US" sz="1400" dirty="0"/>
              <a:t>  </a:t>
            </a:r>
            <a:r>
              <a:rPr lang="en-US" sz="1400" dirty="0" err="1"/>
              <a:t>fue</a:t>
            </a:r>
            <a:r>
              <a:rPr lang="en-US" sz="1400" dirty="0"/>
              <a:t> adenocarcinoma. </a:t>
            </a:r>
            <a:endParaRPr lang="en-US" sz="1400" dirty="0">
              <a:cs typeface="Calibri"/>
            </a:endParaRPr>
          </a:p>
          <a:p>
            <a:endParaRPr lang="en-US" sz="1400" dirty="0">
              <a:cs typeface="Calibri"/>
            </a:endParaRPr>
          </a:p>
          <a:p>
            <a:endParaRPr lang="en-US" sz="1400" dirty="0">
              <a:cs typeface="Calibri"/>
            </a:endParaRPr>
          </a:p>
          <a:p>
            <a:endParaRPr lang="en-US" sz="1400" dirty="0"/>
          </a:p>
          <a:p>
            <a:pPr marL="285750" indent="-285750">
              <a:buFont typeface="Arial"/>
              <a:buChar char="•"/>
            </a:pPr>
            <a:r>
              <a:rPr lang="en-US" sz="1400" dirty="0"/>
              <a:t>Papel fundamental de </a:t>
            </a:r>
            <a:r>
              <a:rPr lang="en-US" sz="1400" dirty="0" err="1"/>
              <a:t>neumología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el</a:t>
            </a:r>
            <a:r>
              <a:rPr lang="en-US" sz="1400" dirty="0"/>
              <a:t> </a:t>
            </a:r>
            <a:r>
              <a:rPr lang="en-US" sz="1400" dirty="0" err="1"/>
              <a:t>comité</a:t>
            </a:r>
            <a:r>
              <a:rPr lang="en-US" sz="1400" dirty="0"/>
              <a:t>.</a:t>
            </a:r>
            <a:endParaRPr lang="en-US" sz="1400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/>
              <a:t>El </a:t>
            </a:r>
            <a:r>
              <a:rPr lang="en-US" sz="1400" dirty="0" err="1"/>
              <a:t>análisis</a:t>
            </a:r>
            <a:r>
              <a:rPr lang="en-US" sz="1400" dirty="0"/>
              <a:t> de </a:t>
            </a:r>
            <a:r>
              <a:rPr lang="en-US" sz="1400" dirty="0" err="1"/>
              <a:t>prevalencia</a:t>
            </a:r>
            <a:r>
              <a:rPr lang="en-US" sz="1400" dirty="0"/>
              <a:t> se </a:t>
            </a:r>
            <a:r>
              <a:rPr lang="en-US" sz="1400" dirty="0" err="1"/>
              <a:t>corresponde</a:t>
            </a:r>
            <a:r>
              <a:rPr lang="en-US" sz="1400" dirty="0"/>
              <a:t>  </a:t>
            </a:r>
            <a:endParaRPr lang="en-US" sz="1400" dirty="0">
              <a:cs typeface="Calibri"/>
            </a:endParaRPr>
          </a:p>
          <a:p>
            <a:r>
              <a:rPr lang="en-US" sz="1400" dirty="0"/>
              <a:t>       con lo </a:t>
            </a:r>
            <a:r>
              <a:rPr lang="en-US" sz="1400" dirty="0" err="1"/>
              <a:t>descrito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la </a:t>
            </a:r>
            <a:r>
              <a:rPr lang="en-US" sz="1400" dirty="0" err="1"/>
              <a:t>literatura</a:t>
            </a:r>
            <a:r>
              <a:rPr lang="en-US" sz="1400" dirty="0"/>
              <a:t>.</a:t>
            </a:r>
            <a:endParaRPr lang="en-US" sz="14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/>
              <a:t>La </a:t>
            </a:r>
            <a:r>
              <a:rPr lang="en-US" sz="1400" dirty="0" err="1"/>
              <a:t>mayoría</a:t>
            </a:r>
            <a:r>
              <a:rPr lang="en-US" sz="1400" dirty="0"/>
              <a:t> de </a:t>
            </a:r>
            <a:r>
              <a:rPr lang="en-US" sz="1400" dirty="0" err="1"/>
              <a:t>los</a:t>
            </a:r>
            <a:r>
              <a:rPr lang="en-US" sz="1400" dirty="0"/>
              <a:t> </a:t>
            </a:r>
            <a:r>
              <a:rPr lang="en-US" sz="1400" dirty="0" err="1"/>
              <a:t>casos</a:t>
            </a:r>
            <a:r>
              <a:rPr lang="en-US" sz="1400" dirty="0"/>
              <a:t> se </a:t>
            </a:r>
            <a:r>
              <a:rPr lang="en-US" sz="1400" dirty="0" err="1"/>
              <a:t>diagnostican</a:t>
            </a:r>
            <a:r>
              <a:rPr lang="en-US" sz="1400" dirty="0"/>
              <a:t> </a:t>
            </a:r>
            <a:r>
              <a:rPr lang="en-US" sz="1400" dirty="0" err="1"/>
              <a:t>por</a:t>
            </a:r>
            <a:r>
              <a:rPr lang="en-US" sz="1400" dirty="0"/>
              <a:t> </a:t>
            </a:r>
            <a:endParaRPr lang="en-US" sz="1400"/>
          </a:p>
          <a:p>
            <a:r>
              <a:rPr lang="en-US" sz="1400" dirty="0"/>
              <a:t>       </a:t>
            </a:r>
            <a:r>
              <a:rPr lang="en-US" sz="1400" dirty="0" err="1"/>
              <a:t>técnicas</a:t>
            </a:r>
            <a:r>
              <a:rPr lang="en-US" sz="1400" dirty="0"/>
              <a:t> </a:t>
            </a:r>
            <a:r>
              <a:rPr lang="en-US" sz="1400" dirty="0" err="1"/>
              <a:t>realizadas</a:t>
            </a:r>
            <a:r>
              <a:rPr lang="en-US" sz="1400" dirty="0"/>
              <a:t> </a:t>
            </a:r>
            <a:r>
              <a:rPr lang="en-US" sz="1400" dirty="0" err="1"/>
              <a:t>por</a:t>
            </a:r>
            <a:r>
              <a:rPr lang="en-US" sz="1400" dirty="0"/>
              <a:t> </a:t>
            </a:r>
            <a:r>
              <a:rPr lang="en-US" sz="1400" dirty="0" err="1"/>
              <a:t>neumólogos</a:t>
            </a:r>
            <a:r>
              <a:rPr lang="en-US" sz="1400" dirty="0"/>
              <a:t> </a:t>
            </a:r>
            <a:endParaRPr lang="en-US" sz="1400" dirty="0">
              <a:cs typeface="Calibri"/>
            </a:endParaRPr>
          </a:p>
          <a:p>
            <a:r>
              <a:rPr lang="en-US" sz="1400" dirty="0"/>
              <a:t>       (EBUS y </a:t>
            </a:r>
            <a:r>
              <a:rPr lang="en-US" sz="1400" dirty="0" err="1"/>
              <a:t>broncoscopia</a:t>
            </a:r>
            <a:r>
              <a:rPr lang="en-US" sz="1400" dirty="0"/>
              <a:t>) </a:t>
            </a:r>
            <a:r>
              <a:rPr lang="en-US" sz="1400" dirty="0" err="1"/>
              <a:t>aunque</a:t>
            </a:r>
            <a:r>
              <a:rPr lang="en-US" sz="1400" dirty="0"/>
              <a:t> la </a:t>
            </a:r>
            <a:r>
              <a:rPr lang="en-US" sz="1400" dirty="0" err="1"/>
              <a:t>técnica</a:t>
            </a:r>
            <a:r>
              <a:rPr lang="en-US" sz="1400" dirty="0"/>
              <a:t> </a:t>
            </a:r>
            <a:endParaRPr lang="en-US" sz="1400"/>
          </a:p>
          <a:p>
            <a:r>
              <a:rPr lang="en-US" sz="1400" dirty="0"/>
              <a:t>       </a:t>
            </a:r>
            <a:r>
              <a:rPr lang="en-US" sz="1400" dirty="0" err="1"/>
              <a:t>más</a:t>
            </a:r>
            <a:r>
              <a:rPr lang="en-US" sz="1400" dirty="0"/>
              <a:t> </a:t>
            </a:r>
            <a:r>
              <a:rPr lang="en-US" sz="1400" dirty="0" err="1"/>
              <a:t>utilizada</a:t>
            </a:r>
            <a:r>
              <a:rPr lang="en-US" sz="1400" dirty="0"/>
              <a:t> para </a:t>
            </a:r>
            <a:r>
              <a:rPr lang="en-US" sz="1400" dirty="0" err="1"/>
              <a:t>el</a:t>
            </a:r>
            <a:r>
              <a:rPr lang="en-US" sz="1400" dirty="0"/>
              <a:t> </a:t>
            </a:r>
            <a:r>
              <a:rPr lang="en-US" sz="1400" dirty="0" err="1"/>
              <a:t>diagnóstico</a:t>
            </a:r>
            <a:r>
              <a:rPr lang="en-US" sz="1400" dirty="0"/>
              <a:t> es </a:t>
            </a:r>
            <a:endParaRPr lang="en-US" sz="1400"/>
          </a:p>
          <a:p>
            <a:r>
              <a:rPr lang="en-US" sz="1400" dirty="0"/>
              <a:t>       </a:t>
            </a:r>
            <a:r>
              <a:rPr lang="en-US" sz="1400" dirty="0" err="1"/>
              <a:t>mediante</a:t>
            </a:r>
            <a:r>
              <a:rPr lang="en-US" sz="1400" dirty="0"/>
              <a:t> BAG </a:t>
            </a:r>
            <a:r>
              <a:rPr lang="en-US" sz="1400" dirty="0" err="1"/>
              <a:t>pulmonar</a:t>
            </a:r>
            <a:r>
              <a:rPr lang="en-US" sz="1400" dirty="0"/>
              <a:t>.</a:t>
            </a:r>
            <a:endParaRPr lang="en-US" sz="1400">
              <a:cs typeface="Calibri"/>
            </a:endParaRPr>
          </a:p>
        </p:txBody>
      </p:sp>
      <p:sp>
        <p:nvSpPr>
          <p:cNvPr id="8" name="35 Rectángulo">
            <a:extLst>
              <a:ext uri="{FF2B5EF4-FFF2-40B4-BE49-F238E27FC236}">
                <a16:creationId xmlns:a16="http://schemas.microsoft.com/office/drawing/2014/main" id="{DED9A8E4-6A36-6CA5-503B-B01AB7C9FCBE}"/>
              </a:ext>
            </a:extLst>
          </p:cNvPr>
          <p:cNvSpPr/>
          <p:nvPr/>
        </p:nvSpPr>
        <p:spPr>
          <a:xfrm>
            <a:off x="375702" y="955432"/>
            <a:ext cx="1595447" cy="3020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88461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600" dirty="0">
                <a:solidFill>
                  <a:schemeClr val="tx1"/>
                </a:solidFill>
                <a:latin typeface="Verdana"/>
                <a:ea typeface="Verdana"/>
                <a:cs typeface="Verdana" pitchFamily="34" charset="0"/>
              </a:rPr>
              <a:t>Resultados:</a:t>
            </a:r>
            <a:endParaRPr lang="es-ES" sz="1600" dirty="0">
              <a:solidFill>
                <a:schemeClr val="tx1"/>
              </a:solidFill>
              <a:latin typeface="Verdana"/>
              <a:ea typeface="Verdana"/>
              <a:cs typeface="Calibri"/>
            </a:endParaRPr>
          </a:p>
        </p:txBody>
      </p:sp>
      <p:sp>
        <p:nvSpPr>
          <p:cNvPr id="10" name="35 Rectángulo">
            <a:extLst>
              <a:ext uri="{FF2B5EF4-FFF2-40B4-BE49-F238E27FC236}">
                <a16:creationId xmlns:a16="http://schemas.microsoft.com/office/drawing/2014/main" id="{29A39934-8A56-A83B-4A85-1144C46FAE8B}"/>
              </a:ext>
            </a:extLst>
          </p:cNvPr>
          <p:cNvSpPr/>
          <p:nvPr/>
        </p:nvSpPr>
        <p:spPr>
          <a:xfrm>
            <a:off x="376963" y="2960664"/>
            <a:ext cx="2647526" cy="2933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88461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600" dirty="0">
                <a:solidFill>
                  <a:schemeClr val="tx1"/>
                </a:solidFill>
                <a:latin typeface="Verdana"/>
                <a:ea typeface="Verdana"/>
                <a:cs typeface="Verdana" pitchFamily="34" charset="0"/>
              </a:rPr>
              <a:t>Conclusiones:</a:t>
            </a:r>
            <a:endParaRPr lang="es-ES" sz="1600" dirty="0">
              <a:solidFill>
                <a:schemeClr val="tx1"/>
              </a:solidFill>
              <a:latin typeface="Verdana"/>
              <a:ea typeface="Verdana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Presentación en pantalla (16:9)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</cp:lastModifiedBy>
  <cp:revision>202</cp:revision>
  <dcterms:created xsi:type="dcterms:W3CDTF">2022-01-11T08:55:46Z</dcterms:created>
  <dcterms:modified xsi:type="dcterms:W3CDTF">2023-02-01T18:48:30Z</dcterms:modified>
</cp:coreProperties>
</file>