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FF8F"/>
    <a:srgbClr val="99CC00"/>
    <a:srgbClr val="FF66FF"/>
    <a:srgbClr val="FF00FF"/>
    <a:srgbClr val="FF9933"/>
    <a:srgbClr val="99FF66"/>
    <a:srgbClr val="00FF99"/>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726" y="6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tockChart>
        <c:ser>
          <c:idx val="0"/>
          <c:order val="0"/>
          <c:tx>
            <c:strRef>
              <c:f>Hoja1!$B$1</c:f>
              <c:strCache>
                <c:ptCount val="1"/>
                <c:pt idx="0">
                  <c:v>Columna1</c:v>
                </c:pt>
              </c:strCache>
            </c:strRef>
          </c:tx>
          <c:spPr>
            <a:ln w="28575" cap="rnd">
              <a:noFill/>
              <a:round/>
            </a:ln>
            <a:effectLst/>
          </c:spPr>
          <c:marker>
            <c:symbol val="none"/>
          </c:marker>
          <c:cat>
            <c:strRef>
              <c:f>Hoja1!$A$2:$A$6</c:f>
              <c:strCache>
                <c:ptCount val="5"/>
                <c:pt idx="0">
                  <c:v>PAC</c:v>
                </c:pt>
                <c:pt idx="1">
                  <c:v>NML</c:v>
                </c:pt>
                <c:pt idx="2">
                  <c:v>TAC</c:v>
                </c:pt>
                <c:pt idx="3">
                  <c:v>FB</c:v>
                </c:pt>
                <c:pt idx="4">
                  <c:v>PET</c:v>
                </c:pt>
              </c:strCache>
            </c:strRef>
          </c:cat>
          <c:val>
            <c:numRef>
              <c:f>Hoja1!$B$2:$B$6</c:f>
              <c:numCache>
                <c:formatCode>General</c:formatCode>
                <c:ptCount val="5"/>
                <c:pt idx="0">
                  <c:v>2</c:v>
                </c:pt>
                <c:pt idx="1">
                  <c:v>2</c:v>
                </c:pt>
                <c:pt idx="2">
                  <c:v>1</c:v>
                </c:pt>
                <c:pt idx="3">
                  <c:v>1.25</c:v>
                </c:pt>
                <c:pt idx="4">
                  <c:v>13</c:v>
                </c:pt>
              </c:numCache>
            </c:numRef>
          </c:val>
          <c:smooth val="0"/>
        </c:ser>
        <c:ser>
          <c:idx val="1"/>
          <c:order val="1"/>
          <c:tx>
            <c:strRef>
              <c:f>Hoja1!$C$1</c:f>
              <c:strCache>
                <c:ptCount val="1"/>
                <c:pt idx="0">
                  <c:v>Columna4</c:v>
                </c:pt>
              </c:strCache>
            </c:strRef>
          </c:tx>
          <c:spPr>
            <a:ln w="28575" cap="rnd">
              <a:noFill/>
              <a:round/>
            </a:ln>
            <a:effectLst/>
          </c:spPr>
          <c:marker>
            <c:symbol val="none"/>
          </c:marker>
          <c:cat>
            <c:strRef>
              <c:f>Hoja1!$A$2:$A$6</c:f>
              <c:strCache>
                <c:ptCount val="5"/>
                <c:pt idx="0">
                  <c:v>PAC</c:v>
                </c:pt>
                <c:pt idx="1">
                  <c:v>NML</c:v>
                </c:pt>
                <c:pt idx="2">
                  <c:v>TAC</c:v>
                </c:pt>
                <c:pt idx="3">
                  <c:v>FB</c:v>
                </c:pt>
                <c:pt idx="4">
                  <c:v>PET</c:v>
                </c:pt>
              </c:strCache>
            </c:strRef>
          </c:cat>
          <c:val>
            <c:numRef>
              <c:f>Hoja1!$C$2:$C$6</c:f>
              <c:numCache>
                <c:formatCode>General</c:formatCode>
                <c:ptCount val="5"/>
              </c:numCache>
            </c:numRef>
          </c:val>
          <c:smooth val="0"/>
        </c:ser>
        <c:ser>
          <c:idx val="2"/>
          <c:order val="2"/>
          <c:tx>
            <c:strRef>
              <c:f>Hoja1!$D$1</c:f>
              <c:strCache>
                <c:ptCount val="1"/>
                <c:pt idx="0">
                  <c:v>Columna3</c:v>
                </c:pt>
              </c:strCache>
            </c:strRef>
          </c:tx>
          <c:spPr>
            <a:ln w="28575" cap="rnd">
              <a:noFill/>
              <a:round/>
            </a:ln>
            <a:effectLst/>
          </c:spPr>
          <c:marker>
            <c:symbol val="none"/>
          </c:marker>
          <c:cat>
            <c:strRef>
              <c:f>Hoja1!$A$2:$A$6</c:f>
              <c:strCache>
                <c:ptCount val="5"/>
                <c:pt idx="0">
                  <c:v>PAC</c:v>
                </c:pt>
                <c:pt idx="1">
                  <c:v>NML</c:v>
                </c:pt>
                <c:pt idx="2">
                  <c:v>TAC</c:v>
                </c:pt>
                <c:pt idx="3">
                  <c:v>FB</c:v>
                </c:pt>
                <c:pt idx="4">
                  <c:v>PET</c:v>
                </c:pt>
              </c:strCache>
            </c:strRef>
          </c:cat>
          <c:val>
            <c:numRef>
              <c:f>Hoja1!$D$2:$D$6</c:f>
              <c:numCache>
                <c:formatCode>General</c:formatCode>
                <c:ptCount val="5"/>
              </c:numCache>
            </c:numRef>
          </c:val>
          <c:smooth val="0"/>
        </c:ser>
        <c:ser>
          <c:idx val="3"/>
          <c:order val="3"/>
          <c:tx>
            <c:strRef>
              <c:f>Hoja1!$E$1</c:f>
              <c:strCache>
                <c:ptCount val="1"/>
                <c:pt idx="0">
                  <c:v>Columna2</c:v>
                </c:pt>
              </c:strCache>
            </c:strRef>
          </c:tx>
          <c:spPr>
            <a:ln w="28575" cap="rnd">
              <a:noFill/>
              <a:round/>
            </a:ln>
            <a:effectLst/>
          </c:spPr>
          <c:marker>
            <c:symbol val="none"/>
          </c:marker>
          <c:cat>
            <c:strRef>
              <c:f>Hoja1!$A$2:$A$6</c:f>
              <c:strCache>
                <c:ptCount val="5"/>
                <c:pt idx="0">
                  <c:v>PAC</c:v>
                </c:pt>
                <c:pt idx="1">
                  <c:v>NML</c:v>
                </c:pt>
                <c:pt idx="2">
                  <c:v>TAC</c:v>
                </c:pt>
                <c:pt idx="3">
                  <c:v>FB</c:v>
                </c:pt>
                <c:pt idx="4">
                  <c:v>PET</c:v>
                </c:pt>
              </c:strCache>
            </c:strRef>
          </c:cat>
          <c:val>
            <c:numRef>
              <c:f>Hoja1!$E$2:$E$6</c:f>
              <c:numCache>
                <c:formatCode>General</c:formatCode>
                <c:ptCount val="5"/>
                <c:pt idx="0">
                  <c:v>44</c:v>
                </c:pt>
                <c:pt idx="1">
                  <c:v>58.2</c:v>
                </c:pt>
                <c:pt idx="2">
                  <c:v>4</c:v>
                </c:pt>
                <c:pt idx="3">
                  <c:v>1.75</c:v>
                </c:pt>
                <c:pt idx="4">
                  <c:v>30</c:v>
                </c:pt>
              </c:numCache>
            </c:numRef>
          </c:val>
          <c:smooth val="0"/>
        </c:ser>
        <c:dLbls>
          <c:showLegendKey val="0"/>
          <c:showVal val="0"/>
          <c:showCatName val="0"/>
          <c:showSerName val="0"/>
          <c:showPercent val="0"/>
          <c:showBubbleSize val="0"/>
        </c:dLbls>
        <c:hiLowLines>
          <c:spPr>
            <a:ln w="9525" cap="flat" cmpd="sng" algn="ctr">
              <a:solidFill>
                <a:schemeClr val="tx1">
                  <a:lumMod val="75000"/>
                  <a:lumOff val="25000"/>
                </a:schemeClr>
              </a:solidFill>
              <a:round/>
            </a:ln>
            <a:effectLst/>
          </c:spPr>
        </c:hiLowLines>
        <c:upDownBars>
          <c:gapWidth val="150"/>
          <c:upBars>
            <c:spPr>
              <a:solidFill>
                <a:srgbClr val="00B0F0"/>
              </a:solidFill>
              <a:ln w="9525" cap="flat" cmpd="sng" algn="ctr">
                <a:solidFill>
                  <a:srgbClr val="00B0F0"/>
                </a:solidFill>
                <a:round/>
              </a:ln>
              <a:effectLst/>
            </c:spPr>
          </c:upBars>
          <c:downBars>
            <c:spPr>
              <a:solidFill>
                <a:schemeClr val="dk1">
                  <a:lumMod val="75000"/>
                  <a:lumOff val="25000"/>
                </a:schemeClr>
              </a:solidFill>
              <a:ln w="9525" cap="flat" cmpd="sng" algn="ctr">
                <a:solidFill>
                  <a:schemeClr val="tx1">
                    <a:lumMod val="65000"/>
                    <a:lumOff val="35000"/>
                  </a:schemeClr>
                </a:solidFill>
                <a:round/>
              </a:ln>
              <a:effectLst/>
            </c:spPr>
          </c:downBars>
        </c:upDownBars>
        <c:axId val="-257477696"/>
        <c:axId val="-257477152"/>
      </c:stockChart>
      <c:catAx>
        <c:axId val="-2574776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257477152"/>
        <c:crosses val="autoZero"/>
        <c:auto val="1"/>
        <c:lblAlgn val="ctr"/>
        <c:lblOffset val="100"/>
        <c:noMultiLvlLbl val="0"/>
      </c:catAx>
      <c:valAx>
        <c:axId val="-25747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S"/>
          </a:p>
        </c:txPr>
        <c:crossAx val="-2574776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22/02/2023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6"/>
          <p:cNvSpPr/>
          <p:nvPr/>
        </p:nvSpPr>
        <p:spPr>
          <a:xfrm>
            <a:off x="91439" y="1706790"/>
            <a:ext cx="8835332" cy="438364"/>
          </a:xfrm>
          <a:prstGeom prst="rect">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Rectangle 6"/>
          <p:cNvSpPr/>
          <p:nvPr/>
        </p:nvSpPr>
        <p:spPr>
          <a:xfrm>
            <a:off x="75791" y="2506620"/>
            <a:ext cx="4131222" cy="2610170"/>
          </a:xfrm>
          <a:prstGeom prst="rect">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Rectangle 6"/>
          <p:cNvSpPr/>
          <p:nvPr/>
        </p:nvSpPr>
        <p:spPr>
          <a:xfrm>
            <a:off x="5500550" y="2261236"/>
            <a:ext cx="2087993" cy="232361"/>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2" name="Rectangle 6"/>
          <p:cNvSpPr/>
          <p:nvPr/>
        </p:nvSpPr>
        <p:spPr>
          <a:xfrm>
            <a:off x="1022493" y="2234526"/>
            <a:ext cx="2087993" cy="232361"/>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1" name="Rectangle 6"/>
          <p:cNvSpPr/>
          <p:nvPr/>
        </p:nvSpPr>
        <p:spPr>
          <a:xfrm>
            <a:off x="1092064" y="1427802"/>
            <a:ext cx="6696744" cy="240381"/>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7" name="Rectangle 6"/>
          <p:cNvSpPr/>
          <p:nvPr/>
        </p:nvSpPr>
        <p:spPr>
          <a:xfrm>
            <a:off x="2123728" y="136763"/>
            <a:ext cx="6696744" cy="879711"/>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 name="CuadroTexto 1"/>
          <p:cNvSpPr txBox="1"/>
          <p:nvPr/>
        </p:nvSpPr>
        <p:spPr>
          <a:xfrm>
            <a:off x="2231740" y="133711"/>
            <a:ext cx="6480720" cy="1200329"/>
          </a:xfrm>
          <a:prstGeom prst="rect">
            <a:avLst/>
          </a:prstGeom>
          <a:noFill/>
        </p:spPr>
        <p:txBody>
          <a:bodyPr wrap="square" rtlCol="0">
            <a:spAutoFit/>
          </a:bodyPr>
          <a:lstStyle/>
          <a:p>
            <a:pPr algn="just"/>
            <a:r>
              <a:rPr lang="es-ES" b="1" dirty="0">
                <a:solidFill>
                  <a:schemeClr val="bg1"/>
                </a:solidFill>
                <a:latin typeface="Arial" panose="020B0604020202020204" pitchFamily="34" charset="0"/>
                <a:cs typeface="Arial" panose="020B0604020202020204" pitchFamily="34" charset="0"/>
              </a:rPr>
              <a:t>DESCRIPCIÓN DEL CÁNCER PLEUROPULMONAR Y TIEMPOS DE DEMORA EN EL ÁREA DE JEREZ-COSTA NOROESTE.</a:t>
            </a:r>
            <a:endParaRPr lang="es-ES" dirty="0">
              <a:solidFill>
                <a:schemeClr val="bg1"/>
              </a:solidFill>
              <a:latin typeface="Arial" panose="020B0604020202020204" pitchFamily="34" charset="0"/>
              <a:cs typeface="Arial" panose="020B0604020202020204" pitchFamily="34" charset="0"/>
            </a:endParaRPr>
          </a:p>
          <a:p>
            <a:endParaRPr lang="es-ES" dirty="0"/>
          </a:p>
        </p:txBody>
      </p:sp>
      <p:sp>
        <p:nvSpPr>
          <p:cNvPr id="3" name="CuadroTexto 2"/>
          <p:cNvSpPr txBox="1"/>
          <p:nvPr/>
        </p:nvSpPr>
        <p:spPr>
          <a:xfrm>
            <a:off x="2066490" y="1174518"/>
            <a:ext cx="6408712" cy="430887"/>
          </a:xfrm>
          <a:prstGeom prst="rect">
            <a:avLst/>
          </a:prstGeom>
          <a:noFill/>
        </p:spPr>
        <p:txBody>
          <a:bodyPr wrap="square" rtlCol="0">
            <a:spAutoFit/>
          </a:bodyPr>
          <a:lstStyle/>
          <a:p>
            <a:r>
              <a:rPr lang="es-ES" sz="800" b="1" dirty="0" smtClean="0">
                <a:latin typeface="Arial" panose="020B0604020202020204" pitchFamily="34" charset="0"/>
                <a:cs typeface="Arial" panose="020B0604020202020204" pitchFamily="34" charset="0"/>
              </a:rPr>
              <a:t>UGC </a:t>
            </a:r>
            <a:r>
              <a:rPr lang="es-ES" sz="800" b="1" dirty="0">
                <a:latin typeface="Arial" panose="020B0604020202020204" pitchFamily="34" charset="0"/>
                <a:cs typeface="Arial" panose="020B0604020202020204" pitchFamily="34" charset="0"/>
              </a:rPr>
              <a:t>de Neumología. Hospital Universitario de Jerez de la Frontera, Cádiz (España)</a:t>
            </a:r>
            <a:r>
              <a:rPr lang="es-ES" sz="800" b="1" baseline="30000" dirty="0">
                <a:latin typeface="Arial" panose="020B0604020202020204" pitchFamily="34" charset="0"/>
                <a:cs typeface="Arial" panose="020B0604020202020204" pitchFamily="34" charset="0"/>
              </a:rPr>
              <a:t> 1</a:t>
            </a:r>
            <a:r>
              <a:rPr lang="es-ES" sz="800" b="1" dirty="0">
                <a:latin typeface="Arial" panose="020B0604020202020204" pitchFamily="34" charset="0"/>
                <a:cs typeface="Arial" panose="020B0604020202020204" pitchFamily="34" charset="0"/>
              </a:rPr>
              <a:t>. </a:t>
            </a:r>
            <a:endParaRPr lang="es-ES" sz="800" dirty="0">
              <a:latin typeface="Arial" panose="020B0604020202020204" pitchFamily="34" charset="0"/>
              <a:cs typeface="Arial" panose="020B0604020202020204" pitchFamily="34" charset="0"/>
            </a:endParaRPr>
          </a:p>
          <a:p>
            <a:endParaRPr lang="es-ES" sz="1400" dirty="0"/>
          </a:p>
        </p:txBody>
      </p:sp>
      <p:sp>
        <p:nvSpPr>
          <p:cNvPr id="4" name="CuadroTexto 3"/>
          <p:cNvSpPr txBox="1"/>
          <p:nvPr/>
        </p:nvSpPr>
        <p:spPr>
          <a:xfrm>
            <a:off x="2066490" y="1033560"/>
            <a:ext cx="6372200" cy="215444"/>
          </a:xfrm>
          <a:prstGeom prst="rect">
            <a:avLst/>
          </a:prstGeom>
          <a:noFill/>
        </p:spPr>
        <p:txBody>
          <a:bodyPr wrap="square" rtlCol="0">
            <a:spAutoFit/>
          </a:bodyPr>
          <a:lstStyle/>
          <a:p>
            <a:r>
              <a:rPr lang="es-ES" sz="800" b="1" dirty="0">
                <a:latin typeface="Arial" panose="020B0604020202020204" pitchFamily="34" charset="0"/>
                <a:cs typeface="Arial" panose="020B0604020202020204" pitchFamily="34" charset="0"/>
              </a:rPr>
              <a:t>S. García Morales</a:t>
            </a:r>
            <a:r>
              <a:rPr lang="es-ES" sz="800" b="1" baseline="30000" dirty="0">
                <a:latin typeface="Arial" panose="020B0604020202020204" pitchFamily="34" charset="0"/>
                <a:cs typeface="Arial" panose="020B0604020202020204" pitchFamily="34" charset="0"/>
              </a:rPr>
              <a:t>1</a:t>
            </a:r>
            <a:r>
              <a:rPr lang="es-ES" sz="800" b="1" dirty="0" smtClean="0">
                <a:latin typeface="Arial" panose="020B0604020202020204" pitchFamily="34" charset="0"/>
                <a:cs typeface="Arial" panose="020B0604020202020204" pitchFamily="34" charset="0"/>
              </a:rPr>
              <a:t>, C.M. </a:t>
            </a:r>
            <a:r>
              <a:rPr lang="es-ES" sz="800" b="1" dirty="0">
                <a:latin typeface="Arial" panose="020B0604020202020204" pitchFamily="34" charset="0"/>
                <a:cs typeface="Arial" panose="020B0604020202020204" pitchFamily="34" charset="0"/>
              </a:rPr>
              <a:t>Carrasco </a:t>
            </a:r>
            <a:r>
              <a:rPr lang="es-ES" sz="800" b="1" dirty="0" smtClean="0">
                <a:latin typeface="Arial" panose="020B0604020202020204" pitchFamily="34" charset="0"/>
                <a:cs typeface="Arial" panose="020B0604020202020204" pitchFamily="34" charset="0"/>
              </a:rPr>
              <a:t>Carrasco</a:t>
            </a:r>
            <a:r>
              <a:rPr lang="es-ES" sz="800" b="1" baseline="30000" dirty="0">
                <a:latin typeface="Arial" panose="020B0604020202020204" pitchFamily="34" charset="0"/>
                <a:cs typeface="Arial" panose="020B0604020202020204" pitchFamily="34" charset="0"/>
              </a:rPr>
              <a:t>1</a:t>
            </a:r>
            <a:r>
              <a:rPr lang="es-ES" sz="800" b="1" dirty="0" smtClean="0">
                <a:latin typeface="Arial" panose="020B0604020202020204" pitchFamily="34" charset="0"/>
                <a:cs typeface="Arial" panose="020B0604020202020204" pitchFamily="34" charset="0"/>
              </a:rPr>
              <a:t>, L. </a:t>
            </a:r>
            <a:r>
              <a:rPr lang="es-ES" sz="800" b="1" dirty="0">
                <a:latin typeface="Arial" panose="020B0604020202020204" pitchFamily="34" charset="0"/>
                <a:cs typeface="Arial" panose="020B0604020202020204" pitchFamily="34" charset="0"/>
              </a:rPr>
              <a:t>C. Márquez </a:t>
            </a:r>
            <a:r>
              <a:rPr lang="es-ES" sz="800" b="1" dirty="0" smtClean="0">
                <a:latin typeface="Arial" panose="020B0604020202020204" pitchFamily="34" charset="0"/>
                <a:cs typeface="Arial" panose="020B0604020202020204" pitchFamily="34" charset="0"/>
              </a:rPr>
              <a:t>Lagos</a:t>
            </a:r>
            <a:r>
              <a:rPr lang="es-ES" sz="800" b="1" baseline="30000" dirty="0" smtClean="0">
                <a:latin typeface="Arial" panose="020B0604020202020204" pitchFamily="34" charset="0"/>
                <a:cs typeface="Arial" panose="020B0604020202020204" pitchFamily="34" charset="0"/>
              </a:rPr>
              <a:t>1</a:t>
            </a:r>
            <a:r>
              <a:rPr lang="es-ES" sz="800" b="1" dirty="0" smtClean="0">
                <a:latin typeface="Arial" panose="020B0604020202020204" pitchFamily="34" charset="0"/>
                <a:cs typeface="Arial" panose="020B0604020202020204" pitchFamily="34" charset="0"/>
              </a:rPr>
              <a:t>, M.P</a:t>
            </a:r>
            <a:r>
              <a:rPr lang="es-ES" sz="800" b="1" dirty="0" smtClean="0">
                <a:latin typeface="Arial" panose="020B0604020202020204" pitchFamily="34" charset="0"/>
                <a:cs typeface="Arial" panose="020B0604020202020204" pitchFamily="34" charset="0"/>
              </a:rPr>
              <a:t>. Muñoz Zara</a:t>
            </a:r>
            <a:r>
              <a:rPr lang="es-ES" sz="800" b="1" baseline="30000" dirty="0" smtClean="0">
                <a:latin typeface="Arial" panose="020B0604020202020204" pitchFamily="34" charset="0"/>
                <a:cs typeface="Arial" panose="020B0604020202020204" pitchFamily="34" charset="0"/>
              </a:rPr>
              <a:t>1 </a:t>
            </a:r>
            <a:r>
              <a:rPr lang="es-ES" sz="800" b="1" dirty="0" smtClean="0">
                <a:latin typeface="Arial" panose="020B0604020202020204" pitchFamily="34" charset="0"/>
                <a:cs typeface="Arial" panose="020B0604020202020204" pitchFamily="34" charset="0"/>
              </a:rPr>
              <a:t>, C. Cabrera Galán</a:t>
            </a:r>
            <a:r>
              <a:rPr lang="es-ES" sz="800" b="1" baseline="30000" dirty="0">
                <a:latin typeface="Arial" panose="020B0604020202020204" pitchFamily="34" charset="0"/>
                <a:cs typeface="Arial" panose="020B0604020202020204" pitchFamily="34" charset="0"/>
              </a:rPr>
              <a:t>1</a:t>
            </a:r>
            <a:endParaRPr lang="es-ES" sz="800" b="1" dirty="0">
              <a:latin typeface="Arial" panose="020B0604020202020204" pitchFamily="34" charset="0"/>
              <a:cs typeface="Arial" panose="020B0604020202020204" pitchFamily="34" charset="0"/>
            </a:endParaRPr>
          </a:p>
        </p:txBody>
      </p:sp>
      <p:sp>
        <p:nvSpPr>
          <p:cNvPr id="5" name="CuadroTexto 4"/>
          <p:cNvSpPr txBox="1"/>
          <p:nvPr/>
        </p:nvSpPr>
        <p:spPr>
          <a:xfrm>
            <a:off x="108254" y="1647923"/>
            <a:ext cx="8801702" cy="800219"/>
          </a:xfrm>
          <a:prstGeom prst="rect">
            <a:avLst/>
          </a:prstGeom>
          <a:noFill/>
        </p:spPr>
        <p:txBody>
          <a:bodyPr wrap="square" rtlCol="0">
            <a:spAutoFit/>
          </a:bodyPr>
          <a:lstStyle/>
          <a:p>
            <a:r>
              <a:rPr lang="es-ES" sz="1400" dirty="0">
                <a:latin typeface="Arial" panose="020B0604020202020204" pitchFamily="34" charset="0"/>
                <a:cs typeface="Arial" panose="020B0604020202020204" pitchFamily="34" charset="0"/>
              </a:rPr>
              <a:t>Nuestro objetivo fue analizar las características de los tumores </a:t>
            </a:r>
            <a:r>
              <a:rPr lang="es-ES" sz="1400" dirty="0" err="1">
                <a:latin typeface="Arial" panose="020B0604020202020204" pitchFamily="34" charset="0"/>
                <a:cs typeface="Arial" panose="020B0604020202020204" pitchFamily="34" charset="0"/>
              </a:rPr>
              <a:t>pleuropulmonares</a:t>
            </a:r>
            <a:r>
              <a:rPr lang="es-ES" sz="1400" dirty="0">
                <a:latin typeface="Arial" panose="020B0604020202020204" pitchFamily="34" charset="0"/>
                <a:cs typeface="Arial" panose="020B0604020202020204" pitchFamily="34" charset="0"/>
              </a:rPr>
              <a:t> y los tiempos de demora en el área sanitaria de Jerez-Costa Noroeste. </a:t>
            </a:r>
          </a:p>
          <a:p>
            <a:endParaRPr lang="es-ES" dirty="0"/>
          </a:p>
        </p:txBody>
      </p:sp>
      <p:sp>
        <p:nvSpPr>
          <p:cNvPr id="6" name="CuadroTexto 5"/>
          <p:cNvSpPr txBox="1"/>
          <p:nvPr/>
        </p:nvSpPr>
        <p:spPr>
          <a:xfrm>
            <a:off x="53860" y="2467635"/>
            <a:ext cx="4158100" cy="2954655"/>
          </a:xfrm>
          <a:prstGeom prst="rect">
            <a:avLst/>
          </a:prstGeom>
          <a:noFill/>
        </p:spPr>
        <p:txBody>
          <a:bodyPr wrap="square" rtlCol="0">
            <a:spAutoFit/>
          </a:bodyPr>
          <a:lstStyle/>
          <a:p>
            <a:pPr algn="just"/>
            <a:r>
              <a:rPr lang="es-ES" sz="1400" dirty="0">
                <a:latin typeface="Arial" panose="020B0604020202020204" pitchFamily="34" charset="0"/>
                <a:cs typeface="Arial" panose="020B0604020202020204" pitchFamily="34" charset="0"/>
              </a:rPr>
              <a:t>Estudio descriptivo observacional retrospectivo de todos los casos diagnosticados de tumor </a:t>
            </a:r>
            <a:r>
              <a:rPr lang="es-ES" sz="1400" dirty="0" err="1">
                <a:latin typeface="Arial" panose="020B0604020202020204" pitchFamily="34" charset="0"/>
                <a:cs typeface="Arial" panose="020B0604020202020204" pitchFamily="34" charset="0"/>
              </a:rPr>
              <a:t>pleuropulmonar</a:t>
            </a:r>
            <a:r>
              <a:rPr lang="es-ES" sz="1400" dirty="0">
                <a:latin typeface="Arial" panose="020B0604020202020204" pitchFamily="34" charset="0"/>
                <a:cs typeface="Arial" panose="020B0604020202020204" pitchFamily="34" charset="0"/>
              </a:rPr>
              <a:t> presentados en el comité de tumores torácicos desde Abril a Noviembre de 2021 en el área de Jerez-Costa Noroeste. Se definió demora atribuible al paciente a la demora existente entre la fecha de inicio de síntomas y la fecha de la primera consulta médica. El tiempo transcurrido entre la fecha de la primera consulta médica y la fecha en que consulta por primera vez al Servicio de Neumología se definió como Demora de derivación a la especialidad.</a:t>
            </a:r>
          </a:p>
          <a:p>
            <a:endParaRPr lang="es-ES" dirty="0"/>
          </a:p>
        </p:txBody>
      </p:sp>
      <p:sp>
        <p:nvSpPr>
          <p:cNvPr id="8" name="CuadroTexto 7"/>
          <p:cNvSpPr txBox="1"/>
          <p:nvPr/>
        </p:nvSpPr>
        <p:spPr>
          <a:xfrm>
            <a:off x="3689140" y="1409494"/>
            <a:ext cx="1584176" cy="276999"/>
          </a:xfrm>
          <a:prstGeom prst="rect">
            <a:avLst/>
          </a:prstGeom>
          <a:noFill/>
        </p:spPr>
        <p:txBody>
          <a:bodyPr wrap="square" rtlCol="0">
            <a:spAutoFit/>
          </a:bodyPr>
          <a:lstStyle/>
          <a:p>
            <a:r>
              <a:rPr lang="es-ES" sz="1200" b="1" dirty="0" smtClean="0">
                <a:solidFill>
                  <a:schemeClr val="bg1"/>
                </a:solidFill>
                <a:latin typeface="Arial" panose="020B0604020202020204" pitchFamily="34" charset="0"/>
                <a:cs typeface="Arial" panose="020B0604020202020204" pitchFamily="34" charset="0"/>
              </a:rPr>
              <a:t>OBJETIVOS</a:t>
            </a:r>
            <a:endParaRPr lang="es-ES" sz="300" b="1" dirty="0">
              <a:solidFill>
                <a:schemeClr val="bg1"/>
              </a:solidFill>
              <a:latin typeface="Arial" panose="020B0604020202020204" pitchFamily="34" charset="0"/>
              <a:cs typeface="Arial" panose="020B0604020202020204" pitchFamily="34" charset="0"/>
            </a:endParaRPr>
          </a:p>
        </p:txBody>
      </p:sp>
      <p:sp>
        <p:nvSpPr>
          <p:cNvPr id="9" name="CuadroTexto 8"/>
          <p:cNvSpPr txBox="1"/>
          <p:nvPr/>
        </p:nvSpPr>
        <p:spPr>
          <a:xfrm>
            <a:off x="1165886" y="2216598"/>
            <a:ext cx="1915683" cy="276999"/>
          </a:xfrm>
          <a:prstGeom prst="rect">
            <a:avLst/>
          </a:prstGeom>
          <a:noFill/>
        </p:spPr>
        <p:txBody>
          <a:bodyPr wrap="square" rtlCol="0">
            <a:spAutoFit/>
          </a:bodyPr>
          <a:lstStyle/>
          <a:p>
            <a:r>
              <a:rPr lang="es-ES" sz="1200" b="1" dirty="0" smtClean="0">
                <a:solidFill>
                  <a:schemeClr val="bg1"/>
                </a:solidFill>
                <a:latin typeface="Arial" panose="020B0604020202020204" pitchFamily="34" charset="0"/>
                <a:cs typeface="Arial" panose="020B0604020202020204" pitchFamily="34" charset="0"/>
              </a:rPr>
              <a:t>MATERIAL Y MÉTODO</a:t>
            </a:r>
            <a:endParaRPr lang="es-ES" sz="1200" b="1" dirty="0">
              <a:solidFill>
                <a:schemeClr val="bg1"/>
              </a:solidFill>
              <a:latin typeface="Arial" panose="020B0604020202020204" pitchFamily="34" charset="0"/>
              <a:cs typeface="Arial" panose="020B0604020202020204" pitchFamily="34" charset="0"/>
            </a:endParaRPr>
          </a:p>
        </p:txBody>
      </p:sp>
      <p:sp>
        <p:nvSpPr>
          <p:cNvPr id="10" name="CuadroTexto 9"/>
          <p:cNvSpPr txBox="1"/>
          <p:nvPr/>
        </p:nvSpPr>
        <p:spPr>
          <a:xfrm>
            <a:off x="5939339" y="2238916"/>
            <a:ext cx="1210414" cy="276999"/>
          </a:xfrm>
          <a:prstGeom prst="rect">
            <a:avLst/>
          </a:prstGeom>
          <a:noFill/>
        </p:spPr>
        <p:txBody>
          <a:bodyPr wrap="square" rtlCol="0">
            <a:spAutoFit/>
          </a:bodyPr>
          <a:lstStyle/>
          <a:p>
            <a:r>
              <a:rPr lang="es-ES" sz="1200" b="1" dirty="0" smtClean="0">
                <a:solidFill>
                  <a:schemeClr val="bg1"/>
                </a:solidFill>
                <a:latin typeface="Arial" panose="020B0604020202020204" pitchFamily="34" charset="0"/>
                <a:cs typeface="Arial" panose="020B0604020202020204" pitchFamily="34" charset="0"/>
              </a:rPr>
              <a:t>RESULTADOS</a:t>
            </a:r>
            <a:endParaRPr lang="es-ES" sz="1200" b="1" dirty="0">
              <a:solidFill>
                <a:schemeClr val="bg1"/>
              </a:solidFill>
              <a:latin typeface="Arial" panose="020B0604020202020204" pitchFamily="34" charset="0"/>
              <a:cs typeface="Arial" panose="020B0604020202020204" pitchFamily="34" charset="0"/>
            </a:endParaRPr>
          </a:p>
        </p:txBody>
      </p:sp>
      <p:graphicFrame>
        <p:nvGraphicFramePr>
          <p:cNvPr id="14" name="Tabla 13"/>
          <p:cNvGraphicFramePr>
            <a:graphicFrameLocks noGrp="1"/>
          </p:cNvGraphicFramePr>
          <p:nvPr>
            <p:extLst>
              <p:ext uri="{D42A27DB-BD31-4B8C-83A1-F6EECF244321}">
                <p14:modId xmlns:p14="http://schemas.microsoft.com/office/powerpoint/2010/main" val="3067787070"/>
              </p:ext>
            </p:extLst>
          </p:nvPr>
        </p:nvGraphicFramePr>
        <p:xfrm>
          <a:off x="4716016" y="2571750"/>
          <a:ext cx="3622142" cy="2468880"/>
        </p:xfrm>
        <a:graphic>
          <a:graphicData uri="http://schemas.openxmlformats.org/drawingml/2006/table">
            <a:tbl>
              <a:tblPr firstRow="1" bandRow="1">
                <a:tableStyleId>{5C22544A-7EE6-4342-B048-85BDC9FD1C3A}</a:tableStyleId>
              </a:tblPr>
              <a:tblGrid>
                <a:gridCol w="1811071"/>
                <a:gridCol w="1811071"/>
              </a:tblGrid>
              <a:tr h="256484">
                <a:tc gridSpan="2">
                  <a:txBody>
                    <a:bodyPr/>
                    <a:lstStyle/>
                    <a:p>
                      <a:r>
                        <a:rPr lang="es-ES" sz="1200" dirty="0" smtClean="0">
                          <a:latin typeface="Arial" panose="020B0604020202020204" pitchFamily="34" charset="0"/>
                          <a:cs typeface="Arial" panose="020B0604020202020204" pitchFamily="34" charset="0"/>
                        </a:rPr>
                        <a:t>Características</a:t>
                      </a:r>
                      <a:r>
                        <a:rPr lang="es-ES" sz="1200" baseline="0" dirty="0" smtClean="0">
                          <a:latin typeface="Arial" panose="020B0604020202020204" pitchFamily="34" charset="0"/>
                          <a:cs typeface="Arial" panose="020B0604020202020204" pitchFamily="34" charset="0"/>
                        </a:rPr>
                        <a:t> de la muestra (n=85)</a:t>
                      </a:r>
                      <a:endParaRPr lang="es-ES" sz="1200" dirty="0">
                        <a:latin typeface="Arial" panose="020B0604020202020204" pitchFamily="34" charset="0"/>
                        <a:cs typeface="Arial" panose="020B0604020202020204" pitchFamily="34" charset="0"/>
                      </a:endParaRPr>
                    </a:p>
                  </a:txBody>
                  <a:tcPr>
                    <a:solidFill>
                      <a:srgbClr val="99CC00"/>
                    </a:solidFill>
                  </a:tcPr>
                </a:tc>
                <a:tc hMerge="1">
                  <a:txBody>
                    <a:bodyPr/>
                    <a:lstStyle/>
                    <a:p>
                      <a:endParaRPr lang="es-ES"/>
                    </a:p>
                  </a:txBody>
                  <a:tcPr/>
                </a:tc>
              </a:tr>
              <a:tr h="256484">
                <a:tc>
                  <a:txBody>
                    <a:bodyPr/>
                    <a:lstStyle/>
                    <a:p>
                      <a:pPr algn="ctr"/>
                      <a:r>
                        <a:rPr lang="es-ES" sz="1200" dirty="0" smtClean="0">
                          <a:latin typeface="Arial" panose="020B0604020202020204" pitchFamily="34" charset="0"/>
                          <a:cs typeface="Arial" panose="020B0604020202020204" pitchFamily="34" charset="0"/>
                        </a:rPr>
                        <a:t>Sexo masculino</a:t>
                      </a:r>
                      <a:endParaRPr lang="es-ES" sz="1200" dirty="0">
                        <a:latin typeface="Arial" panose="020B0604020202020204" pitchFamily="34" charset="0"/>
                        <a:cs typeface="Arial" panose="020B0604020202020204" pitchFamily="34" charset="0"/>
                      </a:endParaRPr>
                    </a:p>
                  </a:txBody>
                  <a:tcPr anchor="ctr">
                    <a:solidFill>
                      <a:srgbClr val="E2FF8F"/>
                    </a:solidFill>
                  </a:tcPr>
                </a:tc>
                <a:tc>
                  <a:txBody>
                    <a:bodyPr/>
                    <a:lstStyle/>
                    <a:p>
                      <a:pPr algn="ctr"/>
                      <a:r>
                        <a:rPr lang="es-ES" sz="1200" dirty="0" smtClean="0">
                          <a:latin typeface="Arial" panose="020B0604020202020204" pitchFamily="34" charset="0"/>
                          <a:cs typeface="Arial" panose="020B0604020202020204" pitchFamily="34" charset="0"/>
                        </a:rPr>
                        <a:t>54,1%</a:t>
                      </a:r>
                      <a:endParaRPr lang="es-ES" sz="1200" dirty="0">
                        <a:latin typeface="Arial" panose="020B0604020202020204" pitchFamily="34" charset="0"/>
                        <a:cs typeface="Arial" panose="020B0604020202020204" pitchFamily="34" charset="0"/>
                      </a:endParaRPr>
                    </a:p>
                  </a:txBody>
                  <a:tcPr anchor="ctr">
                    <a:solidFill>
                      <a:srgbClr val="E2FF8F"/>
                    </a:solidFill>
                  </a:tcPr>
                </a:tc>
              </a:tr>
              <a:tr h="256484">
                <a:tc>
                  <a:txBody>
                    <a:bodyPr/>
                    <a:lstStyle/>
                    <a:p>
                      <a:pPr algn="ctr"/>
                      <a:r>
                        <a:rPr lang="es-ES" sz="1200" dirty="0" smtClean="0">
                          <a:latin typeface="Arial" panose="020B0604020202020204" pitchFamily="34" charset="0"/>
                          <a:cs typeface="Arial" panose="020B0604020202020204" pitchFamily="34" charset="0"/>
                        </a:rPr>
                        <a:t>Tabaquismo activo</a:t>
                      </a:r>
                      <a:endParaRPr lang="es-ES" sz="1200" dirty="0">
                        <a:latin typeface="Arial" panose="020B0604020202020204" pitchFamily="34" charset="0"/>
                        <a:cs typeface="Arial" panose="020B0604020202020204" pitchFamily="34" charset="0"/>
                      </a:endParaRPr>
                    </a:p>
                  </a:txBody>
                  <a:tcPr anchor="ctr">
                    <a:solidFill>
                      <a:srgbClr val="E2FF8F"/>
                    </a:solidFill>
                  </a:tcPr>
                </a:tc>
                <a:tc>
                  <a:txBody>
                    <a:bodyPr/>
                    <a:lstStyle/>
                    <a:p>
                      <a:pPr algn="ctr"/>
                      <a:r>
                        <a:rPr lang="es-ES" sz="1200" dirty="0" smtClean="0">
                          <a:latin typeface="Arial" panose="020B0604020202020204" pitchFamily="34" charset="0"/>
                          <a:cs typeface="Arial" panose="020B0604020202020204" pitchFamily="34" charset="0"/>
                        </a:rPr>
                        <a:t>41,2%</a:t>
                      </a:r>
                      <a:endParaRPr lang="es-ES" sz="1200" dirty="0">
                        <a:latin typeface="Arial" panose="020B0604020202020204" pitchFamily="34" charset="0"/>
                        <a:cs typeface="Arial" panose="020B0604020202020204" pitchFamily="34" charset="0"/>
                      </a:endParaRPr>
                    </a:p>
                  </a:txBody>
                  <a:tcPr anchor="ctr">
                    <a:solidFill>
                      <a:srgbClr val="E2FF8F"/>
                    </a:solidFill>
                  </a:tcPr>
                </a:tc>
              </a:tr>
              <a:tr h="256484">
                <a:tc gridSpan="2">
                  <a:txBody>
                    <a:bodyPr/>
                    <a:lstStyle/>
                    <a:p>
                      <a:r>
                        <a:rPr lang="es-ES" sz="1200" b="1" dirty="0" smtClean="0">
                          <a:solidFill>
                            <a:schemeClr val="bg1"/>
                          </a:solidFill>
                          <a:latin typeface="Arial" panose="020B0604020202020204" pitchFamily="34" charset="0"/>
                          <a:cs typeface="Arial" panose="020B0604020202020204" pitchFamily="34" charset="0"/>
                        </a:rPr>
                        <a:t>Comorbilidades</a:t>
                      </a:r>
                      <a:endParaRPr lang="es-ES" sz="1200" b="1" dirty="0">
                        <a:solidFill>
                          <a:schemeClr val="bg1"/>
                        </a:solidFill>
                        <a:latin typeface="Arial" panose="020B0604020202020204" pitchFamily="34" charset="0"/>
                        <a:cs typeface="Arial" panose="020B0604020202020204" pitchFamily="34" charset="0"/>
                      </a:endParaRPr>
                    </a:p>
                  </a:txBody>
                  <a:tcPr>
                    <a:solidFill>
                      <a:srgbClr val="99CC00"/>
                    </a:solidFill>
                  </a:tcPr>
                </a:tc>
                <a:tc hMerge="1">
                  <a:txBody>
                    <a:bodyPr/>
                    <a:lstStyle/>
                    <a:p>
                      <a:endParaRPr lang="es-ES"/>
                    </a:p>
                  </a:txBody>
                  <a:tcPr/>
                </a:tc>
              </a:tr>
              <a:tr h="256484">
                <a:tc>
                  <a:txBody>
                    <a:bodyPr/>
                    <a:lstStyle/>
                    <a:p>
                      <a:pPr algn="ctr"/>
                      <a:r>
                        <a:rPr lang="es-ES" sz="1200" dirty="0" smtClean="0">
                          <a:latin typeface="Arial" panose="020B0604020202020204" pitchFamily="34" charset="0"/>
                          <a:cs typeface="Arial" panose="020B0604020202020204" pitchFamily="34" charset="0"/>
                        </a:rPr>
                        <a:t>EPOC</a:t>
                      </a:r>
                      <a:endParaRPr lang="es-ES" sz="1200" dirty="0">
                        <a:latin typeface="Arial" panose="020B0604020202020204" pitchFamily="34" charset="0"/>
                        <a:cs typeface="Arial" panose="020B0604020202020204" pitchFamily="34" charset="0"/>
                      </a:endParaRPr>
                    </a:p>
                  </a:txBody>
                  <a:tcPr anchor="ctr">
                    <a:solidFill>
                      <a:srgbClr val="E2FF8F"/>
                    </a:solidFill>
                  </a:tcPr>
                </a:tc>
                <a:tc>
                  <a:txBody>
                    <a:bodyPr/>
                    <a:lstStyle/>
                    <a:p>
                      <a:pPr algn="ctr"/>
                      <a:r>
                        <a:rPr lang="es-ES" sz="1200" dirty="0" smtClean="0">
                          <a:latin typeface="Arial" panose="020B0604020202020204" pitchFamily="34" charset="0"/>
                          <a:cs typeface="Arial" panose="020B0604020202020204" pitchFamily="34" charset="0"/>
                        </a:rPr>
                        <a:t>37,6%</a:t>
                      </a:r>
                      <a:endParaRPr lang="es-ES" sz="1200" dirty="0">
                        <a:latin typeface="Arial" panose="020B0604020202020204" pitchFamily="34" charset="0"/>
                        <a:cs typeface="Arial" panose="020B0604020202020204" pitchFamily="34" charset="0"/>
                      </a:endParaRPr>
                    </a:p>
                  </a:txBody>
                  <a:tcPr anchor="ctr">
                    <a:solidFill>
                      <a:srgbClr val="E2FF8F"/>
                    </a:solidFill>
                  </a:tcPr>
                </a:tc>
              </a:tr>
              <a:tr h="256484">
                <a:tc gridSpan="2">
                  <a:txBody>
                    <a:bodyPr/>
                    <a:lstStyle/>
                    <a:p>
                      <a:r>
                        <a:rPr lang="es-ES" sz="1200" b="1" dirty="0" smtClean="0">
                          <a:solidFill>
                            <a:schemeClr val="bg1"/>
                          </a:solidFill>
                          <a:latin typeface="Arial" panose="020B0604020202020204" pitchFamily="34" charset="0"/>
                          <a:cs typeface="Arial" panose="020B0604020202020204" pitchFamily="34" charset="0"/>
                        </a:rPr>
                        <a:t>Hospitalización</a:t>
                      </a:r>
                      <a:r>
                        <a:rPr lang="es-ES" sz="1200" b="1" baseline="0" dirty="0" smtClean="0">
                          <a:solidFill>
                            <a:schemeClr val="bg1"/>
                          </a:solidFill>
                          <a:latin typeface="Arial" panose="020B0604020202020204" pitchFamily="34" charset="0"/>
                          <a:cs typeface="Arial" panose="020B0604020202020204" pitchFamily="34" charset="0"/>
                        </a:rPr>
                        <a:t> para diagnóstico</a:t>
                      </a:r>
                      <a:endParaRPr lang="es-ES" sz="1200" b="1" dirty="0">
                        <a:solidFill>
                          <a:schemeClr val="bg1"/>
                        </a:solidFill>
                        <a:latin typeface="Arial" panose="020B0604020202020204" pitchFamily="34" charset="0"/>
                        <a:cs typeface="Arial" panose="020B0604020202020204" pitchFamily="34" charset="0"/>
                      </a:endParaRPr>
                    </a:p>
                  </a:txBody>
                  <a:tcPr>
                    <a:solidFill>
                      <a:srgbClr val="99CC00"/>
                    </a:solidFill>
                  </a:tcPr>
                </a:tc>
                <a:tc hMerge="1">
                  <a:txBody>
                    <a:bodyPr/>
                    <a:lstStyle/>
                    <a:p>
                      <a:endParaRPr lang="es-ES"/>
                    </a:p>
                  </a:txBody>
                  <a:tcPr/>
                </a:tc>
              </a:tr>
              <a:tr h="256484">
                <a:tc>
                  <a:txBody>
                    <a:bodyPr/>
                    <a:lstStyle/>
                    <a:p>
                      <a:pPr algn="ctr"/>
                      <a:r>
                        <a:rPr lang="es-ES" sz="1200" dirty="0" smtClean="0">
                          <a:latin typeface="Arial" panose="020B0604020202020204" pitchFamily="34" charset="0"/>
                          <a:cs typeface="Arial" panose="020B0604020202020204" pitchFamily="34" charset="0"/>
                        </a:rPr>
                        <a:t>Sí</a:t>
                      </a:r>
                      <a:endParaRPr lang="es-ES" sz="1200" dirty="0">
                        <a:latin typeface="Arial" panose="020B0604020202020204" pitchFamily="34" charset="0"/>
                        <a:cs typeface="Arial" panose="020B0604020202020204" pitchFamily="34" charset="0"/>
                      </a:endParaRPr>
                    </a:p>
                  </a:txBody>
                  <a:tcPr anchor="ctr">
                    <a:solidFill>
                      <a:srgbClr val="E2FF8F"/>
                    </a:solidFill>
                  </a:tcPr>
                </a:tc>
                <a:tc>
                  <a:txBody>
                    <a:bodyPr/>
                    <a:lstStyle/>
                    <a:p>
                      <a:pPr algn="ctr"/>
                      <a:r>
                        <a:rPr lang="es-ES" sz="1200" dirty="0" smtClean="0">
                          <a:latin typeface="Arial" panose="020B0604020202020204" pitchFamily="34" charset="0"/>
                          <a:cs typeface="Arial" panose="020B0604020202020204" pitchFamily="34" charset="0"/>
                        </a:rPr>
                        <a:t>55,3%</a:t>
                      </a:r>
                      <a:endParaRPr lang="es-ES" sz="1200" dirty="0">
                        <a:latin typeface="Arial" panose="020B0604020202020204" pitchFamily="34" charset="0"/>
                        <a:cs typeface="Arial" panose="020B0604020202020204" pitchFamily="34" charset="0"/>
                      </a:endParaRPr>
                    </a:p>
                  </a:txBody>
                  <a:tcPr anchor="ctr">
                    <a:solidFill>
                      <a:srgbClr val="E2FF8F"/>
                    </a:solidFill>
                  </a:tcPr>
                </a:tc>
              </a:tr>
              <a:tr h="256484">
                <a:tc gridSpan="2">
                  <a:txBody>
                    <a:bodyPr/>
                    <a:lstStyle/>
                    <a:p>
                      <a:pPr algn="l"/>
                      <a:r>
                        <a:rPr lang="es-ES" sz="1200" b="1" dirty="0" smtClean="0">
                          <a:solidFill>
                            <a:schemeClr val="bg1"/>
                          </a:solidFill>
                          <a:latin typeface="Arial" panose="020B0604020202020204" pitchFamily="34" charset="0"/>
                          <a:cs typeface="Arial" panose="020B0604020202020204" pitchFamily="34" charset="0"/>
                        </a:rPr>
                        <a:t>Unidad</a:t>
                      </a:r>
                      <a:r>
                        <a:rPr lang="es-ES" sz="1200" b="1" baseline="0" dirty="0" smtClean="0">
                          <a:solidFill>
                            <a:schemeClr val="bg1"/>
                          </a:solidFill>
                          <a:latin typeface="Arial" panose="020B0604020202020204" pitchFamily="34" charset="0"/>
                          <a:cs typeface="Arial" panose="020B0604020202020204" pitchFamily="34" charset="0"/>
                        </a:rPr>
                        <a:t> de diagnóstico</a:t>
                      </a:r>
                      <a:endParaRPr lang="es-ES" sz="1200" b="1" dirty="0">
                        <a:solidFill>
                          <a:schemeClr val="bg1"/>
                        </a:solidFill>
                        <a:latin typeface="Arial" panose="020B0604020202020204" pitchFamily="34" charset="0"/>
                        <a:cs typeface="Arial" panose="020B0604020202020204" pitchFamily="34" charset="0"/>
                      </a:endParaRPr>
                    </a:p>
                  </a:txBody>
                  <a:tcPr anchor="ctr">
                    <a:solidFill>
                      <a:srgbClr val="99CC00"/>
                    </a:solidFill>
                  </a:tcPr>
                </a:tc>
                <a:tc hMerge="1">
                  <a:txBody>
                    <a:bodyPr/>
                    <a:lstStyle/>
                    <a:p>
                      <a:pPr algn="ctr"/>
                      <a:endParaRPr lang="es-ES" sz="1400" dirty="0">
                        <a:latin typeface="Arial" panose="020B0604020202020204" pitchFamily="34" charset="0"/>
                        <a:cs typeface="Arial" panose="020B0604020202020204" pitchFamily="34" charset="0"/>
                      </a:endParaRPr>
                    </a:p>
                  </a:txBody>
                  <a:tcPr anchor="ctr"/>
                </a:tc>
              </a:tr>
              <a:tr h="256484">
                <a:tc>
                  <a:txBody>
                    <a:bodyPr/>
                    <a:lstStyle/>
                    <a:p>
                      <a:pPr algn="ctr"/>
                      <a:r>
                        <a:rPr lang="es-ES" sz="1200" dirty="0" smtClean="0">
                          <a:latin typeface="Arial" panose="020B0604020202020204" pitchFamily="34" charset="0"/>
                          <a:cs typeface="Arial" panose="020B0604020202020204" pitchFamily="34" charset="0"/>
                        </a:rPr>
                        <a:t>Neumología</a:t>
                      </a:r>
                      <a:endParaRPr lang="es-ES" sz="1200" dirty="0">
                        <a:latin typeface="Arial" panose="020B0604020202020204" pitchFamily="34" charset="0"/>
                        <a:cs typeface="Arial" panose="020B0604020202020204" pitchFamily="34" charset="0"/>
                      </a:endParaRPr>
                    </a:p>
                  </a:txBody>
                  <a:tcPr anchor="ctr">
                    <a:solidFill>
                      <a:srgbClr val="E2FF8F"/>
                    </a:solidFill>
                  </a:tcPr>
                </a:tc>
                <a:tc>
                  <a:txBody>
                    <a:bodyPr/>
                    <a:lstStyle/>
                    <a:p>
                      <a:pPr algn="ctr"/>
                      <a:r>
                        <a:rPr lang="es-ES" sz="1200" dirty="0" smtClean="0">
                          <a:latin typeface="Arial" panose="020B0604020202020204" pitchFamily="34" charset="0"/>
                          <a:cs typeface="Arial" panose="020B0604020202020204" pitchFamily="34" charset="0"/>
                        </a:rPr>
                        <a:t>58 (68.2%) </a:t>
                      </a:r>
                      <a:endParaRPr lang="es-ES" sz="1200" dirty="0">
                        <a:latin typeface="Arial" panose="020B0604020202020204" pitchFamily="34" charset="0"/>
                        <a:cs typeface="Arial" panose="020B0604020202020204" pitchFamily="34" charset="0"/>
                      </a:endParaRPr>
                    </a:p>
                  </a:txBody>
                  <a:tcPr anchor="ctr">
                    <a:solidFill>
                      <a:srgbClr val="E2FF8F"/>
                    </a:solidFill>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6"/>
          <p:cNvSpPr/>
          <p:nvPr/>
        </p:nvSpPr>
        <p:spPr>
          <a:xfrm>
            <a:off x="112166" y="3935225"/>
            <a:ext cx="8208912" cy="1177801"/>
          </a:xfrm>
          <a:prstGeom prst="rect">
            <a:avLst/>
          </a:prstGeom>
          <a:solidFill>
            <a:schemeClr val="bg1">
              <a:lumMod val="8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Rectangle 6"/>
          <p:cNvSpPr/>
          <p:nvPr/>
        </p:nvSpPr>
        <p:spPr>
          <a:xfrm>
            <a:off x="1625591" y="174819"/>
            <a:ext cx="2087993" cy="232361"/>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2" name="Rectangle 6"/>
          <p:cNvSpPr/>
          <p:nvPr/>
        </p:nvSpPr>
        <p:spPr>
          <a:xfrm>
            <a:off x="4531234" y="2624254"/>
            <a:ext cx="4311898" cy="899117"/>
          </a:xfrm>
          <a:prstGeom prst="rect">
            <a:avLst/>
          </a:prstGeom>
          <a:solidFill>
            <a:srgbClr val="99CC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Rectangle 6"/>
          <p:cNvSpPr/>
          <p:nvPr/>
        </p:nvSpPr>
        <p:spPr>
          <a:xfrm>
            <a:off x="1025366" y="3658226"/>
            <a:ext cx="6696744" cy="240381"/>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 name="Rectángulo 1"/>
          <p:cNvSpPr/>
          <p:nvPr/>
        </p:nvSpPr>
        <p:spPr>
          <a:xfrm>
            <a:off x="107504" y="3898607"/>
            <a:ext cx="8208912" cy="1244893"/>
          </a:xfrm>
          <a:prstGeom prst="rect">
            <a:avLst/>
          </a:prstGeom>
        </p:spPr>
        <p:txBody>
          <a:bodyPr wrap="square">
            <a:spAutoFit/>
          </a:bodyPr>
          <a:lstStyle/>
          <a:p>
            <a:pPr algn="just">
              <a:lnSpc>
                <a:spcPct val="107000"/>
              </a:lnSpc>
              <a:spcAft>
                <a:spcPts val="800"/>
              </a:spcAft>
            </a:pPr>
            <a:r>
              <a:rPr lang="es-ES" sz="1400" dirty="0">
                <a:latin typeface="Arial" panose="020B0604020202020204" pitchFamily="34" charset="0"/>
                <a:ea typeface="Calibri" panose="020F0502020204030204" pitchFamily="34" charset="0"/>
                <a:cs typeface="Arial" panose="020B0604020202020204" pitchFamily="34" charset="0"/>
              </a:rPr>
              <a:t>El retraso en el diagnóstico del cáncer </a:t>
            </a:r>
            <a:r>
              <a:rPr lang="es-ES" sz="1400" dirty="0" err="1">
                <a:latin typeface="Arial" panose="020B0604020202020204" pitchFamily="34" charset="0"/>
                <a:ea typeface="Calibri" panose="020F0502020204030204" pitchFamily="34" charset="0"/>
                <a:cs typeface="Arial" panose="020B0604020202020204" pitchFamily="34" charset="0"/>
              </a:rPr>
              <a:t>pleuropulmonar</a:t>
            </a:r>
            <a:r>
              <a:rPr lang="es-ES" sz="1400" dirty="0">
                <a:latin typeface="Arial" panose="020B0604020202020204" pitchFamily="34" charset="0"/>
                <a:ea typeface="Calibri" panose="020F0502020204030204" pitchFamily="34" charset="0"/>
                <a:cs typeface="Arial" panose="020B0604020202020204" pitchFamily="34" charset="0"/>
              </a:rPr>
              <a:t> puede influir en la supervivencia. A pesar de los esfuerzos en la mejora del diagnóstico, los pacientes continúan diagnosticándose en estadio avanzado, por lo que es importante disponer de una consulta monográfica de fácil acceso, de un Comité Multidisciplinar, así como acuerdos con el resto de servicios implicados para facilitar el diagnóstico precoz.</a:t>
            </a:r>
            <a:endParaRPr lang="es-ES" sz="1400" dirty="0">
              <a:effectLst/>
              <a:latin typeface="Arial" panose="020B0604020202020204" pitchFamily="34" charset="0"/>
              <a:ea typeface="Calibri" panose="020F0502020204030204" pitchFamily="34" charset="0"/>
              <a:cs typeface="Arial" panose="020B0604020202020204" pitchFamily="34" charset="0"/>
            </a:endParaRPr>
          </a:p>
        </p:txBody>
      </p:sp>
      <p:sp>
        <p:nvSpPr>
          <p:cNvPr id="3" name="CuadroTexto 2"/>
          <p:cNvSpPr txBox="1"/>
          <p:nvPr/>
        </p:nvSpPr>
        <p:spPr>
          <a:xfrm>
            <a:off x="3491880" y="3645606"/>
            <a:ext cx="1763716" cy="276999"/>
          </a:xfrm>
          <a:prstGeom prst="rect">
            <a:avLst/>
          </a:prstGeom>
          <a:noFill/>
        </p:spPr>
        <p:txBody>
          <a:bodyPr wrap="square" rtlCol="0">
            <a:spAutoFit/>
          </a:bodyPr>
          <a:lstStyle/>
          <a:p>
            <a:r>
              <a:rPr lang="es-ES" sz="1200" b="1" dirty="0" smtClean="0">
                <a:solidFill>
                  <a:schemeClr val="bg1"/>
                </a:solidFill>
                <a:latin typeface="Arial" panose="020B0604020202020204" pitchFamily="34" charset="0"/>
                <a:cs typeface="Arial" panose="020B0604020202020204" pitchFamily="34" charset="0"/>
              </a:rPr>
              <a:t>CONCLUSIONES</a:t>
            </a:r>
            <a:endParaRPr lang="es-ES" sz="300" b="1" dirty="0">
              <a:solidFill>
                <a:schemeClr val="bg1"/>
              </a:solidFill>
              <a:latin typeface="Arial" panose="020B0604020202020204" pitchFamily="34" charset="0"/>
              <a:cs typeface="Arial" panose="020B0604020202020204" pitchFamily="34" charset="0"/>
            </a:endParaRPr>
          </a:p>
        </p:txBody>
      </p:sp>
      <p:sp>
        <p:nvSpPr>
          <p:cNvPr id="4" name="CuadroTexto 3"/>
          <p:cNvSpPr txBox="1"/>
          <p:nvPr/>
        </p:nvSpPr>
        <p:spPr>
          <a:xfrm>
            <a:off x="2064381" y="152501"/>
            <a:ext cx="1210414" cy="276999"/>
          </a:xfrm>
          <a:prstGeom prst="rect">
            <a:avLst/>
          </a:prstGeom>
          <a:noFill/>
        </p:spPr>
        <p:txBody>
          <a:bodyPr wrap="square" rtlCol="0">
            <a:spAutoFit/>
          </a:bodyPr>
          <a:lstStyle/>
          <a:p>
            <a:r>
              <a:rPr lang="es-ES" sz="1200" b="1" dirty="0" smtClean="0">
                <a:solidFill>
                  <a:schemeClr val="bg1"/>
                </a:solidFill>
                <a:latin typeface="Arial" panose="020B0604020202020204" pitchFamily="34" charset="0"/>
                <a:cs typeface="Arial" panose="020B0604020202020204" pitchFamily="34" charset="0"/>
              </a:rPr>
              <a:t>RESULTADOS</a:t>
            </a:r>
            <a:endParaRPr lang="es-ES" sz="1200" b="1" dirty="0">
              <a:solidFill>
                <a:schemeClr val="bg1"/>
              </a:solidFill>
              <a:latin typeface="Arial" panose="020B0604020202020204" pitchFamily="34" charset="0"/>
              <a:cs typeface="Arial" panose="020B0604020202020204" pitchFamily="34" charset="0"/>
            </a:endParaRPr>
          </a:p>
        </p:txBody>
      </p:sp>
      <p:graphicFrame>
        <p:nvGraphicFramePr>
          <p:cNvPr id="6" name="Tabla 5"/>
          <p:cNvGraphicFramePr>
            <a:graphicFrameLocks noGrp="1"/>
          </p:cNvGraphicFramePr>
          <p:nvPr>
            <p:extLst>
              <p:ext uri="{D42A27DB-BD31-4B8C-83A1-F6EECF244321}">
                <p14:modId xmlns:p14="http://schemas.microsoft.com/office/powerpoint/2010/main" val="2615924038"/>
              </p:ext>
            </p:extLst>
          </p:nvPr>
        </p:nvGraphicFramePr>
        <p:xfrm>
          <a:off x="107504" y="931084"/>
          <a:ext cx="3744416" cy="2592287"/>
        </p:xfrm>
        <a:graphic>
          <a:graphicData uri="http://schemas.openxmlformats.org/drawingml/2006/table">
            <a:tbl>
              <a:tblPr firstRow="1" bandRow="1">
                <a:tableStyleId>{5C22544A-7EE6-4342-B048-85BDC9FD1C3A}</a:tableStyleId>
              </a:tblPr>
              <a:tblGrid>
                <a:gridCol w="1872208"/>
                <a:gridCol w="1872208"/>
              </a:tblGrid>
              <a:tr h="330731">
                <a:tc gridSpan="2">
                  <a:txBody>
                    <a:bodyPr/>
                    <a:lstStyle/>
                    <a:p>
                      <a:r>
                        <a:rPr lang="es-ES" sz="1200" dirty="0" smtClean="0">
                          <a:latin typeface="Arial" panose="020B0604020202020204" pitchFamily="34" charset="0"/>
                          <a:cs typeface="Arial" panose="020B0604020202020204" pitchFamily="34" charset="0"/>
                        </a:rPr>
                        <a:t>Localización de tumor </a:t>
                      </a:r>
                      <a:r>
                        <a:rPr lang="es-ES" sz="1200" dirty="0" smtClean="0">
                          <a:latin typeface="Arial" panose="020B0604020202020204" pitchFamily="34" charset="0"/>
                          <a:cs typeface="Arial" panose="020B0604020202020204" pitchFamily="34" charset="0"/>
                        </a:rPr>
                        <a:t>primario (N=85)</a:t>
                      </a:r>
                      <a:endParaRPr lang="es-ES" sz="1200" dirty="0">
                        <a:latin typeface="Arial" panose="020B0604020202020204" pitchFamily="34" charset="0"/>
                        <a:cs typeface="Arial" panose="020B0604020202020204" pitchFamily="34" charset="0"/>
                      </a:endParaRPr>
                    </a:p>
                  </a:txBody>
                  <a:tcPr>
                    <a:solidFill>
                      <a:srgbClr val="99CC00"/>
                    </a:solidFill>
                  </a:tcPr>
                </a:tc>
                <a:tc hMerge="1">
                  <a:txBody>
                    <a:bodyPr/>
                    <a:lstStyle/>
                    <a:p>
                      <a:endParaRPr lang="es-ES" dirty="0"/>
                    </a:p>
                  </a:txBody>
                  <a:tcPr/>
                </a:tc>
              </a:tr>
              <a:tr h="462756">
                <a:tc>
                  <a:txBody>
                    <a:bodyPr/>
                    <a:lstStyle/>
                    <a:p>
                      <a:pPr algn="ctr"/>
                      <a:r>
                        <a:rPr lang="es-ES" sz="1200" dirty="0" smtClean="0">
                          <a:latin typeface="Arial" panose="020B0604020202020204" pitchFamily="34" charset="0"/>
                          <a:cs typeface="Arial" panose="020B0604020202020204" pitchFamily="34" charset="0"/>
                        </a:rPr>
                        <a:t>Tumores pulmonares</a:t>
                      </a:r>
                      <a:endParaRPr lang="es-ES" sz="1200" dirty="0">
                        <a:latin typeface="Arial" panose="020B0604020202020204" pitchFamily="34" charset="0"/>
                        <a:cs typeface="Arial" panose="020B0604020202020204" pitchFamily="34" charset="0"/>
                      </a:endParaRPr>
                    </a:p>
                  </a:txBody>
                  <a:tcPr anchor="ctr">
                    <a:solidFill>
                      <a:srgbClr val="E2FF8F"/>
                    </a:solidFill>
                  </a:tcPr>
                </a:tc>
                <a:tc>
                  <a:txBody>
                    <a:bodyPr/>
                    <a:lstStyle/>
                    <a:p>
                      <a:pPr algn="ctr"/>
                      <a:r>
                        <a:rPr lang="es-ES" sz="1200" dirty="0" smtClean="0">
                          <a:latin typeface="Arial" panose="020B0604020202020204" pitchFamily="34" charset="0"/>
                          <a:cs typeface="Arial" panose="020B0604020202020204" pitchFamily="34" charset="0"/>
                        </a:rPr>
                        <a:t>98,8%</a:t>
                      </a:r>
                      <a:endParaRPr lang="es-ES" sz="1200" dirty="0">
                        <a:latin typeface="Arial" panose="020B0604020202020204" pitchFamily="34" charset="0"/>
                        <a:cs typeface="Arial" panose="020B0604020202020204" pitchFamily="34" charset="0"/>
                      </a:endParaRPr>
                    </a:p>
                  </a:txBody>
                  <a:tcPr anchor="ctr">
                    <a:solidFill>
                      <a:srgbClr val="E2FF8F"/>
                    </a:solidFill>
                  </a:tcPr>
                </a:tc>
              </a:tr>
              <a:tr h="330730">
                <a:tc>
                  <a:txBody>
                    <a:bodyPr/>
                    <a:lstStyle/>
                    <a:p>
                      <a:pPr algn="ctr"/>
                      <a:r>
                        <a:rPr lang="es-ES" sz="1200" dirty="0" smtClean="0">
                          <a:latin typeface="Arial" panose="020B0604020202020204" pitchFamily="34" charset="0"/>
                          <a:cs typeface="Arial" panose="020B0604020202020204" pitchFamily="34" charset="0"/>
                        </a:rPr>
                        <a:t>Tumores pleurales</a:t>
                      </a:r>
                      <a:endParaRPr lang="es-ES" sz="1200" dirty="0">
                        <a:latin typeface="Arial" panose="020B0604020202020204" pitchFamily="34" charset="0"/>
                        <a:cs typeface="Arial" panose="020B0604020202020204" pitchFamily="34" charset="0"/>
                      </a:endParaRPr>
                    </a:p>
                  </a:txBody>
                  <a:tcPr anchor="ctr">
                    <a:solidFill>
                      <a:srgbClr val="E2FF8F"/>
                    </a:solidFill>
                  </a:tcPr>
                </a:tc>
                <a:tc>
                  <a:txBody>
                    <a:bodyPr/>
                    <a:lstStyle/>
                    <a:p>
                      <a:pPr algn="ctr"/>
                      <a:r>
                        <a:rPr lang="es-ES" sz="1200" dirty="0" smtClean="0">
                          <a:latin typeface="Arial" panose="020B0604020202020204" pitchFamily="34" charset="0"/>
                          <a:cs typeface="Arial" panose="020B0604020202020204" pitchFamily="34" charset="0"/>
                        </a:rPr>
                        <a:t>1,2%</a:t>
                      </a:r>
                      <a:endParaRPr lang="es-ES" sz="1200" dirty="0">
                        <a:latin typeface="Arial" panose="020B0604020202020204" pitchFamily="34" charset="0"/>
                        <a:cs typeface="Arial" panose="020B0604020202020204" pitchFamily="34" charset="0"/>
                      </a:endParaRPr>
                    </a:p>
                  </a:txBody>
                  <a:tcPr anchor="ctr">
                    <a:solidFill>
                      <a:srgbClr val="E2FF8F"/>
                    </a:solidFill>
                  </a:tcPr>
                </a:tc>
              </a:tr>
              <a:tr h="330730">
                <a:tc gridSpan="2">
                  <a:txBody>
                    <a:bodyPr/>
                    <a:lstStyle/>
                    <a:p>
                      <a:pPr algn="l"/>
                      <a:r>
                        <a:rPr lang="es-ES" sz="1200" b="1" dirty="0" smtClean="0">
                          <a:solidFill>
                            <a:schemeClr val="bg1"/>
                          </a:solidFill>
                          <a:latin typeface="Arial" panose="020B0604020202020204" pitchFamily="34" charset="0"/>
                          <a:cs typeface="Arial" panose="020B0604020202020204" pitchFamily="34" charset="0"/>
                        </a:rPr>
                        <a:t>Anatomía patológica</a:t>
                      </a:r>
                      <a:endParaRPr lang="es-ES" sz="1200" b="1" dirty="0">
                        <a:solidFill>
                          <a:schemeClr val="bg1"/>
                        </a:solidFill>
                        <a:latin typeface="Arial" panose="020B0604020202020204" pitchFamily="34" charset="0"/>
                        <a:cs typeface="Arial" panose="020B0604020202020204" pitchFamily="34" charset="0"/>
                      </a:endParaRPr>
                    </a:p>
                  </a:txBody>
                  <a:tcPr anchor="ctr">
                    <a:solidFill>
                      <a:srgbClr val="99CC00"/>
                    </a:solidFill>
                  </a:tcPr>
                </a:tc>
                <a:tc hMerge="1">
                  <a:txBody>
                    <a:bodyPr/>
                    <a:lstStyle/>
                    <a:p>
                      <a:endParaRPr lang="es-ES" dirty="0"/>
                    </a:p>
                  </a:txBody>
                  <a:tcPr/>
                </a:tc>
              </a:tr>
              <a:tr h="330730">
                <a:tc>
                  <a:txBody>
                    <a:bodyPr/>
                    <a:lstStyle/>
                    <a:p>
                      <a:pPr algn="ctr"/>
                      <a:r>
                        <a:rPr lang="es-ES" sz="1200" dirty="0" smtClean="0">
                          <a:latin typeface="Arial" panose="020B0604020202020204" pitchFamily="34" charset="0"/>
                          <a:cs typeface="Arial" panose="020B0604020202020204" pitchFamily="34" charset="0"/>
                        </a:rPr>
                        <a:t>Adenocarcinoma</a:t>
                      </a:r>
                      <a:endParaRPr lang="es-ES" sz="1200" dirty="0">
                        <a:latin typeface="Arial" panose="020B0604020202020204" pitchFamily="34" charset="0"/>
                        <a:cs typeface="Arial" panose="020B0604020202020204" pitchFamily="34" charset="0"/>
                      </a:endParaRPr>
                    </a:p>
                  </a:txBody>
                  <a:tcPr anchor="ctr">
                    <a:solidFill>
                      <a:srgbClr val="E2FF8F"/>
                    </a:solidFill>
                  </a:tcPr>
                </a:tc>
                <a:tc>
                  <a:txBody>
                    <a:bodyPr/>
                    <a:lstStyle/>
                    <a:p>
                      <a:pPr algn="ctr"/>
                      <a:r>
                        <a:rPr lang="es-ES" sz="1200" dirty="0" smtClean="0">
                          <a:latin typeface="Arial" panose="020B0604020202020204" pitchFamily="34" charset="0"/>
                          <a:cs typeface="Arial" panose="020B0604020202020204" pitchFamily="34" charset="0"/>
                        </a:rPr>
                        <a:t>50,6%</a:t>
                      </a:r>
                      <a:endParaRPr lang="es-ES" sz="1200" dirty="0">
                        <a:latin typeface="Arial" panose="020B0604020202020204" pitchFamily="34" charset="0"/>
                        <a:cs typeface="Arial" panose="020B0604020202020204" pitchFamily="34" charset="0"/>
                      </a:endParaRPr>
                    </a:p>
                  </a:txBody>
                  <a:tcPr anchor="ctr">
                    <a:solidFill>
                      <a:srgbClr val="E2FF8F"/>
                    </a:solidFill>
                  </a:tcPr>
                </a:tc>
              </a:tr>
              <a:tr h="330730">
                <a:tc>
                  <a:txBody>
                    <a:bodyPr/>
                    <a:lstStyle/>
                    <a:p>
                      <a:pPr algn="ctr"/>
                      <a:r>
                        <a:rPr lang="es-ES" sz="1200" dirty="0" smtClean="0">
                          <a:latin typeface="Arial" panose="020B0604020202020204" pitchFamily="34" charset="0"/>
                          <a:cs typeface="Arial" panose="020B0604020202020204" pitchFamily="34" charset="0"/>
                        </a:rPr>
                        <a:t>Ca. </a:t>
                      </a:r>
                      <a:r>
                        <a:rPr lang="es-ES" sz="1200" dirty="0" err="1" smtClean="0">
                          <a:latin typeface="Arial" panose="020B0604020202020204" pitchFamily="34" charset="0"/>
                          <a:cs typeface="Arial" panose="020B0604020202020204" pitchFamily="34" charset="0"/>
                        </a:rPr>
                        <a:t>epidermoide</a:t>
                      </a:r>
                      <a:endParaRPr lang="es-ES" sz="1200" dirty="0">
                        <a:latin typeface="Arial" panose="020B0604020202020204" pitchFamily="34" charset="0"/>
                        <a:cs typeface="Arial" panose="020B0604020202020204" pitchFamily="34" charset="0"/>
                      </a:endParaRPr>
                    </a:p>
                  </a:txBody>
                  <a:tcPr anchor="ctr">
                    <a:solidFill>
                      <a:srgbClr val="E2FF8F"/>
                    </a:solidFill>
                  </a:tcPr>
                </a:tc>
                <a:tc>
                  <a:txBody>
                    <a:bodyPr/>
                    <a:lstStyle/>
                    <a:p>
                      <a:pPr algn="ctr"/>
                      <a:r>
                        <a:rPr lang="es-ES" sz="1200" dirty="0" smtClean="0">
                          <a:latin typeface="Arial" panose="020B0604020202020204" pitchFamily="34" charset="0"/>
                          <a:cs typeface="Arial" panose="020B0604020202020204" pitchFamily="34" charset="0"/>
                        </a:rPr>
                        <a:t>36,5%</a:t>
                      </a:r>
                      <a:endParaRPr lang="es-ES" sz="1200" dirty="0">
                        <a:latin typeface="Arial" panose="020B0604020202020204" pitchFamily="34" charset="0"/>
                        <a:cs typeface="Arial" panose="020B0604020202020204" pitchFamily="34" charset="0"/>
                      </a:endParaRPr>
                    </a:p>
                  </a:txBody>
                  <a:tcPr anchor="ctr">
                    <a:solidFill>
                      <a:srgbClr val="E2FF8F"/>
                    </a:solidFill>
                  </a:tcPr>
                </a:tc>
              </a:tr>
              <a:tr h="475880">
                <a:tc>
                  <a:txBody>
                    <a:bodyPr/>
                    <a:lstStyle/>
                    <a:p>
                      <a:pPr algn="ctr"/>
                      <a:r>
                        <a:rPr lang="es-ES" sz="1200" dirty="0" smtClean="0">
                          <a:latin typeface="Arial" panose="020B0604020202020204" pitchFamily="34" charset="0"/>
                          <a:cs typeface="Arial" panose="020B0604020202020204" pitchFamily="34" charset="0"/>
                        </a:rPr>
                        <a:t>Ca. de células pequeñas</a:t>
                      </a:r>
                      <a:endParaRPr lang="es-ES" sz="1200" dirty="0">
                        <a:latin typeface="Arial" panose="020B0604020202020204" pitchFamily="34" charset="0"/>
                        <a:cs typeface="Arial" panose="020B0604020202020204" pitchFamily="34" charset="0"/>
                      </a:endParaRPr>
                    </a:p>
                  </a:txBody>
                  <a:tcPr anchor="ctr">
                    <a:solidFill>
                      <a:srgbClr val="E2FF8F"/>
                    </a:solidFill>
                  </a:tcPr>
                </a:tc>
                <a:tc>
                  <a:txBody>
                    <a:bodyPr/>
                    <a:lstStyle/>
                    <a:p>
                      <a:pPr algn="ctr"/>
                      <a:r>
                        <a:rPr lang="es-ES" sz="1200" dirty="0" smtClean="0">
                          <a:latin typeface="Arial" panose="020B0604020202020204" pitchFamily="34" charset="0"/>
                          <a:cs typeface="Arial" panose="020B0604020202020204" pitchFamily="34" charset="0"/>
                        </a:rPr>
                        <a:t>3,5%</a:t>
                      </a:r>
                      <a:endParaRPr lang="es-ES" sz="1200" dirty="0">
                        <a:latin typeface="Arial" panose="020B0604020202020204" pitchFamily="34" charset="0"/>
                        <a:cs typeface="Arial" panose="020B0604020202020204" pitchFamily="34" charset="0"/>
                      </a:endParaRPr>
                    </a:p>
                  </a:txBody>
                  <a:tcPr anchor="ctr">
                    <a:solidFill>
                      <a:srgbClr val="E2FF8F"/>
                    </a:solidFill>
                  </a:tcPr>
                </a:tc>
              </a:tr>
            </a:tbl>
          </a:graphicData>
        </a:graphic>
      </p:graphicFrame>
      <p:sp>
        <p:nvSpPr>
          <p:cNvPr id="7" name="CuadroTexto 6"/>
          <p:cNvSpPr txBox="1"/>
          <p:nvPr/>
        </p:nvSpPr>
        <p:spPr>
          <a:xfrm>
            <a:off x="4589011" y="2629943"/>
            <a:ext cx="4202425" cy="1015663"/>
          </a:xfrm>
          <a:prstGeom prst="rect">
            <a:avLst/>
          </a:prstGeom>
          <a:noFill/>
        </p:spPr>
        <p:txBody>
          <a:bodyPr wrap="square" rtlCol="0">
            <a:spAutoFit/>
          </a:bodyPr>
          <a:lstStyle/>
          <a:p>
            <a:pPr algn="just"/>
            <a:r>
              <a:rPr lang="es-ES" sz="1200" dirty="0">
                <a:latin typeface="Arial" panose="020B0604020202020204" pitchFamily="34" charset="0"/>
                <a:cs typeface="Arial" panose="020B0604020202020204" pitchFamily="34" charset="0"/>
              </a:rPr>
              <a:t>A lo largo del seguimiento han fallecido 37 pacientes (43.5%), presentando el 30.6% un estadio IV al diagnóstico y transcurriendo una mediana de tiempo de 166 días (86.5-331) desde el diagnóstico hasta su </a:t>
            </a:r>
            <a:r>
              <a:rPr lang="es-ES" sz="1200" dirty="0" err="1">
                <a:latin typeface="Arial" panose="020B0604020202020204" pitchFamily="34" charset="0"/>
                <a:cs typeface="Arial" panose="020B0604020202020204" pitchFamily="34" charset="0"/>
              </a:rPr>
              <a:t>éxitus</a:t>
            </a:r>
            <a:r>
              <a:rPr lang="es-ES" sz="1200" dirty="0">
                <a:latin typeface="Arial" panose="020B0604020202020204" pitchFamily="34" charset="0"/>
                <a:cs typeface="Arial" panose="020B0604020202020204" pitchFamily="34" charset="0"/>
              </a:rPr>
              <a:t>.</a:t>
            </a:r>
          </a:p>
          <a:p>
            <a:pPr algn="just"/>
            <a:endParaRPr lang="es-ES" sz="1200" dirty="0">
              <a:latin typeface="Arial" panose="020B0604020202020204" pitchFamily="34" charset="0"/>
              <a:cs typeface="Arial" panose="020B0604020202020204" pitchFamily="34" charset="0"/>
            </a:endParaRPr>
          </a:p>
        </p:txBody>
      </p:sp>
      <p:graphicFrame>
        <p:nvGraphicFramePr>
          <p:cNvPr id="8" name="Gráfico 7"/>
          <p:cNvGraphicFramePr/>
          <p:nvPr>
            <p:extLst>
              <p:ext uri="{D42A27DB-BD31-4B8C-83A1-F6EECF244321}">
                <p14:modId xmlns:p14="http://schemas.microsoft.com/office/powerpoint/2010/main" val="507933162"/>
              </p:ext>
            </p:extLst>
          </p:nvPr>
        </p:nvGraphicFramePr>
        <p:xfrm>
          <a:off x="4751208" y="152501"/>
          <a:ext cx="4063670" cy="2498965"/>
        </p:xfrm>
        <a:graphic>
          <a:graphicData uri="http://schemas.openxmlformats.org/drawingml/2006/chart">
            <c:chart xmlns:c="http://schemas.openxmlformats.org/drawingml/2006/chart" xmlns:r="http://schemas.openxmlformats.org/officeDocument/2006/relationships" r:id="rId2"/>
          </a:graphicData>
        </a:graphic>
      </p:graphicFrame>
      <p:sp>
        <p:nvSpPr>
          <p:cNvPr id="10" name="CuadroTexto 9"/>
          <p:cNvSpPr txBox="1"/>
          <p:nvPr/>
        </p:nvSpPr>
        <p:spPr>
          <a:xfrm>
            <a:off x="6156176" y="17646"/>
            <a:ext cx="1800200" cy="276999"/>
          </a:xfrm>
          <a:prstGeom prst="rect">
            <a:avLst/>
          </a:prstGeom>
          <a:noFill/>
        </p:spPr>
        <p:txBody>
          <a:bodyPr wrap="square" rtlCol="0">
            <a:spAutoFit/>
          </a:bodyPr>
          <a:lstStyle/>
          <a:p>
            <a:r>
              <a:rPr lang="es-ES" sz="1200" b="1" dirty="0" smtClean="0">
                <a:latin typeface="Arial" panose="020B0604020202020204" pitchFamily="34" charset="0"/>
                <a:cs typeface="Arial" panose="020B0604020202020204" pitchFamily="34" charset="0"/>
              </a:rPr>
              <a:t>Tiempos de demora </a:t>
            </a:r>
            <a:endParaRPr lang="es-ES" sz="1200" b="1" dirty="0">
              <a:latin typeface="Arial" panose="020B0604020202020204" pitchFamily="34" charset="0"/>
              <a:cs typeface="Arial" panose="020B0604020202020204" pitchFamily="34" charset="0"/>
            </a:endParaRPr>
          </a:p>
        </p:txBody>
      </p:sp>
      <p:sp>
        <p:nvSpPr>
          <p:cNvPr id="11" name="CuadroTexto 10"/>
          <p:cNvSpPr txBox="1"/>
          <p:nvPr/>
        </p:nvSpPr>
        <p:spPr>
          <a:xfrm rot="16200000">
            <a:off x="3528775" y="918418"/>
            <a:ext cx="2223864" cy="230832"/>
          </a:xfrm>
          <a:prstGeom prst="rect">
            <a:avLst/>
          </a:prstGeom>
          <a:noFill/>
        </p:spPr>
        <p:txBody>
          <a:bodyPr wrap="square" rtlCol="0">
            <a:spAutoFit/>
          </a:bodyPr>
          <a:lstStyle/>
          <a:p>
            <a:r>
              <a:rPr lang="es-ES" sz="900" b="1" dirty="0" smtClean="0">
                <a:latin typeface="Arial" panose="020B0604020202020204" pitchFamily="34" charset="0"/>
                <a:cs typeface="Arial" panose="020B0604020202020204" pitchFamily="34" charset="0"/>
              </a:rPr>
              <a:t>Tiempos de demora (días) </a:t>
            </a:r>
            <a:endParaRPr lang="es-ES" sz="900"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10310</TotalTime>
  <Words>362</Words>
  <Application>Microsoft Office PowerPoint</Application>
  <PresentationFormat>Presentación en pantalla (16:9)</PresentationFormat>
  <Paragraphs>40</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맑은 고딕</vt: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Usuario de Windows</cp:lastModifiedBy>
  <cp:revision>28</cp:revision>
  <dcterms:created xsi:type="dcterms:W3CDTF">2022-01-11T08:55:46Z</dcterms:created>
  <dcterms:modified xsi:type="dcterms:W3CDTF">2023-03-01T17:11:01Z</dcterms:modified>
</cp:coreProperties>
</file>