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F4FF"/>
    <a:srgbClr val="009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230"/>
    <p:restoredTop sz="94671"/>
  </p:normalViewPr>
  <p:slideViewPr>
    <p:cSldViewPr>
      <p:cViewPr>
        <p:scale>
          <a:sx n="89" d="100"/>
          <a:sy n="89" d="100"/>
        </p:scale>
        <p:origin x="559" y="3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5E12E9-8F6E-9940-B540-926928557D2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309C93C-EB85-8C42-B5EC-0DAA0A7D0F08}">
      <dgm:prSet/>
      <dgm:spPr>
        <a:noFill/>
        <a:ln w="19050"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Demora en consultar mayor</a:t>
          </a:r>
        </a:p>
      </dgm:t>
    </dgm:pt>
    <dgm:pt modelId="{EE850654-B45C-CA48-9225-65AEF86B7746}" type="parTrans" cxnId="{CB6069D0-8DDE-4B42-BACC-5E0A7A9D00ED}">
      <dgm:prSet/>
      <dgm:spPr/>
      <dgm:t>
        <a:bodyPr/>
        <a:lstStyle/>
        <a:p>
          <a:endParaRPr lang="es-ES"/>
        </a:p>
      </dgm:t>
    </dgm:pt>
    <dgm:pt modelId="{6789BDFD-FB00-CE48-AEE4-D2CF5141FC86}" type="sibTrans" cxnId="{CB6069D0-8DDE-4B42-BACC-5E0A7A9D00ED}">
      <dgm:prSet/>
      <dgm:spPr/>
      <dgm:t>
        <a:bodyPr/>
        <a:lstStyle/>
        <a:p>
          <a:endParaRPr lang="es-ES"/>
        </a:p>
      </dgm:t>
    </dgm:pt>
    <dgm:pt modelId="{62F5F4A6-603B-C244-A84C-4FB6AD6D869D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/>
            <a:t> Sin cambios en expectoración</a:t>
          </a:r>
        </a:p>
      </dgm:t>
    </dgm:pt>
    <dgm:pt modelId="{2FE0FC57-A2D0-A84B-A5A6-730A0B6AF2FC}" type="parTrans" cxnId="{684AEB9F-8D96-5241-9CE4-44B5E1E6EB9C}">
      <dgm:prSet/>
      <dgm:spPr/>
      <dgm:t>
        <a:bodyPr/>
        <a:lstStyle/>
        <a:p>
          <a:endParaRPr lang="es-ES"/>
        </a:p>
      </dgm:t>
    </dgm:pt>
    <dgm:pt modelId="{4573187A-79A6-E14B-AF3C-B23465E3A1A4}" type="sibTrans" cxnId="{684AEB9F-8D96-5241-9CE4-44B5E1E6EB9C}">
      <dgm:prSet/>
      <dgm:spPr/>
      <dgm:t>
        <a:bodyPr/>
        <a:lstStyle/>
        <a:p>
          <a:endParaRPr lang="es-ES"/>
        </a:p>
      </dgm:t>
    </dgm:pt>
    <dgm:pt modelId="{81DD4CAB-66A7-2747-8E61-9DCD397E5A9B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 vert="horz"/>
        <a:lstStyle/>
        <a:p>
          <a:r>
            <a:rPr lang="es-ES" dirty="0"/>
            <a:t> Pérdida de apetito y peso</a:t>
          </a:r>
        </a:p>
      </dgm:t>
    </dgm:pt>
    <dgm:pt modelId="{D0F72BEF-9838-0B4E-AE95-98E8EED613BC}" type="parTrans" cxnId="{312AC8F3-0869-2F47-98C6-F8763D918B15}">
      <dgm:prSet/>
      <dgm:spPr/>
      <dgm:t>
        <a:bodyPr/>
        <a:lstStyle/>
        <a:p>
          <a:endParaRPr lang="es-ES"/>
        </a:p>
      </dgm:t>
    </dgm:pt>
    <dgm:pt modelId="{1C2621F6-EC34-1D43-AA3A-E8BD5EA6305E}" type="sibTrans" cxnId="{312AC8F3-0869-2F47-98C6-F8763D918B15}">
      <dgm:prSet/>
      <dgm:spPr/>
      <dgm:t>
        <a:bodyPr/>
        <a:lstStyle/>
        <a:p>
          <a:endParaRPr lang="es-ES"/>
        </a:p>
      </dgm:t>
    </dgm:pt>
    <dgm:pt modelId="{8C15FEC1-4E1C-0748-9DDE-8333DFD5A109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/>
            <a:t> Ausencia de hemoptisis</a:t>
          </a:r>
        </a:p>
      </dgm:t>
    </dgm:pt>
    <dgm:pt modelId="{EB9DB70A-4E53-A548-9D62-2B2D621C55D8}" type="parTrans" cxnId="{0ED56E52-6785-8E48-AF5F-FF6AAAFABAD0}">
      <dgm:prSet/>
      <dgm:spPr/>
      <dgm:t>
        <a:bodyPr/>
        <a:lstStyle/>
        <a:p>
          <a:endParaRPr lang="es-ES"/>
        </a:p>
      </dgm:t>
    </dgm:pt>
    <dgm:pt modelId="{59B15EAD-4C14-C14E-A343-63C872719505}" type="sibTrans" cxnId="{0ED56E52-6785-8E48-AF5F-FF6AAAFABAD0}">
      <dgm:prSet/>
      <dgm:spPr/>
      <dgm:t>
        <a:bodyPr/>
        <a:lstStyle/>
        <a:p>
          <a:endParaRPr lang="es-ES"/>
        </a:p>
      </dgm:t>
    </dgm:pt>
    <dgm:pt modelId="{41A0036B-88C7-F341-8C4B-7D9CFB491BDF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/>
            <a:t> Ausencia de tos</a:t>
          </a:r>
        </a:p>
      </dgm:t>
    </dgm:pt>
    <dgm:pt modelId="{33C28710-FFE3-F945-A204-355113F4259C}" type="parTrans" cxnId="{1FBC6DDE-7AA1-5E49-B53F-E1890A84A4F6}">
      <dgm:prSet/>
      <dgm:spPr/>
      <dgm:t>
        <a:bodyPr/>
        <a:lstStyle/>
        <a:p>
          <a:endParaRPr lang="es-ES"/>
        </a:p>
      </dgm:t>
    </dgm:pt>
    <dgm:pt modelId="{B06DA8F4-9D4C-644F-B119-78FED15EEAED}" type="sibTrans" cxnId="{1FBC6DDE-7AA1-5E49-B53F-E1890A84A4F6}">
      <dgm:prSet/>
      <dgm:spPr/>
      <dgm:t>
        <a:bodyPr/>
        <a:lstStyle/>
        <a:p>
          <a:endParaRPr lang="es-ES"/>
        </a:p>
      </dgm:t>
    </dgm:pt>
    <dgm:pt modelId="{DAF2D328-5D80-4549-9C82-CF18AD20ED6F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/>
            <a:t> Ausencia de hemoptisis</a:t>
          </a:r>
        </a:p>
      </dgm:t>
    </dgm:pt>
    <dgm:pt modelId="{C898E5EE-A2E5-7D47-9370-A7A5B6C19C8C}" type="parTrans" cxnId="{B4126A9D-D20A-5141-8F55-E5F51F143FDD}">
      <dgm:prSet/>
      <dgm:spPr/>
      <dgm:t>
        <a:bodyPr/>
        <a:lstStyle/>
        <a:p>
          <a:endParaRPr lang="es-ES"/>
        </a:p>
      </dgm:t>
    </dgm:pt>
    <dgm:pt modelId="{F91FB4A9-507A-FC48-BA0C-C5A6EADCDA5D}" type="sibTrans" cxnId="{B4126A9D-D20A-5141-8F55-E5F51F143FDD}">
      <dgm:prSet/>
      <dgm:spPr/>
      <dgm:t>
        <a:bodyPr/>
        <a:lstStyle/>
        <a:p>
          <a:endParaRPr lang="es-ES"/>
        </a:p>
      </dgm:t>
    </dgm:pt>
    <dgm:pt modelId="{9A685286-C073-AD47-A1FC-1F807458767D}">
      <dgm:prSet/>
      <dgm:spPr>
        <a:noFill/>
        <a:ln w="19050"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Demora diagnóstica mayor</a:t>
          </a:r>
        </a:p>
      </dgm:t>
    </dgm:pt>
    <dgm:pt modelId="{8C9E865B-E969-BC4E-B234-E1713DB36682}" type="sibTrans" cxnId="{3E58E1C0-A60E-2840-AFE0-EB12B1279C10}">
      <dgm:prSet/>
      <dgm:spPr/>
      <dgm:t>
        <a:bodyPr/>
        <a:lstStyle/>
        <a:p>
          <a:endParaRPr lang="es-ES"/>
        </a:p>
      </dgm:t>
    </dgm:pt>
    <dgm:pt modelId="{5DDC01DE-DDD3-B04D-9787-F2FFA3B283B8}" type="parTrans" cxnId="{3E58E1C0-A60E-2840-AFE0-EB12B1279C10}">
      <dgm:prSet/>
      <dgm:spPr/>
      <dgm:t>
        <a:bodyPr/>
        <a:lstStyle/>
        <a:p>
          <a:endParaRPr lang="es-ES"/>
        </a:p>
      </dgm:t>
    </dgm:pt>
    <dgm:pt modelId="{6132FA7E-611F-5840-9D9C-E5AB6ABB7877}" type="pres">
      <dgm:prSet presAssocID="{AB5E12E9-8F6E-9940-B540-926928557D24}" presName="Name0" presStyleCnt="0">
        <dgm:presLayoutVars>
          <dgm:dir/>
          <dgm:animLvl val="lvl"/>
          <dgm:resizeHandles val="exact"/>
        </dgm:presLayoutVars>
      </dgm:prSet>
      <dgm:spPr/>
    </dgm:pt>
    <dgm:pt modelId="{9495CE00-152D-504C-A8A1-04C2A7A10EF5}" type="pres">
      <dgm:prSet presAssocID="{5309C93C-EB85-8C42-B5EC-0DAA0A7D0F08}" presName="composite" presStyleCnt="0"/>
      <dgm:spPr/>
    </dgm:pt>
    <dgm:pt modelId="{7B003FE1-6B6A-794C-A861-683DE2EE7A74}" type="pres">
      <dgm:prSet presAssocID="{5309C93C-EB85-8C42-B5EC-0DAA0A7D0F08}" presName="parTx" presStyleLbl="alignNode1" presStyleIdx="0" presStyleCnt="2" custLinFactNeighborX="2639" custLinFactNeighborY="-29062">
        <dgm:presLayoutVars>
          <dgm:chMax val="0"/>
          <dgm:chPref val="0"/>
          <dgm:bulletEnabled val="1"/>
        </dgm:presLayoutVars>
      </dgm:prSet>
      <dgm:spPr/>
    </dgm:pt>
    <dgm:pt modelId="{0F10E54B-3B87-154D-9B98-5B6AF4CDE3F5}" type="pres">
      <dgm:prSet presAssocID="{5309C93C-EB85-8C42-B5EC-0DAA0A7D0F08}" presName="desTx" presStyleLbl="alignAccFollowNode1" presStyleIdx="0" presStyleCnt="2" custLinFactNeighborX="3840" custLinFactNeighborY="-2481">
        <dgm:presLayoutVars>
          <dgm:bulletEnabled val="1"/>
        </dgm:presLayoutVars>
      </dgm:prSet>
      <dgm:spPr/>
    </dgm:pt>
    <dgm:pt modelId="{DF4539DC-D0FE-7E40-AC4F-27C27D4AFAB0}" type="pres">
      <dgm:prSet presAssocID="{6789BDFD-FB00-CE48-AEE4-D2CF5141FC86}" presName="space" presStyleCnt="0"/>
      <dgm:spPr/>
    </dgm:pt>
    <dgm:pt modelId="{4CA19BCA-3674-C949-B64D-D8734150D959}" type="pres">
      <dgm:prSet presAssocID="{9A685286-C073-AD47-A1FC-1F807458767D}" presName="composite" presStyleCnt="0"/>
      <dgm:spPr/>
    </dgm:pt>
    <dgm:pt modelId="{1643E965-E42D-1544-97B1-1F95EA1E1869}" type="pres">
      <dgm:prSet presAssocID="{9A685286-C073-AD47-A1FC-1F807458767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2204481-FDF2-8949-A8F4-4896788353AA}" type="pres">
      <dgm:prSet presAssocID="{9A685286-C073-AD47-A1FC-1F807458767D}" presName="desTx" presStyleLbl="alignAccFollowNode1" presStyleIdx="1" presStyleCnt="2" custLinFactNeighborX="12009" custLinFactNeighborY="-66">
        <dgm:presLayoutVars>
          <dgm:bulletEnabled val="1"/>
        </dgm:presLayoutVars>
      </dgm:prSet>
      <dgm:spPr/>
    </dgm:pt>
  </dgm:ptLst>
  <dgm:cxnLst>
    <dgm:cxn modelId="{A83CA31F-0E38-EE46-BB9E-C053BD31F0A8}" type="presOf" srcId="{AB5E12E9-8F6E-9940-B540-926928557D24}" destId="{6132FA7E-611F-5840-9D9C-E5AB6ABB7877}" srcOrd="0" destOrd="0" presId="urn:microsoft.com/office/officeart/2005/8/layout/hList1"/>
    <dgm:cxn modelId="{444CEF42-AB55-4E43-9270-9D883DA0564C}" type="presOf" srcId="{41A0036B-88C7-F341-8C4B-7D9CFB491BDF}" destId="{92204481-FDF2-8949-A8F4-4896788353AA}" srcOrd="0" destOrd="0" presId="urn:microsoft.com/office/officeart/2005/8/layout/hList1"/>
    <dgm:cxn modelId="{CAB9B068-2E7C-3F49-BF78-CC075A0D33AB}" type="presOf" srcId="{9A685286-C073-AD47-A1FC-1F807458767D}" destId="{1643E965-E42D-1544-97B1-1F95EA1E1869}" srcOrd="0" destOrd="0" presId="urn:microsoft.com/office/officeart/2005/8/layout/hList1"/>
    <dgm:cxn modelId="{0ED56E52-6785-8E48-AF5F-FF6AAAFABAD0}" srcId="{5309C93C-EB85-8C42-B5EC-0DAA0A7D0F08}" destId="{8C15FEC1-4E1C-0748-9DDE-8333DFD5A109}" srcOrd="2" destOrd="0" parTransId="{EB9DB70A-4E53-A548-9D62-2B2D621C55D8}" sibTransId="{59B15EAD-4C14-C14E-A343-63C872719505}"/>
    <dgm:cxn modelId="{BAC09C5A-3C73-6C44-ACEC-E70325104D90}" type="presOf" srcId="{DAF2D328-5D80-4549-9C82-CF18AD20ED6F}" destId="{92204481-FDF2-8949-A8F4-4896788353AA}" srcOrd="0" destOrd="1" presId="urn:microsoft.com/office/officeart/2005/8/layout/hList1"/>
    <dgm:cxn modelId="{B4126A9D-D20A-5141-8F55-E5F51F143FDD}" srcId="{9A685286-C073-AD47-A1FC-1F807458767D}" destId="{DAF2D328-5D80-4549-9C82-CF18AD20ED6F}" srcOrd="1" destOrd="0" parTransId="{C898E5EE-A2E5-7D47-9370-A7A5B6C19C8C}" sibTransId="{F91FB4A9-507A-FC48-BA0C-C5A6EADCDA5D}"/>
    <dgm:cxn modelId="{684AEB9F-8D96-5241-9CE4-44B5E1E6EB9C}" srcId="{5309C93C-EB85-8C42-B5EC-0DAA0A7D0F08}" destId="{62F5F4A6-603B-C244-A84C-4FB6AD6D869D}" srcOrd="0" destOrd="0" parTransId="{2FE0FC57-A2D0-A84B-A5A6-730A0B6AF2FC}" sibTransId="{4573187A-79A6-E14B-AF3C-B23465E3A1A4}"/>
    <dgm:cxn modelId="{3E58E1C0-A60E-2840-AFE0-EB12B1279C10}" srcId="{AB5E12E9-8F6E-9940-B540-926928557D24}" destId="{9A685286-C073-AD47-A1FC-1F807458767D}" srcOrd="1" destOrd="0" parTransId="{5DDC01DE-DDD3-B04D-9787-F2FFA3B283B8}" sibTransId="{8C9E865B-E969-BC4E-B234-E1713DB36682}"/>
    <dgm:cxn modelId="{1038C1C3-31B3-DC46-89C8-DB469CF2AD4D}" type="presOf" srcId="{81DD4CAB-66A7-2747-8E61-9DCD397E5A9B}" destId="{0F10E54B-3B87-154D-9B98-5B6AF4CDE3F5}" srcOrd="0" destOrd="1" presId="urn:microsoft.com/office/officeart/2005/8/layout/hList1"/>
    <dgm:cxn modelId="{7E455DCE-924A-4446-A059-5CA9A8B68281}" type="presOf" srcId="{5309C93C-EB85-8C42-B5EC-0DAA0A7D0F08}" destId="{7B003FE1-6B6A-794C-A861-683DE2EE7A74}" srcOrd="0" destOrd="0" presId="urn:microsoft.com/office/officeart/2005/8/layout/hList1"/>
    <dgm:cxn modelId="{9C1D95CF-CDDC-D54D-9F3F-CDA9FE54F9BB}" type="presOf" srcId="{62F5F4A6-603B-C244-A84C-4FB6AD6D869D}" destId="{0F10E54B-3B87-154D-9B98-5B6AF4CDE3F5}" srcOrd="0" destOrd="0" presId="urn:microsoft.com/office/officeart/2005/8/layout/hList1"/>
    <dgm:cxn modelId="{CB6069D0-8DDE-4B42-BACC-5E0A7A9D00ED}" srcId="{AB5E12E9-8F6E-9940-B540-926928557D24}" destId="{5309C93C-EB85-8C42-B5EC-0DAA0A7D0F08}" srcOrd="0" destOrd="0" parTransId="{EE850654-B45C-CA48-9225-65AEF86B7746}" sibTransId="{6789BDFD-FB00-CE48-AEE4-D2CF5141FC86}"/>
    <dgm:cxn modelId="{1FBC6DDE-7AA1-5E49-B53F-E1890A84A4F6}" srcId="{9A685286-C073-AD47-A1FC-1F807458767D}" destId="{41A0036B-88C7-F341-8C4B-7D9CFB491BDF}" srcOrd="0" destOrd="0" parTransId="{33C28710-FFE3-F945-A204-355113F4259C}" sibTransId="{B06DA8F4-9D4C-644F-B119-78FED15EEAED}"/>
    <dgm:cxn modelId="{11DEF8E3-4FE2-594D-A4F3-5F3058789AFC}" type="presOf" srcId="{8C15FEC1-4E1C-0748-9DDE-8333DFD5A109}" destId="{0F10E54B-3B87-154D-9B98-5B6AF4CDE3F5}" srcOrd="0" destOrd="2" presId="urn:microsoft.com/office/officeart/2005/8/layout/hList1"/>
    <dgm:cxn modelId="{312AC8F3-0869-2F47-98C6-F8763D918B15}" srcId="{5309C93C-EB85-8C42-B5EC-0DAA0A7D0F08}" destId="{81DD4CAB-66A7-2747-8E61-9DCD397E5A9B}" srcOrd="1" destOrd="0" parTransId="{D0F72BEF-9838-0B4E-AE95-98E8EED613BC}" sibTransId="{1C2621F6-EC34-1D43-AA3A-E8BD5EA6305E}"/>
    <dgm:cxn modelId="{0EB60085-9085-9A47-AFF3-372C8DBDD679}" type="presParOf" srcId="{6132FA7E-611F-5840-9D9C-E5AB6ABB7877}" destId="{9495CE00-152D-504C-A8A1-04C2A7A10EF5}" srcOrd="0" destOrd="0" presId="urn:microsoft.com/office/officeart/2005/8/layout/hList1"/>
    <dgm:cxn modelId="{A9B84D45-7214-2E42-9EAF-7728117A0D39}" type="presParOf" srcId="{9495CE00-152D-504C-A8A1-04C2A7A10EF5}" destId="{7B003FE1-6B6A-794C-A861-683DE2EE7A74}" srcOrd="0" destOrd="0" presId="urn:microsoft.com/office/officeart/2005/8/layout/hList1"/>
    <dgm:cxn modelId="{E070CBFC-70B1-674C-A98D-716FAAC1ED8B}" type="presParOf" srcId="{9495CE00-152D-504C-A8A1-04C2A7A10EF5}" destId="{0F10E54B-3B87-154D-9B98-5B6AF4CDE3F5}" srcOrd="1" destOrd="0" presId="urn:microsoft.com/office/officeart/2005/8/layout/hList1"/>
    <dgm:cxn modelId="{9A46E9FC-7F62-0845-9C68-9CC3732B5EEE}" type="presParOf" srcId="{6132FA7E-611F-5840-9D9C-E5AB6ABB7877}" destId="{DF4539DC-D0FE-7E40-AC4F-27C27D4AFAB0}" srcOrd="1" destOrd="0" presId="urn:microsoft.com/office/officeart/2005/8/layout/hList1"/>
    <dgm:cxn modelId="{C5BE2181-CAB0-874C-BD91-6E93786AB229}" type="presParOf" srcId="{6132FA7E-611F-5840-9D9C-E5AB6ABB7877}" destId="{4CA19BCA-3674-C949-B64D-D8734150D959}" srcOrd="2" destOrd="0" presId="urn:microsoft.com/office/officeart/2005/8/layout/hList1"/>
    <dgm:cxn modelId="{475A6DC1-B100-5049-8520-000B40324939}" type="presParOf" srcId="{4CA19BCA-3674-C949-B64D-D8734150D959}" destId="{1643E965-E42D-1544-97B1-1F95EA1E1869}" srcOrd="0" destOrd="0" presId="urn:microsoft.com/office/officeart/2005/8/layout/hList1"/>
    <dgm:cxn modelId="{15466EB6-D9E6-544E-9168-4670580EDC48}" type="presParOf" srcId="{4CA19BCA-3674-C949-B64D-D8734150D959}" destId="{92204481-FDF2-8949-A8F4-4896788353A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003FE1-6B6A-794C-A861-683DE2EE7A74}">
      <dsp:nvSpPr>
        <dsp:cNvPr id="0" name=""/>
        <dsp:cNvSpPr/>
      </dsp:nvSpPr>
      <dsp:spPr>
        <a:xfrm>
          <a:off x="31753" y="0"/>
          <a:ext cx="1202780" cy="328547"/>
        </a:xfrm>
        <a:prstGeom prst="rect">
          <a:avLst/>
        </a:prstGeom>
        <a:noFill/>
        <a:ln w="1905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6576" rIns="64008" bIns="36576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>
              <a:solidFill>
                <a:schemeClr val="tx1"/>
              </a:solidFill>
            </a:rPr>
            <a:t>Demora en consultar mayor</a:t>
          </a:r>
        </a:p>
      </dsp:txBody>
      <dsp:txXfrm>
        <a:off x="31753" y="0"/>
        <a:ext cx="1202780" cy="328547"/>
      </dsp:txXfrm>
    </dsp:sp>
    <dsp:sp modelId="{0F10E54B-3B87-154D-9B98-5B6AF4CDE3F5}">
      <dsp:nvSpPr>
        <dsp:cNvPr id="0" name=""/>
        <dsp:cNvSpPr/>
      </dsp:nvSpPr>
      <dsp:spPr>
        <a:xfrm>
          <a:off x="46199" y="359749"/>
          <a:ext cx="1202780" cy="938789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900" kern="1200" dirty="0"/>
            <a:t> Sin cambios en expectoración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900" kern="1200" dirty="0"/>
            <a:t> Pérdida de apetito y peso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900" kern="1200" dirty="0"/>
            <a:t> Ausencia de hemoptisis</a:t>
          </a:r>
        </a:p>
      </dsp:txBody>
      <dsp:txXfrm>
        <a:off x="46199" y="359749"/>
        <a:ext cx="1202780" cy="938789"/>
      </dsp:txXfrm>
    </dsp:sp>
    <dsp:sp modelId="{1643E965-E42D-1544-97B1-1F95EA1E1869}">
      <dsp:nvSpPr>
        <dsp:cNvPr id="0" name=""/>
        <dsp:cNvSpPr/>
      </dsp:nvSpPr>
      <dsp:spPr>
        <a:xfrm>
          <a:off x="1371182" y="54493"/>
          <a:ext cx="1202780" cy="328547"/>
        </a:xfrm>
        <a:prstGeom prst="rect">
          <a:avLst/>
        </a:prstGeom>
        <a:noFill/>
        <a:ln w="1905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6576" rIns="64008" bIns="36576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>
              <a:solidFill>
                <a:schemeClr val="tx1"/>
              </a:solidFill>
            </a:rPr>
            <a:t>Demora diagnóstica mayor</a:t>
          </a:r>
        </a:p>
      </dsp:txBody>
      <dsp:txXfrm>
        <a:off x="1371182" y="54493"/>
        <a:ext cx="1202780" cy="328547"/>
      </dsp:txXfrm>
    </dsp:sp>
    <dsp:sp modelId="{92204481-FDF2-8949-A8F4-4896788353AA}">
      <dsp:nvSpPr>
        <dsp:cNvPr id="0" name=""/>
        <dsp:cNvSpPr/>
      </dsp:nvSpPr>
      <dsp:spPr>
        <a:xfrm>
          <a:off x="1371195" y="382421"/>
          <a:ext cx="1202780" cy="938789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900" kern="1200" dirty="0"/>
            <a:t> Ausencia de tos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900" kern="1200" dirty="0"/>
            <a:t> Ausencia de hemoptisis</a:t>
          </a:r>
        </a:p>
      </dsp:txBody>
      <dsp:txXfrm>
        <a:off x="1371195" y="382421"/>
        <a:ext cx="1202780" cy="938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ortar y redondear rectángulo de una sencilla 17">
            <a:extLst>
              <a:ext uri="{FF2B5EF4-FFF2-40B4-BE49-F238E27FC236}">
                <a16:creationId xmlns:a16="http://schemas.microsoft.com/office/drawing/2014/main" id="{51E9D9D4-4323-3333-C9DB-C22F23D53414}"/>
              </a:ext>
            </a:extLst>
          </p:cNvPr>
          <p:cNvSpPr/>
          <p:nvPr/>
        </p:nvSpPr>
        <p:spPr>
          <a:xfrm>
            <a:off x="5818520" y="1150172"/>
            <a:ext cx="1706173" cy="338554"/>
          </a:xfrm>
          <a:prstGeom prst="snipRoundRect">
            <a:avLst/>
          </a:prstGeom>
          <a:solidFill>
            <a:srgbClr val="D9F4FF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ortar y redondear rectángulo de una sencilla 14">
            <a:extLst>
              <a:ext uri="{FF2B5EF4-FFF2-40B4-BE49-F238E27FC236}">
                <a16:creationId xmlns:a16="http://schemas.microsoft.com/office/drawing/2014/main" id="{98E16289-A595-B983-308D-9702F5E8DF0F}"/>
              </a:ext>
            </a:extLst>
          </p:cNvPr>
          <p:cNvSpPr/>
          <p:nvPr/>
        </p:nvSpPr>
        <p:spPr>
          <a:xfrm>
            <a:off x="741004" y="1082342"/>
            <a:ext cx="1872208" cy="338554"/>
          </a:xfrm>
          <a:prstGeom prst="snipRoundRect">
            <a:avLst/>
          </a:prstGeom>
          <a:solidFill>
            <a:srgbClr val="D9F4FF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Recortar y redondear rectángulo de una sencilla 13">
            <a:extLst>
              <a:ext uri="{FF2B5EF4-FFF2-40B4-BE49-F238E27FC236}">
                <a16:creationId xmlns:a16="http://schemas.microsoft.com/office/drawing/2014/main" id="{71CE7D3E-6847-2295-A23E-C90000E9EFEC}"/>
              </a:ext>
            </a:extLst>
          </p:cNvPr>
          <p:cNvSpPr/>
          <p:nvPr/>
        </p:nvSpPr>
        <p:spPr>
          <a:xfrm>
            <a:off x="726629" y="2643583"/>
            <a:ext cx="1872208" cy="338554"/>
          </a:xfrm>
          <a:prstGeom prst="snipRoundRect">
            <a:avLst/>
          </a:prstGeom>
          <a:solidFill>
            <a:srgbClr val="D9F4FF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8815747-37E1-DE4A-2F41-8E82DC9A956E}"/>
              </a:ext>
            </a:extLst>
          </p:cNvPr>
          <p:cNvSpPr txBox="1"/>
          <p:nvPr/>
        </p:nvSpPr>
        <p:spPr>
          <a:xfrm>
            <a:off x="1504172" y="167017"/>
            <a:ext cx="7639827" cy="400110"/>
          </a:xfrm>
          <a:prstGeom prst="rect">
            <a:avLst/>
          </a:prstGeom>
          <a:solidFill>
            <a:srgbClr val="D9F4FF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latin typeface="Athelas" panose="02000503000000020003" pitchFamily="2" charset="77"/>
                <a:cs typeface="Arial" panose="020B0604020202020204" pitchFamily="34" charset="0"/>
              </a:rPr>
              <a:t>SINTOMATOLOGIA INICIAL EN PACIENTES CON NEOPLASIA PULMONAR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DAC9EA5-C50A-12B9-A94D-70B33945DFC2}"/>
              </a:ext>
            </a:extLst>
          </p:cNvPr>
          <p:cNvSpPr txBox="1"/>
          <p:nvPr/>
        </p:nvSpPr>
        <p:spPr>
          <a:xfrm>
            <a:off x="1514991" y="618635"/>
            <a:ext cx="75799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dirty="0">
                <a:latin typeface="Athelas" panose="02000503000000020003" pitchFamily="2" charset="77"/>
              </a:rPr>
              <a:t>Lourdes </a:t>
            </a:r>
            <a:r>
              <a:rPr lang="es-ES" sz="1000" dirty="0" err="1">
                <a:latin typeface="Athelas" panose="02000503000000020003" pitchFamily="2" charset="77"/>
              </a:rPr>
              <a:t>Galan</a:t>
            </a:r>
            <a:r>
              <a:rPr lang="es-ES" sz="1000" dirty="0">
                <a:latin typeface="Athelas" panose="02000503000000020003" pitchFamily="2" charset="77"/>
              </a:rPr>
              <a:t> Ledesma,  Jacinto Hernandez Borge, </a:t>
            </a:r>
            <a:r>
              <a:rPr lang="es-ES" sz="1000" dirty="0" err="1">
                <a:latin typeface="Athelas" panose="02000503000000020003" pitchFamily="2" charset="77"/>
              </a:rPr>
              <a:t>Maria</a:t>
            </a:r>
            <a:r>
              <a:rPr lang="es-ES" sz="1000" dirty="0">
                <a:latin typeface="Athelas" panose="02000503000000020003" pitchFamily="2" charset="77"/>
              </a:rPr>
              <a:t> Del Carmen García </a:t>
            </a:r>
            <a:r>
              <a:rPr lang="es-ES" sz="1000" dirty="0" err="1">
                <a:latin typeface="Athelas" panose="02000503000000020003" pitchFamily="2" charset="77"/>
              </a:rPr>
              <a:t>García</a:t>
            </a:r>
            <a:r>
              <a:rPr lang="es-ES" sz="1000" dirty="0">
                <a:latin typeface="Athelas" panose="02000503000000020003" pitchFamily="2" charset="77"/>
              </a:rPr>
              <a:t>, Julia </a:t>
            </a:r>
            <a:r>
              <a:rPr lang="es-ES" sz="1000" dirty="0" err="1">
                <a:latin typeface="Athelas" panose="02000503000000020003" pitchFamily="2" charset="77"/>
              </a:rPr>
              <a:t>Lopez</a:t>
            </a:r>
            <a:r>
              <a:rPr lang="es-ES" sz="1000" dirty="0">
                <a:latin typeface="Athelas" panose="02000503000000020003" pitchFamily="2" charset="77"/>
              </a:rPr>
              <a:t> </a:t>
            </a:r>
            <a:r>
              <a:rPr lang="es-ES" sz="1000" dirty="0" err="1">
                <a:latin typeface="Athelas" panose="02000503000000020003" pitchFamily="2" charset="77"/>
              </a:rPr>
              <a:t>Rodriguez</a:t>
            </a:r>
            <a:r>
              <a:rPr lang="es-ES" sz="1000" dirty="0">
                <a:latin typeface="Athelas" panose="02000503000000020003" pitchFamily="2" charset="77"/>
              </a:rPr>
              <a:t>, Santiago Hernandez </a:t>
            </a:r>
            <a:r>
              <a:rPr lang="es-ES" sz="1000" dirty="0" err="1">
                <a:latin typeface="Athelas" panose="02000503000000020003" pitchFamily="2" charset="77"/>
              </a:rPr>
              <a:t>Gomez</a:t>
            </a:r>
            <a:r>
              <a:rPr lang="es-ES" sz="1000" dirty="0">
                <a:latin typeface="Athelas" panose="02000503000000020003" pitchFamily="2" charset="77"/>
              </a:rPr>
              <a:t>,  </a:t>
            </a:r>
            <a:r>
              <a:rPr lang="es-ES" sz="1000" dirty="0" err="1">
                <a:latin typeface="Athelas" panose="02000503000000020003" pitchFamily="2" charset="77"/>
              </a:rPr>
              <a:t>Rocio</a:t>
            </a:r>
            <a:r>
              <a:rPr lang="es-ES" sz="1000" dirty="0">
                <a:latin typeface="Athelas" panose="02000503000000020003" pitchFamily="2" charset="77"/>
              </a:rPr>
              <a:t> Morante Espada, Nuria </a:t>
            </a:r>
            <a:r>
              <a:rPr lang="es-ES" sz="1000" dirty="0" err="1">
                <a:latin typeface="Athelas" panose="02000503000000020003" pitchFamily="2" charset="77"/>
              </a:rPr>
              <a:t>Matallanas</a:t>
            </a:r>
            <a:r>
              <a:rPr lang="es-ES" sz="1000" dirty="0">
                <a:latin typeface="Athelas" panose="02000503000000020003" pitchFamily="2" charset="77"/>
              </a:rPr>
              <a:t> Encinas,  Ana Castañar </a:t>
            </a:r>
            <a:r>
              <a:rPr lang="es-ES" sz="1000" dirty="0" err="1">
                <a:latin typeface="Athelas" panose="02000503000000020003" pitchFamily="2" charset="77"/>
              </a:rPr>
              <a:t>Jóver</a:t>
            </a:r>
            <a:r>
              <a:rPr lang="es-ES" sz="1000" dirty="0">
                <a:latin typeface="Athelas" panose="02000503000000020003" pitchFamily="2" charset="77"/>
              </a:rPr>
              <a:t>, Francisca Lourdes </a:t>
            </a:r>
            <a:r>
              <a:rPr lang="es-ES" sz="1000" dirty="0" err="1">
                <a:latin typeface="Athelas" panose="02000503000000020003" pitchFamily="2" charset="77"/>
              </a:rPr>
              <a:t>Marquez</a:t>
            </a:r>
            <a:r>
              <a:rPr lang="es-ES" sz="1000" dirty="0">
                <a:latin typeface="Athelas" panose="02000503000000020003" pitchFamily="2" charset="77"/>
              </a:rPr>
              <a:t> Pérez</a:t>
            </a:r>
          </a:p>
          <a:p>
            <a:pPr algn="ctr"/>
            <a:r>
              <a:rPr lang="es-ES" sz="1000" dirty="0">
                <a:latin typeface="Athelas" panose="02000503000000020003" pitchFamily="2" charset="77"/>
              </a:rPr>
              <a:t> Servicio de Neumología. Hospital Universitario de Badajoz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1EB3AD4-AE6A-A7AB-8D7D-9EDEE7B9D522}"/>
              </a:ext>
            </a:extLst>
          </p:cNvPr>
          <p:cNvSpPr txBox="1"/>
          <p:nvPr/>
        </p:nvSpPr>
        <p:spPr>
          <a:xfrm>
            <a:off x="997913" y="1109896"/>
            <a:ext cx="204060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thelas" panose="02000503000000020003" pitchFamily="2" charset="77"/>
              </a:rPr>
              <a:t>INTRODUCCIÓN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92AB624-CDF8-A146-2380-7D796EF036FC}"/>
              </a:ext>
            </a:extLst>
          </p:cNvPr>
          <p:cNvSpPr txBox="1"/>
          <p:nvPr/>
        </p:nvSpPr>
        <p:spPr>
          <a:xfrm>
            <a:off x="902149" y="2663065"/>
            <a:ext cx="1706173" cy="338554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thelas" panose="02000503000000020003" pitchFamily="2" charset="77"/>
              </a:rPr>
              <a:t>METODOLOGÍA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65AFCC7-AB1C-0474-4416-350C5CAFC59A}"/>
              </a:ext>
            </a:extLst>
          </p:cNvPr>
          <p:cNvSpPr txBox="1"/>
          <p:nvPr/>
        </p:nvSpPr>
        <p:spPr>
          <a:xfrm>
            <a:off x="5926209" y="1161403"/>
            <a:ext cx="149079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Athelas" panose="02000503000000020003" pitchFamily="2" charset="77"/>
              </a:rPr>
              <a:t>RESULTADOS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84049CE-D228-5D32-5FBF-11433EA60DF6}"/>
              </a:ext>
            </a:extLst>
          </p:cNvPr>
          <p:cNvSpPr txBox="1"/>
          <p:nvPr/>
        </p:nvSpPr>
        <p:spPr>
          <a:xfrm>
            <a:off x="62567" y="1476004"/>
            <a:ext cx="3789354" cy="1107996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100" dirty="0"/>
              <a:t>La sintomatología del cáncer de pulmón (CP) suele ser tardía, lo que origina demoras diagnósticas que pueden influenciar decisivamente el pronóstico. </a:t>
            </a:r>
          </a:p>
          <a:p>
            <a:pPr algn="just"/>
            <a:r>
              <a:rPr lang="es-ES" sz="1100" dirty="0"/>
              <a:t>El objetivo del estudio ha sido conocer la sintomatología inicial en pacientes con CP, su relación con el tipo histológico (TH) y su posible influencia pronóstica.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AAF9BBD-626D-8742-2047-5E28D1E5E390}"/>
              </a:ext>
            </a:extLst>
          </p:cNvPr>
          <p:cNvSpPr txBox="1"/>
          <p:nvPr/>
        </p:nvSpPr>
        <p:spPr>
          <a:xfrm>
            <a:off x="0" y="2982137"/>
            <a:ext cx="4176464" cy="1954381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sz="1100"/>
            </a:lvl1pPr>
          </a:lstStyle>
          <a:p>
            <a:r>
              <a:rPr lang="es-ES" dirty="0"/>
              <a:t>Estudio prospectivo observacional de 317 pacientes ingresados con CP (hombres 85,2%, edad media 66±1 a). </a:t>
            </a:r>
          </a:p>
          <a:p>
            <a:r>
              <a:rPr lang="es-ES" dirty="0"/>
              <a:t>Se recogieron </a:t>
            </a:r>
            <a:r>
              <a:rPr lang="es-ES" dirty="0">
                <a:solidFill>
                  <a:srgbClr val="FF0000"/>
                </a:solidFill>
              </a:rPr>
              <a:t>síntomas iniciales</a:t>
            </a:r>
            <a:r>
              <a:rPr lang="es-ES" dirty="0"/>
              <a:t> de CP </a:t>
            </a:r>
            <a:r>
              <a:rPr lang="es-ES" sz="1100" dirty="0">
                <a:solidFill>
                  <a:srgbClr val="00B0F0"/>
                </a:solidFill>
              </a:rPr>
              <a:t>(tos, disnea, cambios expectoración, fatiga, pérdida peso, anorexia, dolor p, disfonía, cambios tos, hemoptisis, disfagia, edema facial, asintomático</a:t>
            </a:r>
            <a:r>
              <a:rPr lang="es-ES" sz="1100" dirty="0"/>
              <a:t>)</a:t>
            </a:r>
            <a:r>
              <a:rPr lang="es-ES" dirty="0"/>
              <a:t>, demora hasta la primera consulta y hasta el diagnóstico; relacionándolo con el TH. </a:t>
            </a:r>
          </a:p>
          <a:p>
            <a:endParaRPr lang="es-ES" dirty="0"/>
          </a:p>
          <a:p>
            <a:r>
              <a:rPr lang="es-ES" dirty="0">
                <a:sym typeface="Wingdings" pitchFamily="2" charset="2"/>
              </a:rPr>
              <a:t> </a:t>
            </a:r>
            <a:r>
              <a:rPr lang="es-ES" dirty="0"/>
              <a:t>Análisis </a:t>
            </a:r>
            <a:r>
              <a:rPr lang="es-ES" dirty="0" err="1"/>
              <a:t>univariado</a:t>
            </a:r>
            <a:r>
              <a:rPr lang="es-ES" dirty="0"/>
              <a:t> (Chi-cuadrado, t de </a:t>
            </a:r>
            <a:r>
              <a:rPr lang="es-ES" dirty="0" err="1"/>
              <a:t>Student</a:t>
            </a:r>
            <a:r>
              <a:rPr lang="es-ES" dirty="0"/>
              <a:t>) y de supervivencia en función del TH (método de Kaplan-Meier) y de los primeros síntomas.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5C153BA-4BDD-7134-ADE1-6E3CFD3074F4}"/>
              </a:ext>
            </a:extLst>
          </p:cNvPr>
          <p:cNvSpPr txBox="1"/>
          <p:nvPr/>
        </p:nvSpPr>
        <p:spPr>
          <a:xfrm>
            <a:off x="4585536" y="4056923"/>
            <a:ext cx="3806365" cy="1277273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sz="1100"/>
            </a:lvl1pPr>
          </a:lstStyle>
          <a:p>
            <a:pPr marL="171450" indent="-171450">
              <a:buFont typeface="Wingdings" pitchFamily="2" charset="2"/>
              <a:buChar char="v"/>
            </a:pPr>
            <a:r>
              <a:rPr lang="es-ES" dirty="0"/>
              <a:t>Ausencia de DS: AF, autopercepción de riesgo, comorbilidades, cáncer previo, EPOC, demora de consulta o diagnóstica y el TH. 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es-ES" dirty="0"/>
              <a:t>DS entre N (microcítico N2-N3: 83,6%), M (microcítico M1: 63,6%) clínico, tratamiento quirúrgico (adenocarcinoma 33,3%), mortalidad (microcítico 96,3%) y el TH. </a:t>
            </a:r>
          </a:p>
          <a:p>
            <a:endParaRPr lang="es-ES" dirty="0"/>
          </a:p>
        </p:txBody>
      </p:sp>
      <p:graphicFrame>
        <p:nvGraphicFramePr>
          <p:cNvPr id="4" name="Tabla 9">
            <a:extLst>
              <a:ext uri="{FF2B5EF4-FFF2-40B4-BE49-F238E27FC236}">
                <a16:creationId xmlns:a16="http://schemas.microsoft.com/office/drawing/2014/main" id="{CC7713B9-2EB8-9DD4-B0F3-769783453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220941"/>
              </p:ext>
            </p:extLst>
          </p:nvPr>
        </p:nvGraphicFramePr>
        <p:xfrm>
          <a:off x="4351984" y="1418967"/>
          <a:ext cx="4468824" cy="2660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029">
                  <a:extLst>
                    <a:ext uri="{9D8B030D-6E8A-4147-A177-3AD203B41FA5}">
                      <a16:colId xmlns:a16="http://schemas.microsoft.com/office/drawing/2014/main" val="1198842420"/>
                    </a:ext>
                  </a:extLst>
                </a:gridCol>
                <a:gridCol w="580016">
                  <a:extLst>
                    <a:ext uri="{9D8B030D-6E8A-4147-A177-3AD203B41FA5}">
                      <a16:colId xmlns:a16="http://schemas.microsoft.com/office/drawing/2014/main" val="2688315095"/>
                    </a:ext>
                  </a:extLst>
                </a:gridCol>
                <a:gridCol w="638017">
                  <a:extLst>
                    <a:ext uri="{9D8B030D-6E8A-4147-A177-3AD203B41FA5}">
                      <a16:colId xmlns:a16="http://schemas.microsoft.com/office/drawing/2014/main" val="1637207615"/>
                    </a:ext>
                  </a:extLst>
                </a:gridCol>
                <a:gridCol w="564250">
                  <a:extLst>
                    <a:ext uri="{9D8B030D-6E8A-4147-A177-3AD203B41FA5}">
                      <a16:colId xmlns:a16="http://schemas.microsoft.com/office/drawing/2014/main" val="2490967910"/>
                    </a:ext>
                  </a:extLst>
                </a:gridCol>
                <a:gridCol w="479778">
                  <a:extLst>
                    <a:ext uri="{9D8B030D-6E8A-4147-A177-3AD203B41FA5}">
                      <a16:colId xmlns:a16="http://schemas.microsoft.com/office/drawing/2014/main" val="3436275334"/>
                    </a:ext>
                  </a:extLst>
                </a:gridCol>
                <a:gridCol w="464012">
                  <a:extLst>
                    <a:ext uri="{9D8B030D-6E8A-4147-A177-3AD203B41FA5}">
                      <a16:colId xmlns:a16="http://schemas.microsoft.com/office/drawing/2014/main" val="3411555697"/>
                    </a:ext>
                  </a:extLst>
                </a:gridCol>
                <a:gridCol w="640722">
                  <a:extLst>
                    <a:ext uri="{9D8B030D-6E8A-4147-A177-3AD203B41FA5}">
                      <a16:colId xmlns:a16="http://schemas.microsoft.com/office/drawing/2014/main" val="531452313"/>
                    </a:ext>
                  </a:extLst>
                </a:gridCol>
              </a:tblGrid>
              <a:tr h="299494">
                <a:tc>
                  <a:txBody>
                    <a:bodyPr/>
                    <a:lstStyle/>
                    <a:p>
                      <a:r>
                        <a:rPr lang="es-ES" sz="8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EPIDER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ADENOCA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C.GRAN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MICRO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785208"/>
                  </a:ext>
                </a:extLst>
              </a:tr>
              <a:tr h="227604">
                <a:tc>
                  <a:txBody>
                    <a:bodyPr/>
                    <a:lstStyle/>
                    <a:p>
                      <a:r>
                        <a:rPr lang="es-ES" sz="800" dirty="0"/>
                        <a:t>Hombre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94,5%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76,1%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83,3%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94,5%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80,2%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0,003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844756"/>
                  </a:ext>
                </a:extLst>
              </a:tr>
              <a:tr h="200812">
                <a:tc>
                  <a:txBody>
                    <a:bodyPr/>
                    <a:lstStyle/>
                    <a:p>
                      <a:r>
                        <a:rPr lang="es-ES" sz="800" dirty="0"/>
                        <a:t>Tabaquismo activo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41,1%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32,4%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41,7%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50,9%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40,6%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0,003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88386"/>
                  </a:ext>
                </a:extLst>
              </a:tr>
              <a:tr h="200812">
                <a:tc>
                  <a:txBody>
                    <a:bodyPr/>
                    <a:lstStyle/>
                    <a:p>
                      <a:r>
                        <a:rPr lang="es-ES" sz="800" dirty="0"/>
                        <a:t>Factores riesgo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97,3%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80,3%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98,2%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92,5%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226035"/>
                  </a:ext>
                </a:extLst>
              </a:tr>
              <a:tr h="200812">
                <a:tc>
                  <a:txBody>
                    <a:bodyPr/>
                    <a:lstStyle/>
                    <a:p>
                      <a:r>
                        <a:rPr lang="es-ES" sz="800" dirty="0"/>
                        <a:t>Tos (MF)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61,6%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57,7%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8,3%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43,6%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42,5%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52721"/>
                  </a:ext>
                </a:extLst>
              </a:tr>
              <a:tr h="200812">
                <a:tc>
                  <a:txBody>
                    <a:bodyPr/>
                    <a:lstStyle/>
                    <a:p>
                      <a:r>
                        <a:rPr lang="es-ES" sz="800" dirty="0"/>
                        <a:t>Cambios expectoración (MF)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33,8%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18,2%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19,8%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0,04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75207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800" dirty="0"/>
                        <a:t>Disfonía (MF)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/>
                        <a:t>Hemoptisis (MF)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/>
                        <a:t>Asintomático (MF)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0%</a:t>
                      </a:r>
                    </a:p>
                    <a:p>
                      <a:r>
                        <a:rPr lang="es-ES" sz="800" dirty="0"/>
                        <a:t>23,3%</a:t>
                      </a:r>
                    </a:p>
                    <a:p>
                      <a:r>
                        <a:rPr lang="es-ES" sz="800" dirty="0"/>
                        <a:t>6,8%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1,4%</a:t>
                      </a:r>
                    </a:p>
                    <a:p>
                      <a:r>
                        <a:rPr lang="es-ES" sz="800" dirty="0"/>
                        <a:t>7%</a:t>
                      </a:r>
                    </a:p>
                    <a:p>
                      <a:r>
                        <a:rPr lang="es-ES" sz="800" dirty="0"/>
                        <a:t>18,3%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0%</a:t>
                      </a:r>
                    </a:p>
                    <a:p>
                      <a:r>
                        <a:rPr lang="es-ES" sz="800" dirty="0"/>
                        <a:t>16,7%</a:t>
                      </a:r>
                    </a:p>
                    <a:p>
                      <a:r>
                        <a:rPr lang="es-ES" sz="800" dirty="0"/>
                        <a:t>16,7%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9,1%</a:t>
                      </a:r>
                    </a:p>
                    <a:p>
                      <a:r>
                        <a:rPr lang="es-ES" sz="800" dirty="0"/>
                        <a:t>14,5%</a:t>
                      </a:r>
                    </a:p>
                    <a:p>
                      <a:r>
                        <a:rPr lang="es-ES" sz="800" dirty="0"/>
                        <a:t>3,6%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4,7%</a:t>
                      </a:r>
                    </a:p>
                    <a:p>
                      <a:r>
                        <a:rPr lang="es-ES" sz="800" dirty="0"/>
                        <a:t>18,9%</a:t>
                      </a:r>
                    </a:p>
                    <a:p>
                      <a:r>
                        <a:rPr lang="es-ES" sz="800" dirty="0"/>
                        <a:t>10,4%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0,05</a:t>
                      </a:r>
                    </a:p>
                    <a:p>
                      <a:r>
                        <a:rPr lang="es-ES" sz="800" dirty="0"/>
                        <a:t>0,07</a:t>
                      </a:r>
                    </a:p>
                    <a:p>
                      <a:r>
                        <a:rPr lang="es-ES" sz="800" dirty="0"/>
                        <a:t>0,05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77731"/>
                  </a:ext>
                </a:extLst>
              </a:tr>
              <a:tr h="330590">
                <a:tc>
                  <a:txBody>
                    <a:bodyPr/>
                    <a:lstStyle/>
                    <a:p>
                      <a:r>
                        <a:rPr lang="es-ES" sz="800" dirty="0"/>
                        <a:t>Tos (listado)</a:t>
                      </a:r>
                    </a:p>
                    <a:p>
                      <a:r>
                        <a:rPr lang="es-ES" sz="800" dirty="0"/>
                        <a:t>Pérdida peso (listado)</a:t>
                      </a:r>
                    </a:p>
                    <a:p>
                      <a:r>
                        <a:rPr lang="es-ES" sz="800" dirty="0"/>
                        <a:t>Disfagia (Lista)</a:t>
                      </a:r>
                    </a:p>
                    <a:p>
                      <a:r>
                        <a:rPr lang="es-ES" sz="800" dirty="0"/>
                        <a:t>Edema facial (listado)</a:t>
                      </a:r>
                    </a:p>
                    <a:p>
                      <a:r>
                        <a:rPr lang="es-ES" sz="800" dirty="0"/>
                        <a:t>Asintomático (listado)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82,2%</a:t>
                      </a:r>
                    </a:p>
                    <a:p>
                      <a:r>
                        <a:rPr lang="es-ES" sz="800" dirty="0"/>
                        <a:t>35,6%</a:t>
                      </a:r>
                      <a:br>
                        <a:rPr lang="es-ES" sz="800" dirty="0"/>
                      </a:br>
                      <a:r>
                        <a:rPr lang="es-ES" sz="800" dirty="0"/>
                        <a:t>2,7%</a:t>
                      </a:r>
                    </a:p>
                    <a:p>
                      <a:r>
                        <a:rPr lang="es-ES" sz="800" dirty="0"/>
                        <a:t>5,5%</a:t>
                      </a:r>
                    </a:p>
                    <a:p>
                      <a:r>
                        <a:rPr lang="es-ES" sz="800" dirty="0"/>
                        <a:t>8,2%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73,2%</a:t>
                      </a:r>
                    </a:p>
                    <a:p>
                      <a:r>
                        <a:rPr lang="es-ES" sz="800" dirty="0"/>
                        <a:t>22,2%</a:t>
                      </a:r>
                    </a:p>
                    <a:p>
                      <a:r>
                        <a:rPr lang="es-ES" sz="800" dirty="0"/>
                        <a:t>0%</a:t>
                      </a:r>
                    </a:p>
                    <a:p>
                      <a:r>
                        <a:rPr lang="es-ES" sz="800" dirty="0"/>
                        <a:t>1,4%</a:t>
                      </a:r>
                    </a:p>
                    <a:p>
                      <a:r>
                        <a:rPr lang="es-ES" sz="800" dirty="0"/>
                        <a:t>11,3%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41,7%</a:t>
                      </a:r>
                    </a:p>
                    <a:p>
                      <a:r>
                        <a:rPr lang="es-ES" sz="800" dirty="0"/>
                        <a:t>50%</a:t>
                      </a:r>
                    </a:p>
                    <a:p>
                      <a:r>
                        <a:rPr lang="es-ES" sz="800" dirty="0"/>
                        <a:t>0%</a:t>
                      </a:r>
                    </a:p>
                    <a:p>
                      <a:r>
                        <a:rPr lang="es-ES" sz="800" dirty="0"/>
                        <a:t>0%</a:t>
                      </a:r>
                    </a:p>
                    <a:p>
                      <a:r>
                        <a:rPr lang="es-ES" sz="800" dirty="0"/>
                        <a:t>8,3%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81,8%</a:t>
                      </a:r>
                    </a:p>
                    <a:p>
                      <a:r>
                        <a:rPr lang="es-ES" sz="800" dirty="0"/>
                        <a:t>40%</a:t>
                      </a:r>
                    </a:p>
                    <a:p>
                      <a:r>
                        <a:rPr lang="es-ES" sz="800" dirty="0"/>
                        <a:t>5,5%</a:t>
                      </a:r>
                    </a:p>
                    <a:p>
                      <a:r>
                        <a:rPr lang="es-ES" sz="800" dirty="0"/>
                        <a:t>16,4%</a:t>
                      </a:r>
                    </a:p>
                    <a:p>
                      <a:r>
                        <a:rPr lang="es-ES" sz="8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74,5%</a:t>
                      </a:r>
                    </a:p>
                    <a:p>
                      <a:r>
                        <a:rPr lang="es-ES" sz="800" dirty="0"/>
                        <a:t>41,5%</a:t>
                      </a:r>
                    </a:p>
                    <a:p>
                      <a:r>
                        <a:rPr lang="es-ES" sz="800" dirty="0"/>
                        <a:t>0%</a:t>
                      </a:r>
                    </a:p>
                    <a:p>
                      <a:r>
                        <a:rPr lang="es-ES" sz="800" dirty="0"/>
                        <a:t>4,7%</a:t>
                      </a:r>
                    </a:p>
                    <a:p>
                      <a:r>
                        <a:rPr lang="es-ES" sz="800" dirty="0"/>
                        <a:t>2,8%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0,05</a:t>
                      </a:r>
                    </a:p>
                    <a:p>
                      <a:r>
                        <a:rPr lang="es-ES" sz="800" dirty="0"/>
                        <a:t>0,05</a:t>
                      </a:r>
                    </a:p>
                    <a:p>
                      <a:r>
                        <a:rPr lang="es-ES" sz="800" dirty="0"/>
                        <a:t>0,04</a:t>
                      </a:r>
                    </a:p>
                    <a:p>
                      <a:r>
                        <a:rPr lang="es-ES" sz="800" dirty="0"/>
                        <a:t>0,02</a:t>
                      </a:r>
                    </a:p>
                    <a:p>
                      <a:r>
                        <a:rPr lang="es-ES" sz="800" dirty="0"/>
                        <a:t>0,02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74678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ortar y redondear rectángulo de una sencilla 2">
            <a:extLst>
              <a:ext uri="{FF2B5EF4-FFF2-40B4-BE49-F238E27FC236}">
                <a16:creationId xmlns:a16="http://schemas.microsoft.com/office/drawing/2014/main" id="{B62446AE-452B-D4E7-C2E3-1E8640D4936F}"/>
              </a:ext>
            </a:extLst>
          </p:cNvPr>
          <p:cNvSpPr/>
          <p:nvPr/>
        </p:nvSpPr>
        <p:spPr>
          <a:xfrm>
            <a:off x="2580472" y="3942523"/>
            <a:ext cx="1914718" cy="337895"/>
          </a:xfrm>
          <a:prstGeom prst="snipRoundRect">
            <a:avLst/>
          </a:prstGeom>
          <a:solidFill>
            <a:srgbClr val="D9F4FF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58956EE-6695-1DEA-ED0D-13AB1F490E5C}"/>
              </a:ext>
            </a:extLst>
          </p:cNvPr>
          <p:cNvSpPr txBox="1"/>
          <p:nvPr/>
        </p:nvSpPr>
        <p:spPr>
          <a:xfrm>
            <a:off x="3010876" y="3942523"/>
            <a:ext cx="2551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thelas" panose="02000503000000020003" pitchFamily="2" charset="77"/>
              </a:rPr>
              <a:t>CONCLUSIONES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0CE1C19-26B3-4E3C-1EE4-0B541E96AA50}"/>
              </a:ext>
            </a:extLst>
          </p:cNvPr>
          <p:cNvSpPr txBox="1"/>
          <p:nvPr/>
        </p:nvSpPr>
        <p:spPr>
          <a:xfrm>
            <a:off x="13365" y="4242395"/>
            <a:ext cx="4398595" cy="938719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sz="1100"/>
            </a:lvl1pPr>
          </a:lstStyle>
          <a:p>
            <a:pPr marL="171450" indent="-171450">
              <a:buFont typeface="Wingdings" pitchFamily="2" charset="2"/>
              <a:buChar char="v"/>
            </a:pPr>
            <a:r>
              <a:rPr lang="es-ES" dirty="0"/>
              <a:t>La mayor parte de los pacientes con CP presentan síntomas previos al diagnóstico. 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es-ES" dirty="0"/>
              <a:t>Algunos síntomas están asociados a ciertos TH y se relacionan con demoras en consulta o diagnóstico que pueden afectar negativamente a su pronóstico.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780F32E-A8D6-0B5A-81DE-57004F8F2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9285"/>
            <a:ext cx="3240359" cy="259640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3E173B7B-9150-8681-11A3-815B88A125F0}"/>
              </a:ext>
            </a:extLst>
          </p:cNvPr>
          <p:cNvSpPr txBox="1"/>
          <p:nvPr/>
        </p:nvSpPr>
        <p:spPr>
          <a:xfrm>
            <a:off x="2684725" y="2047817"/>
            <a:ext cx="191482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Mayor </a:t>
            </a:r>
            <a:r>
              <a:rPr kumimoji="0" lang="es-E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supervi</a:t>
            </a:r>
            <a:r>
              <a:rPr lang="es-ES" sz="1100" dirty="0" err="1">
                <a:solidFill>
                  <a:srgbClr val="002060"/>
                </a:solidFill>
                <a:latin typeface="Calibri"/>
              </a:rPr>
              <a:t>vencia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100" dirty="0">
                <a:solidFill>
                  <a:prstClr val="black"/>
                </a:solidFill>
                <a:latin typeface="Calibri"/>
              </a:rPr>
              <a:t>- Ausencia de 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cansancio o fatiga al consultar.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Ausencia de pérdida de apetito,  dolor torácico, disfonía, edema facial.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100" dirty="0">
                <a:solidFill>
                  <a:prstClr val="black"/>
                </a:solidFill>
                <a:latin typeface="Calibri"/>
              </a:rPr>
              <a:t>- C</a:t>
            </a:r>
            <a:r>
              <a:rPr kumimoji="0" lang="es-E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asos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asintomáticos con diagnóstico casual.</a:t>
            </a:r>
          </a:p>
        </p:txBody>
      </p:sp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0F562FCD-CD63-F420-577A-64CD0FD363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4865022"/>
              </p:ext>
            </p:extLst>
          </p:nvPr>
        </p:nvGraphicFramePr>
        <p:xfrm>
          <a:off x="1763688" y="32961"/>
          <a:ext cx="2573976" cy="1376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CuadroTexto 24">
            <a:extLst>
              <a:ext uri="{FF2B5EF4-FFF2-40B4-BE49-F238E27FC236}">
                <a16:creationId xmlns:a16="http://schemas.microsoft.com/office/drawing/2014/main" id="{7421B883-E874-427A-90E1-F206D6AD6C0D}"/>
              </a:ext>
            </a:extLst>
          </p:cNvPr>
          <p:cNvSpPr txBox="1"/>
          <p:nvPr/>
        </p:nvSpPr>
        <p:spPr>
          <a:xfrm>
            <a:off x="734857" y="1860905"/>
            <a:ext cx="1737134" cy="784830"/>
          </a:xfrm>
          <a:prstGeom prst="rect">
            <a:avLst/>
          </a:prstGeom>
          <a:noFill/>
          <a:ln w="63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900" b="1" dirty="0">
                <a:solidFill>
                  <a:prstClr val="black"/>
                </a:solidFill>
                <a:latin typeface="Calibri"/>
                <a:sym typeface="Wingdings" pitchFamily="2" charset="2"/>
              </a:rPr>
              <a:t>M</a:t>
            </a:r>
            <a:r>
              <a:rPr kumimoji="0" lang="es-ES" sz="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ediana</a:t>
            </a:r>
            <a:r>
              <a:rPr kumimoji="0" lang="es-E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 supervivencia: </a:t>
            </a:r>
            <a:r>
              <a:rPr kumimoji="0" lang="es-E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Microcítico 10 meses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900" dirty="0">
                <a:solidFill>
                  <a:prstClr val="black"/>
                </a:solidFill>
                <a:latin typeface="Calibri"/>
                <a:sym typeface="Wingdings" pitchFamily="2" charset="2"/>
              </a:rPr>
              <a:t>C</a:t>
            </a:r>
            <a:r>
              <a:rPr kumimoji="0" lang="es-E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. Grandes: 9 meses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900" dirty="0">
                <a:solidFill>
                  <a:prstClr val="black"/>
                </a:solidFill>
                <a:latin typeface="Calibri"/>
                <a:sym typeface="Wingdings" pitchFamily="2" charset="2"/>
              </a:rPr>
              <a:t>Epidermoide y </a:t>
            </a:r>
            <a:r>
              <a:rPr lang="es-ES" sz="900" dirty="0" err="1">
                <a:solidFill>
                  <a:prstClr val="black"/>
                </a:solidFill>
                <a:latin typeface="Calibri"/>
                <a:sym typeface="Wingdings" pitchFamily="2" charset="2"/>
              </a:rPr>
              <a:t>adeno</a:t>
            </a:r>
            <a:r>
              <a:rPr lang="es-ES" sz="900" dirty="0">
                <a:solidFill>
                  <a:prstClr val="black"/>
                </a:solidFill>
                <a:latin typeface="Calibri"/>
                <a:sym typeface="Wingdings" pitchFamily="2" charset="2"/>
              </a:rPr>
              <a:t>: 17 meses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Otros: 14 meses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D11112D-A9D9-8389-F703-474DF4A3F107}"/>
              </a:ext>
            </a:extLst>
          </p:cNvPr>
          <p:cNvSpPr/>
          <p:nvPr/>
        </p:nvSpPr>
        <p:spPr>
          <a:xfrm>
            <a:off x="2684724" y="2258038"/>
            <a:ext cx="1733936" cy="1296144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67FCF28-8811-D90B-CDFD-F41784BDADBC}"/>
              </a:ext>
            </a:extLst>
          </p:cNvPr>
          <p:cNvSpPr txBox="1"/>
          <p:nvPr/>
        </p:nvSpPr>
        <p:spPr>
          <a:xfrm>
            <a:off x="1331640" y="2717996"/>
            <a:ext cx="1061509" cy="24622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s-ES" sz="1000" dirty="0"/>
              <a:t>Log-</a:t>
            </a:r>
            <a:r>
              <a:rPr lang="es-ES" sz="1000" dirty="0" err="1"/>
              <a:t>rank</a:t>
            </a:r>
            <a:r>
              <a:rPr lang="es-ES" sz="1000" dirty="0"/>
              <a:t>=0,0005</a:t>
            </a: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0CAC07EA-3CB1-E925-D9F1-5FFE605309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482157"/>
              </p:ext>
            </p:extLst>
          </p:nvPr>
        </p:nvGraphicFramePr>
        <p:xfrm>
          <a:off x="4501890" y="51470"/>
          <a:ext cx="4598319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424">
                  <a:extLst>
                    <a:ext uri="{9D8B030D-6E8A-4147-A177-3AD203B41FA5}">
                      <a16:colId xmlns:a16="http://schemas.microsoft.com/office/drawing/2014/main" val="2356726034"/>
                    </a:ext>
                  </a:extLst>
                </a:gridCol>
                <a:gridCol w="1443424">
                  <a:extLst>
                    <a:ext uri="{9D8B030D-6E8A-4147-A177-3AD203B41FA5}">
                      <a16:colId xmlns:a16="http://schemas.microsoft.com/office/drawing/2014/main" val="3283403647"/>
                    </a:ext>
                  </a:extLst>
                </a:gridCol>
                <a:gridCol w="1079722">
                  <a:extLst>
                    <a:ext uri="{9D8B030D-6E8A-4147-A177-3AD203B41FA5}">
                      <a16:colId xmlns:a16="http://schemas.microsoft.com/office/drawing/2014/main" val="3218024588"/>
                    </a:ext>
                  </a:extLst>
                </a:gridCol>
                <a:gridCol w="631749">
                  <a:extLst>
                    <a:ext uri="{9D8B030D-6E8A-4147-A177-3AD203B41FA5}">
                      <a16:colId xmlns:a16="http://schemas.microsoft.com/office/drawing/2014/main" val="2463566658"/>
                    </a:ext>
                  </a:extLst>
                </a:gridCol>
              </a:tblGrid>
              <a:tr h="545907">
                <a:tc>
                  <a:txBody>
                    <a:bodyPr/>
                    <a:lstStyle/>
                    <a:p>
                      <a:r>
                        <a:rPr lang="es-ES" sz="800" dirty="0"/>
                        <a:t>Síntoma</a:t>
                      </a:r>
                    </a:p>
                    <a:p>
                      <a:r>
                        <a:rPr lang="es-ES" sz="800" dirty="0"/>
                        <a:t>Demora consulta (días)</a:t>
                      </a:r>
                    </a:p>
                    <a:p>
                      <a:r>
                        <a:rPr lang="es-ES" sz="800" dirty="0"/>
                        <a:t>Demora </a:t>
                      </a:r>
                      <a:r>
                        <a:rPr lang="es-ES" sz="800" dirty="0" err="1"/>
                        <a:t>dca</a:t>
                      </a:r>
                      <a:r>
                        <a:rPr lang="es-ES" sz="800" dirty="0"/>
                        <a:t> (días)</a:t>
                      </a:r>
                    </a:p>
                    <a:p>
                      <a:r>
                        <a:rPr lang="es-ES" sz="800" dirty="0"/>
                        <a:t>Supervivencia (meses)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Presente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Ausente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894036"/>
                  </a:ext>
                </a:extLst>
              </a:tr>
              <a:tr h="433392"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78,7+80,1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106,3+151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0,04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057720"/>
                  </a:ext>
                </a:extLst>
              </a:tr>
              <a:tr h="433392">
                <a:tc>
                  <a:txBody>
                    <a:bodyPr/>
                    <a:lstStyle/>
                    <a:p>
                      <a:r>
                        <a:rPr lang="es-ES" sz="800" dirty="0"/>
                        <a:t>Expectoración o cambios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16,3+31,4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27,6+67,2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0,05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873031"/>
                  </a:ext>
                </a:extLst>
              </a:tr>
              <a:tr h="433392"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Fatiga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18,5+19,1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25,5+22,3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 dirty="0">
                        <a:solidFill>
                          <a:srgbClr val="FF0000"/>
                        </a:solidFill>
                      </a:endParaRPr>
                    </a:p>
                    <a:p>
                      <a:endParaRPr lang="es-ES" sz="8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0,003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226993"/>
                  </a:ext>
                </a:extLst>
              </a:tr>
              <a:tr h="433392">
                <a:tc>
                  <a:txBody>
                    <a:bodyPr/>
                    <a:lstStyle/>
                    <a:p>
                      <a:r>
                        <a:rPr lang="es-ES" sz="800" dirty="0"/>
                        <a:t>Pérdida peso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32,1+57,7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16,7+50,1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0,018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524489"/>
                  </a:ext>
                </a:extLst>
              </a:tr>
              <a:tr h="433392"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Anorexia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35,8+77,7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17,6+17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16,1+36,1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23,1+22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0,002</a:t>
                      </a:r>
                    </a:p>
                    <a:p>
                      <a:endParaRPr lang="es-ES" sz="8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0,03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881738"/>
                  </a:ext>
                </a:extLst>
              </a:tr>
              <a:tr h="433392">
                <a:tc>
                  <a:txBody>
                    <a:bodyPr/>
                    <a:lstStyle/>
                    <a:p>
                      <a:r>
                        <a:rPr lang="es-ES" sz="800" dirty="0"/>
                        <a:t>Dolor torácico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NS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  <a:p>
                      <a:r>
                        <a:rPr lang="es-ES" sz="800" dirty="0"/>
                        <a:t>17,3+17,3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NS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  <a:p>
                      <a:r>
                        <a:rPr lang="es-ES" sz="800" dirty="0"/>
                        <a:t>26,8+23,6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  <a:p>
                      <a:endParaRPr lang="es-ES" sz="800" dirty="0"/>
                    </a:p>
                    <a:p>
                      <a:r>
                        <a:rPr lang="es-ES" sz="800" dirty="0"/>
                        <a:t>0,0005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281942"/>
                  </a:ext>
                </a:extLst>
              </a:tr>
              <a:tr h="1473532"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Disfonía</a:t>
                      </a:r>
                    </a:p>
                    <a:p>
                      <a:endParaRPr lang="es-ES" sz="800" dirty="0"/>
                    </a:p>
                    <a:p>
                      <a:endParaRPr lang="es-ES" sz="800" dirty="0"/>
                    </a:p>
                    <a:p>
                      <a:r>
                        <a:rPr lang="es-ES" sz="800" dirty="0"/>
                        <a:t>Hemoptisis</a:t>
                      </a:r>
                    </a:p>
                    <a:p>
                      <a:endParaRPr lang="es-ES" sz="800" dirty="0"/>
                    </a:p>
                    <a:p>
                      <a:endParaRPr lang="es-ES" sz="800" dirty="0"/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Edema facial</a:t>
                      </a:r>
                    </a:p>
                    <a:p>
                      <a:endParaRPr lang="es-ES" sz="800" dirty="0"/>
                    </a:p>
                    <a:p>
                      <a:endParaRPr lang="es-ES" sz="800" dirty="0"/>
                    </a:p>
                    <a:p>
                      <a:r>
                        <a:rPr lang="es-ES" sz="800" dirty="0"/>
                        <a:t>Asintomático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10,3+11</a:t>
                      </a:r>
                    </a:p>
                    <a:p>
                      <a:r>
                        <a:rPr lang="es-ES" sz="800" dirty="0"/>
                        <a:t>15,1+21,1</a:t>
                      </a:r>
                    </a:p>
                    <a:p>
                      <a:r>
                        <a:rPr lang="es-ES" sz="800" dirty="0"/>
                        <a:t>69,4+71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9,2+9,7</a:t>
                      </a:r>
                    </a:p>
                    <a:p>
                      <a:r>
                        <a:rPr lang="es-ES" sz="800" dirty="0"/>
                        <a:t>1,6+2,3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  <a:p>
                      <a:r>
                        <a:rPr lang="es-ES" sz="800" dirty="0"/>
                        <a:t>34,7+25,7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22,3+21,1</a:t>
                      </a:r>
                    </a:p>
                    <a:p>
                      <a:r>
                        <a:rPr lang="es-ES" sz="800" dirty="0"/>
                        <a:t>24,4+59,9</a:t>
                      </a:r>
                    </a:p>
                    <a:p>
                      <a:r>
                        <a:rPr lang="es-ES" sz="800" dirty="0"/>
                        <a:t>90,2+110,4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NS</a:t>
                      </a:r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22,2+21</a:t>
                      </a:r>
                    </a:p>
                    <a:p>
                      <a:r>
                        <a:rPr lang="es-ES" sz="800" dirty="0"/>
                        <a:t>23,1+54,8</a:t>
                      </a:r>
                    </a:p>
                    <a:p>
                      <a:r>
                        <a:rPr lang="es-ES" sz="800" dirty="0"/>
                        <a:t>NS</a:t>
                      </a:r>
                    </a:p>
                    <a:p>
                      <a:r>
                        <a:rPr lang="es-ES" sz="800" dirty="0"/>
                        <a:t>20,6+20,1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  <a:p>
                      <a:endParaRPr lang="es-ES" sz="800" dirty="0"/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0,007</a:t>
                      </a:r>
                    </a:p>
                    <a:p>
                      <a:r>
                        <a:rPr lang="es-ES" sz="800" dirty="0"/>
                        <a:t>0,042</a:t>
                      </a:r>
                    </a:p>
                    <a:p>
                      <a:r>
                        <a:rPr lang="es-ES" sz="800" dirty="0"/>
                        <a:t>0,05</a:t>
                      </a:r>
                    </a:p>
                    <a:p>
                      <a:endParaRPr lang="es-ES" sz="800" dirty="0"/>
                    </a:p>
                    <a:p>
                      <a:endParaRPr lang="es-ES" sz="800" dirty="0"/>
                    </a:p>
                    <a:p>
                      <a:endParaRPr lang="es-ES" sz="800" dirty="0"/>
                    </a:p>
                    <a:p>
                      <a:r>
                        <a:rPr lang="es-ES" sz="800" dirty="0">
                          <a:solidFill>
                            <a:srgbClr val="FF0000"/>
                          </a:solidFill>
                        </a:rPr>
                        <a:t>0,0005</a:t>
                      </a:r>
                    </a:p>
                    <a:p>
                      <a:r>
                        <a:rPr lang="es-ES" sz="800" dirty="0"/>
                        <a:t>0,0005</a:t>
                      </a:r>
                    </a:p>
                    <a:p>
                      <a:endParaRPr lang="es-ES" sz="800" dirty="0"/>
                    </a:p>
                    <a:p>
                      <a:r>
                        <a:rPr lang="es-ES" sz="800" dirty="0"/>
                        <a:t>0,005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6149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705</Words>
  <Application>Microsoft Office PowerPoint</Application>
  <PresentationFormat>Presentación en pantalla (16:9)</PresentationFormat>
  <Paragraphs>238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Athelas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Jacinto Hernandez Borge</cp:lastModifiedBy>
  <cp:revision>11</cp:revision>
  <dcterms:created xsi:type="dcterms:W3CDTF">2022-01-11T08:55:46Z</dcterms:created>
  <dcterms:modified xsi:type="dcterms:W3CDTF">2023-02-22T18:40:57Z</dcterms:modified>
</cp:coreProperties>
</file>