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DF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848" y="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3FBA64C-9E0B-41D8-9E52-15146759D777}"/>
              </a:ext>
            </a:extLst>
          </p:cNvPr>
          <p:cNvSpPr txBox="1"/>
          <p:nvPr/>
        </p:nvSpPr>
        <p:spPr>
          <a:xfrm>
            <a:off x="1619672" y="19821"/>
            <a:ext cx="7506072" cy="784830"/>
          </a:xfrm>
          <a:prstGeom prst="rect">
            <a:avLst/>
          </a:prstGeom>
          <a:solidFill>
            <a:schemeClr val="accent3"/>
          </a:solidFill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EVALUACIÓN DE LA RESPUESTA TEMPRANA A DUPILUMAB EN PACIENTES CON ASMA GRAVE MEDIANTE LA ESCALA EXACTO: RESULTADOS DE UN ESTUDIO MULTICÉNTRICO, RETROSPECTIVO EN PRÁCTICA CLÍNICA REAL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0EDD7D6-A9D5-FFD8-1FB9-03E4851736CA}"/>
              </a:ext>
            </a:extLst>
          </p:cNvPr>
          <p:cNvSpPr txBox="1"/>
          <p:nvPr/>
        </p:nvSpPr>
        <p:spPr>
          <a:xfrm>
            <a:off x="467036" y="1640289"/>
            <a:ext cx="8497452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Escala multidimensional </a:t>
            </a:r>
            <a:r>
              <a:rPr lang="es-ES" sz="1600" dirty="0">
                <a:ea typeface="Calibri" panose="020F0502020204030204" pitchFamily="34" charset="0"/>
                <a:cs typeface="Times New Roman" panose="02020603050405020304" pitchFamily="18" charset="0"/>
              </a:rPr>
              <a:t>EXACTO </a:t>
            </a:r>
            <a:r>
              <a:rPr lang="es-ES" sz="16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sz="160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s-ES" sz="16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acerbaciones</a:t>
            </a:r>
            <a:r>
              <a:rPr lang="es-ES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16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ES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CT, </a:t>
            </a:r>
            <a:r>
              <a:rPr lang="es-ES" sz="160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s-ES" sz="16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s-ES" sz="160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s-ES" sz="16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icosteroides</a:t>
            </a:r>
            <a:r>
              <a:rPr lang="es-ES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 sistémicos, </a:t>
            </a:r>
            <a:r>
              <a:rPr lang="es-ES" sz="16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ES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bstrucción) que evalúa </a:t>
            </a:r>
            <a:r>
              <a:rPr lang="es-ES" sz="1600" dirty="0">
                <a:ea typeface="Calibri" panose="020F0502020204030204" pitchFamily="34" charset="0"/>
                <a:cs typeface="Times New Roman" panose="02020603050405020304" pitchFamily="18" charset="0"/>
              </a:rPr>
              <a:t>uso de GCS, exacerbaciones, síntomas (ACT) y función pulmonar (FEV1): </a:t>
            </a:r>
          </a:p>
          <a:p>
            <a:pPr marL="444500" lvl="1" indent="-266700">
              <a:buFont typeface="Courier New" panose="02070309020205020404" pitchFamily="49" charset="0"/>
              <a:buChar char="o"/>
            </a:pPr>
            <a:r>
              <a:rPr lang="es-ES" sz="16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Permite evaluar la respuesta de un paciente con AGNC al tratamiento con un mAb.</a:t>
            </a:r>
          </a:p>
          <a:p>
            <a:pPr marL="444500" lvl="1" indent="-266700">
              <a:buFont typeface="Courier New" panose="02070309020205020404" pitchFamily="49" charset="0"/>
              <a:buChar char="o"/>
            </a:pPr>
            <a:r>
              <a:rPr lang="es-ES" sz="16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Categoriza como: no respuesta, respuesta buena, parcial y completa. </a:t>
            </a:r>
          </a:p>
          <a:p>
            <a:pPr marL="444500" lvl="1" indent="-2667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s-ES" sz="16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La respuesta completa define a los </a:t>
            </a:r>
            <a:r>
              <a:rPr lang="es-ES" sz="16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superrespondedores</a:t>
            </a:r>
            <a:r>
              <a:rPr lang="es-ES" sz="16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en asma. </a:t>
            </a:r>
            <a:endParaRPr lang="es-E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GEMA 5.2: Evaluación de la respuesta al mAb a las 16 semanas y al año de iniciar el tratamiento.</a:t>
            </a:r>
            <a:endParaRPr lang="es-E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A325D8B-5E0C-18DC-EAE8-144A3980C061}"/>
              </a:ext>
            </a:extLst>
          </p:cNvPr>
          <p:cNvSpPr txBox="1"/>
          <p:nvPr/>
        </p:nvSpPr>
        <p:spPr>
          <a:xfrm>
            <a:off x="251520" y="1297092"/>
            <a:ext cx="1800200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1600" b="1" dirty="0"/>
              <a:t>1. Introducción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89804F55-4C45-972D-93C1-91F1B4112B51}"/>
              </a:ext>
            </a:extLst>
          </p:cNvPr>
          <p:cNvGrpSpPr/>
          <p:nvPr/>
        </p:nvGrpSpPr>
        <p:grpSpPr>
          <a:xfrm>
            <a:off x="251520" y="3363838"/>
            <a:ext cx="8568190" cy="1706706"/>
            <a:chOff x="324036" y="3445718"/>
            <a:chExt cx="8568190" cy="1706706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36EE8392-C687-C501-2F0F-7C06081BDDBA}"/>
                </a:ext>
              </a:extLst>
            </p:cNvPr>
            <p:cNvSpPr txBox="1"/>
            <p:nvPr/>
          </p:nvSpPr>
          <p:spPr>
            <a:xfrm>
              <a:off x="324036" y="3445718"/>
              <a:ext cx="3311860" cy="33855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s-ES" sz="1600" b="1" dirty="0"/>
                <a:t>2. Material y métodos</a:t>
              </a: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E4FA602C-F30F-CB3F-4395-1C991C7F0732}"/>
                </a:ext>
              </a:extLst>
            </p:cNvPr>
            <p:cNvSpPr txBox="1"/>
            <p:nvPr/>
          </p:nvSpPr>
          <p:spPr>
            <a:xfrm>
              <a:off x="611814" y="3828985"/>
              <a:ext cx="8280412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600" dirty="0"/>
                <a:t>Estudio retrospectivo multicéntrico de una cohorte de pacientes con AGNC que iniciaron tratamiento con dupilumab entre enero de 2022 y junio de 2022.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600" dirty="0"/>
                <a:t>Hemos aplicado la escala EXACTO para evaluar la respuesta temprana (16 semanas) al tratamiento con dupilumab.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600" dirty="0"/>
                <a:t>Estudio estadístico mediante el programa IBM SPSS </a:t>
              </a:r>
              <a:r>
                <a:rPr lang="es-ES" sz="1600" dirty="0" err="1"/>
                <a:t>Statistics</a:t>
              </a:r>
              <a:r>
                <a:rPr lang="es-ES" sz="1600" dirty="0"/>
                <a:t> Versión 21.</a:t>
              </a:r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160971BB-E136-AC86-B745-3CC76189FAB9}"/>
              </a:ext>
            </a:extLst>
          </p:cNvPr>
          <p:cNvSpPr txBox="1"/>
          <p:nvPr/>
        </p:nvSpPr>
        <p:spPr>
          <a:xfrm>
            <a:off x="1619672" y="783744"/>
            <a:ext cx="7506072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800" dirty="0"/>
              <a:t>F. Casas Maldonado</a:t>
            </a:r>
            <a:r>
              <a:rPr lang="es-ES" sz="800" baseline="30000" dirty="0"/>
              <a:t>1</a:t>
            </a:r>
            <a:r>
              <a:rPr lang="es-ES" sz="800" dirty="0"/>
              <a:t>, F.J. Álvarez-Gutiérrez</a:t>
            </a:r>
            <a:r>
              <a:rPr lang="es-ES" sz="800" baseline="30000" dirty="0"/>
              <a:t>2</a:t>
            </a:r>
            <a:r>
              <a:rPr lang="es-ES" sz="800" dirty="0"/>
              <a:t>, J.G. Soto-Campos</a:t>
            </a:r>
            <a:r>
              <a:rPr lang="es-ES" sz="800" baseline="30000" dirty="0"/>
              <a:t>3</a:t>
            </a:r>
            <a:r>
              <a:rPr lang="es-ES" sz="800" dirty="0"/>
              <a:t>, L. Pinel Jimenez</a:t>
            </a:r>
            <a:r>
              <a:rPr lang="es-ES" sz="800" baseline="30000" dirty="0"/>
              <a:t>4</a:t>
            </a:r>
            <a:r>
              <a:rPr lang="es-ES" sz="800" dirty="0"/>
              <a:t>, A Gómez-Bastero Fernández</a:t>
            </a:r>
            <a:r>
              <a:rPr lang="es-ES" sz="800" baseline="30000" dirty="0"/>
              <a:t>5</a:t>
            </a:r>
            <a:r>
              <a:rPr lang="es-ES" sz="800" dirty="0"/>
              <a:t>, G. Perez Chica</a:t>
            </a:r>
            <a:r>
              <a:rPr lang="es-ES" sz="800" baseline="30000" dirty="0"/>
              <a:t>6</a:t>
            </a:r>
            <a:r>
              <a:rPr lang="es-ES" sz="800" dirty="0"/>
              <a:t>; B. Navas Bueno</a:t>
            </a:r>
            <a:r>
              <a:rPr lang="es-ES" sz="800" baseline="30000" dirty="0"/>
              <a:t>7</a:t>
            </a:r>
            <a:r>
              <a:rPr lang="es-ES" sz="800" dirty="0"/>
              <a:t>; G. Jiménez Gálvez</a:t>
            </a:r>
            <a:r>
              <a:rPr lang="es-ES" sz="800" baseline="30000" dirty="0"/>
              <a:t>8</a:t>
            </a:r>
            <a:r>
              <a:rPr lang="es-ES" sz="800" dirty="0"/>
              <a:t>; D. Fole Vázquez</a:t>
            </a:r>
            <a:r>
              <a:rPr lang="es-ES" sz="800" baseline="30000" dirty="0"/>
              <a:t>9</a:t>
            </a:r>
            <a:r>
              <a:rPr lang="es-ES" sz="800" dirty="0"/>
              <a:t>; LM. Entrenas Costa</a:t>
            </a:r>
            <a:r>
              <a:rPr lang="es-ES" sz="800" baseline="30000" dirty="0"/>
              <a:t>10</a:t>
            </a:r>
            <a:r>
              <a:rPr lang="es-ES" sz="800" dirty="0"/>
              <a:t>. (1) HU Clínico San Cecilio, Granada; (2) HU Virgen del Rocío, Sevilla; (3) HU Jerez de la Frontera, Cádiz; (4) HC Virgen de la Victoria, Málaga; (5) HU Virgen Macarena, Sevilla; (6) HU de Jaén; (7) H Santa Ana, Motril; (8) HU Virgen de las Nieves, Granada; (9) HU Torrecárdenas, Almería; (10) Hospital </a:t>
            </a:r>
            <a:r>
              <a:rPr lang="es-ES" sz="800" dirty="0" err="1"/>
              <a:t>QuirónSalud</a:t>
            </a:r>
            <a:r>
              <a:rPr lang="es-ES" sz="800" dirty="0"/>
              <a:t> Córdoba.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A9E4E87F-EE0C-256F-E4C4-0D902BAD31B9}"/>
              </a:ext>
            </a:extLst>
          </p:cNvPr>
          <p:cNvSpPr txBox="1"/>
          <p:nvPr/>
        </p:nvSpPr>
        <p:spPr>
          <a:xfrm>
            <a:off x="3635896" y="3507854"/>
            <a:ext cx="5256584" cy="954107"/>
          </a:xfrm>
          <a:prstGeom prst="rect">
            <a:avLst/>
          </a:prstGeom>
          <a:solidFill>
            <a:srgbClr val="FBFDF5"/>
          </a:solidFill>
          <a:effectLst/>
        </p:spPr>
        <p:txBody>
          <a:bodyPr wrap="square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15 pacientes (27,3%) respuesta completa (</a:t>
            </a:r>
            <a:r>
              <a:rPr lang="es-ES" sz="1400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superrespondedores</a:t>
            </a:r>
            <a:r>
              <a:rPr lang="es-ES" sz="1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)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25 (45,5%) buena respuesta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12 (21,8%) respuesta parcial 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3 (5,5%) fueron no respondedores</a:t>
            </a:r>
            <a:endParaRPr lang="es-ES" sz="16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33DCDA84-8C1B-1682-6B86-2C05DF61614C}"/>
              </a:ext>
            </a:extLst>
          </p:cNvPr>
          <p:cNvGrpSpPr/>
          <p:nvPr/>
        </p:nvGrpSpPr>
        <p:grpSpPr>
          <a:xfrm>
            <a:off x="179512" y="4083918"/>
            <a:ext cx="8424936" cy="1098704"/>
            <a:chOff x="179512" y="4083918"/>
            <a:chExt cx="8424936" cy="109870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701E4CB0-2116-3F8B-814D-FAAC1F8F3D15}"/>
                </a:ext>
              </a:extLst>
            </p:cNvPr>
            <p:cNvSpPr txBox="1"/>
            <p:nvPr/>
          </p:nvSpPr>
          <p:spPr>
            <a:xfrm>
              <a:off x="251520" y="4443958"/>
              <a:ext cx="8352928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es-ES" sz="1400" dirty="0"/>
                <a:t>El tratamiento con dupilumab fue eficaz en la consecución del control de los pacientes con AGNC.</a:t>
              </a:r>
            </a:p>
            <a:p>
              <a:pPr marL="182563" indent="-182563">
                <a:buFont typeface="Arial" panose="020B0604020202020204" pitchFamily="34" charset="0"/>
                <a:buChar char="•"/>
              </a:pPr>
              <a:r>
                <a:rPr lang="es-ES" sz="1400" dirty="0"/>
                <a:t>En base a la escala EXACTO el 70,6% de los pacientes tratados con dupilumab alcanzaron respuesta temprana completa o buena y el 27% fueron </a:t>
              </a:r>
              <a:r>
                <a:rPr lang="es-ES" sz="1400" dirty="0" err="1"/>
                <a:t>superrespondedores</a:t>
              </a:r>
              <a:r>
                <a:rPr lang="es-ES" sz="1400" dirty="0"/>
                <a:t>. La tasa de no respuesta fue baja.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4A2CCDB9-8E65-A74C-CACB-54C12C5848FF}"/>
                </a:ext>
              </a:extLst>
            </p:cNvPr>
            <p:cNvSpPr txBox="1"/>
            <p:nvPr/>
          </p:nvSpPr>
          <p:spPr>
            <a:xfrm>
              <a:off x="179512" y="4083918"/>
              <a:ext cx="2012988" cy="36933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s-ES" b="1" dirty="0"/>
                <a:t>4. Conclusiones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DF07F419-404C-5111-934B-AEC927DF67F2}"/>
              </a:ext>
            </a:extLst>
          </p:cNvPr>
          <p:cNvSpPr txBox="1"/>
          <p:nvPr/>
        </p:nvSpPr>
        <p:spPr>
          <a:xfrm>
            <a:off x="107504" y="771550"/>
            <a:ext cx="32165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s-ES" sz="1400" b="1" dirty="0">
                <a:solidFill>
                  <a:prstClr val="black"/>
                </a:solidFill>
                <a:latin typeface="Calibri" panose="020F0502020204030204"/>
              </a:rPr>
              <a:t>Tabla 1. Características basales pacientes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8508C383-F6E5-04B0-CEEE-6657D4B88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864378"/>
              </p:ext>
            </p:extLst>
          </p:nvPr>
        </p:nvGraphicFramePr>
        <p:xfrm>
          <a:off x="51425" y="1053559"/>
          <a:ext cx="3512463" cy="299536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56994">
                  <a:extLst>
                    <a:ext uri="{9D8B030D-6E8A-4147-A177-3AD203B41FA5}">
                      <a16:colId xmlns:a16="http://schemas.microsoft.com/office/drawing/2014/main" val="3581820182"/>
                    </a:ext>
                  </a:extLst>
                </a:gridCol>
                <a:gridCol w="1755469">
                  <a:extLst>
                    <a:ext uri="{9D8B030D-6E8A-4147-A177-3AD203B41FA5}">
                      <a16:colId xmlns:a16="http://schemas.microsoft.com/office/drawing/2014/main" val="1952665986"/>
                    </a:ext>
                  </a:extLst>
                </a:gridCol>
              </a:tblGrid>
              <a:tr h="209161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Variables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n= 55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993383"/>
                  </a:ext>
                </a:extLst>
              </a:tr>
              <a:tr h="198201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Edad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56,1 (DE=12,5)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865623"/>
                  </a:ext>
                </a:extLst>
              </a:tr>
              <a:tr h="198201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Mujeres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30 (54,9%)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37385"/>
                  </a:ext>
                </a:extLst>
              </a:tr>
              <a:tr h="198201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IMC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27,9 (DE=5,7)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401466"/>
                  </a:ext>
                </a:extLst>
              </a:tr>
              <a:tr h="198201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Exfumadores (IPA)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21 (38,2%); 17,3 (DE=16,1)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455179"/>
                  </a:ext>
                </a:extLst>
              </a:tr>
              <a:tr h="435762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T2 alérgico </a:t>
                      </a:r>
                    </a:p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T2 eosinofílico</a:t>
                      </a:r>
                    </a:p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T2 alérgico-eosinofílico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4 (7,3%)</a:t>
                      </a: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31 (56,4%)</a:t>
                      </a: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20 (36,4%)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367391"/>
                  </a:ext>
                </a:extLst>
              </a:tr>
              <a:tr h="792102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Poliposis nasal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/>
                        <a:t>Osteopor</a:t>
                      </a:r>
                      <a:r>
                        <a:rPr lang="es-ES" sz="1100" b="1" dirty="0"/>
                        <a:t>./</a:t>
                      </a:r>
                      <a:r>
                        <a:rPr lang="es-ES" sz="1100" b="1" dirty="0" err="1"/>
                        <a:t>osteop</a:t>
                      </a:r>
                      <a:r>
                        <a:rPr lang="es-ES" sz="1100" b="1" dirty="0"/>
                        <a:t>.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ERGE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Depresión-ansiedad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Bronquiectasias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AOS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24 (43,6%)</a:t>
                      </a: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8 (14,5%)</a:t>
                      </a: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14 (25.5%)</a:t>
                      </a: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12 (21,8%)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/>
                        <a:t>11 (20,0%)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/>
                        <a:t>11 (20,0%)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014889"/>
                  </a:ext>
                </a:extLst>
              </a:tr>
              <a:tr h="368480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es-ES" sz="1100" b="1" dirty="0" err="1"/>
                        <a:t>Naive</a:t>
                      </a:r>
                      <a:r>
                        <a:rPr lang="es-ES" sz="1100" b="1" dirty="0"/>
                        <a:t> Dupilumab</a:t>
                      </a:r>
                    </a:p>
                    <a:p>
                      <a:pPr>
                        <a:lnSpc>
                          <a:spcPts val="1100"/>
                        </a:lnSpc>
                      </a:pPr>
                      <a:r>
                        <a:rPr lang="es-ES" sz="1100" b="1" dirty="0"/>
                        <a:t>Switch </a:t>
                      </a:r>
                      <a:r>
                        <a:rPr lang="es-ES" sz="1100" b="1" dirty="0" err="1"/>
                        <a:t>oma</a:t>
                      </a:r>
                      <a:r>
                        <a:rPr lang="es-ES" sz="1100" b="1" dirty="0"/>
                        <a:t>/</a:t>
                      </a:r>
                      <a:r>
                        <a:rPr lang="es-ES" sz="1100" b="1" dirty="0" err="1"/>
                        <a:t>mepo</a:t>
                      </a:r>
                      <a:r>
                        <a:rPr lang="es-ES" sz="1100" b="1" dirty="0"/>
                        <a:t>/</a:t>
                      </a:r>
                      <a:r>
                        <a:rPr lang="es-ES" sz="1100" b="1" dirty="0" err="1"/>
                        <a:t>benra</a:t>
                      </a:r>
                      <a:endParaRPr lang="es-ES" sz="11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es-ES" sz="1100" dirty="0"/>
                        <a:t>20 (36,4%)</a:t>
                      </a:r>
                    </a:p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es-ES" sz="1100" dirty="0"/>
                        <a:t>35 (63,6%)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014115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43BF5A98-7632-5641-6F7B-56BEE10E1C2A}"/>
              </a:ext>
            </a:extLst>
          </p:cNvPr>
          <p:cNvSpPr txBox="1"/>
          <p:nvPr/>
        </p:nvSpPr>
        <p:spPr>
          <a:xfrm>
            <a:off x="3536282" y="94699"/>
            <a:ext cx="5280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s-ES" sz="1400" b="1" dirty="0">
                <a:solidFill>
                  <a:prstClr val="black"/>
                </a:solidFill>
                <a:latin typeface="Calibri" panose="020F0502020204030204"/>
              </a:rPr>
              <a:t>Tabla 2. Datos basales y finales: clínicos, funcionales y de laboratorio</a:t>
            </a:r>
          </a:p>
        </p:txBody>
      </p:sp>
      <p:graphicFrame>
        <p:nvGraphicFramePr>
          <p:cNvPr id="13" name="Tabla 2">
            <a:extLst>
              <a:ext uri="{FF2B5EF4-FFF2-40B4-BE49-F238E27FC236}">
                <a16:creationId xmlns:a16="http://schemas.microsoft.com/office/drawing/2014/main" id="{6B1276C8-61D4-3C09-612A-602B69EEC3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840910"/>
              </p:ext>
            </p:extLst>
          </p:nvPr>
        </p:nvGraphicFramePr>
        <p:xfrm>
          <a:off x="3639134" y="389890"/>
          <a:ext cx="5178145" cy="311111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577745">
                  <a:extLst>
                    <a:ext uri="{9D8B030D-6E8A-4147-A177-3AD203B41FA5}">
                      <a16:colId xmlns:a16="http://schemas.microsoft.com/office/drawing/2014/main" val="358182018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952665986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45815873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57915408"/>
                    </a:ext>
                  </a:extLst>
                </a:gridCol>
              </a:tblGrid>
              <a:tr h="23632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Variables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Inicial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Final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p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993383"/>
                  </a:ext>
                </a:extLst>
              </a:tr>
              <a:tr h="380659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ACT</a:t>
                      </a:r>
                    </a:p>
                    <a:p>
                      <a:pPr algn="r"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ACT </a:t>
                      </a:r>
                      <a:r>
                        <a:rPr lang="es-ES" sz="1100" b="1" dirty="0">
                          <a:latin typeface="+mn-lt"/>
                          <a:cs typeface="Calibri" panose="020F0502020204030204" pitchFamily="34" charset="0"/>
                        </a:rPr>
                        <a:t>≥20</a:t>
                      </a:r>
                      <a:endParaRPr lang="es-ES" sz="1100" b="1" dirty="0"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12,5 (DE=5,4)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7 (12,7%)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19,6 (DE=5,4)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solidFill>
                            <a:schemeClr val="dk1"/>
                          </a:solidFill>
                          <a:latin typeface="+mn-lt"/>
                        </a:rPr>
                        <a:t>37</a:t>
                      </a:r>
                      <a:r>
                        <a:rPr lang="es-ES" sz="1100" dirty="0">
                          <a:solidFill>
                            <a:schemeClr val="tx1"/>
                          </a:solidFill>
                          <a:latin typeface="+mn-lt"/>
                        </a:rPr>
                        <a:t> (67,3%)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&lt;0,001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&lt;0,001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865623"/>
                  </a:ext>
                </a:extLst>
              </a:tr>
              <a:tr h="380659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latin typeface="+mn-lt"/>
                        </a:rPr>
                        <a:t>Corticodepend</a:t>
                      </a:r>
                      <a:r>
                        <a:rPr lang="es-ES" sz="1100" b="1" dirty="0">
                          <a:latin typeface="+mn-lt"/>
                        </a:rPr>
                        <a:t>, n (%)</a:t>
                      </a:r>
                    </a:p>
                    <a:p>
                      <a:pPr marL="0" marR="0" lvl="0" indent="0" algn="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Dosis media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+mn-lt"/>
                        </a:rPr>
                        <a:t>17 (30,9%)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latin typeface="+mn-lt"/>
                        </a:rPr>
                        <a:t>15,1 mg (DE=7,7)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12 (21,8%)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11,2 mg (DE=15,0)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dirty="0">
                        <a:latin typeface="+mn-lt"/>
                      </a:endParaRP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401466"/>
                  </a:ext>
                </a:extLst>
              </a:tr>
              <a:tr h="38065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 err="1">
                          <a:latin typeface="+mn-lt"/>
                        </a:rPr>
                        <a:t>Nº</a:t>
                      </a:r>
                      <a:r>
                        <a:rPr lang="es-ES" sz="1100" b="1" dirty="0">
                          <a:latin typeface="+mn-lt"/>
                        </a:rPr>
                        <a:t> ciclos CO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Agudizaciones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2,4 (DE=2,0)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2,4 (DE=1,9)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0,4 (DE=1,4)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0,4 (DE=0,2)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&lt;0,001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&lt;0,001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016730"/>
                  </a:ext>
                </a:extLst>
              </a:tr>
              <a:tr h="23425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Eosinófilos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613,4 (DE=1114,0)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287,8 (DE=908,8)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544171"/>
                  </a:ext>
                </a:extLst>
              </a:tr>
              <a:tr h="24082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FENO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62,4 (DE=41,2)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23,6 (DE=15,1)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&lt;0,001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65582"/>
                  </a:ext>
                </a:extLst>
              </a:tr>
              <a:tr h="38065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FVC ml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FVC%</a:t>
                      </a:r>
                      <a:endParaRPr lang="es-E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3037,4 (DE=135,4)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82,3 (DE=2,7)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3200,9 (DE=145,6)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>
                          <a:latin typeface="+mn-lt"/>
                        </a:rPr>
                        <a:t>84,8 (D=3,1)</a:t>
                      </a:r>
                      <a:endParaRPr lang="es-ES" sz="11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&lt;0,001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&lt;0,001</a:t>
                      </a:r>
                      <a:endParaRPr lang="es-E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915457"/>
                  </a:ext>
                </a:extLst>
              </a:tr>
              <a:tr h="38065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FEV1 ml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FEV1 %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1965,3 (DE=802,3)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66,6 (DE=22,0)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2182,6 (DE=819,9)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73,9 (DE=22,4)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&lt;0,001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&lt;0,001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885218"/>
                  </a:ext>
                </a:extLst>
              </a:tr>
              <a:tr h="380659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Incremento FEV1 ml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Incremento FEV1 %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lang="es-ES" sz="1100" dirty="0">
                        <a:latin typeface="+mn-lt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217,3 (DE=402,0)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latin typeface="+mn-lt"/>
                        </a:rPr>
                        <a:t>14,3 (DE=24,1)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55076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45501623-9C34-43C3-70A8-2E486BE0B6CE}"/>
              </a:ext>
            </a:extLst>
          </p:cNvPr>
          <p:cNvSpPr txBox="1"/>
          <p:nvPr/>
        </p:nvSpPr>
        <p:spPr>
          <a:xfrm>
            <a:off x="1691680" y="42178"/>
            <a:ext cx="18002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b="1" dirty="0"/>
              <a:t>3. Resultados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E889AE6-6D06-1148-36E2-C3388F35C198}"/>
              </a:ext>
            </a:extLst>
          </p:cNvPr>
          <p:cNvSpPr txBox="1"/>
          <p:nvPr/>
        </p:nvSpPr>
        <p:spPr>
          <a:xfrm>
            <a:off x="1619672" y="449637"/>
            <a:ext cx="18533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/>
              <a:t>V1: 17,5 </a:t>
            </a:r>
            <a:r>
              <a:rPr lang="es-ES" sz="1400" b="1" dirty="0" err="1"/>
              <a:t>sem</a:t>
            </a:r>
            <a:r>
              <a:rPr lang="es-ES" sz="1400" b="1" dirty="0"/>
              <a:t> (DE= 2,5)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752</Words>
  <Application>Microsoft Office PowerPoint</Application>
  <PresentationFormat>Presentación en pantalla (16:9)</PresentationFormat>
  <Paragraphs>111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Courier New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Paco Casas</cp:lastModifiedBy>
  <cp:revision>42</cp:revision>
  <dcterms:created xsi:type="dcterms:W3CDTF">2022-01-11T08:55:46Z</dcterms:created>
  <dcterms:modified xsi:type="dcterms:W3CDTF">2023-02-28T22:31:51Z</dcterms:modified>
</cp:coreProperties>
</file>