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E2CE58-E93D-4422-92B5-1F6C69A134A7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es-ES"/>
        </a:p>
      </dgm:t>
    </dgm:pt>
    <dgm:pt modelId="{5D2F6248-B7AE-4398-B6B5-C1CA80FDB2B1}">
      <dgm:prSet phldrT="[Texto]" custT="1"/>
      <dgm:spPr/>
      <dgm:t>
        <a:bodyPr/>
        <a:lstStyle/>
        <a:p>
          <a:r>
            <a:rPr lang="es-ES" sz="1200" dirty="0" smtClean="0"/>
            <a:t>Análisis descriptivo retrospectivo con todos los pacientes diagnosticados de cáncer de pulmón en 2021 </a:t>
          </a:r>
          <a:endParaRPr lang="es-ES" sz="1200" dirty="0">
            <a:latin typeface="Arial" pitchFamily="34" charset="0"/>
            <a:cs typeface="Arial" pitchFamily="34" charset="0"/>
          </a:endParaRPr>
        </a:p>
      </dgm:t>
    </dgm:pt>
    <dgm:pt modelId="{B14DACD8-430E-43C7-8AB0-FA686A6A3A25}" type="parTrans" cxnId="{92F13A96-24FF-41DA-83DF-A94DE75CF6D8}">
      <dgm:prSet/>
      <dgm:spPr/>
      <dgm:t>
        <a:bodyPr/>
        <a:lstStyle/>
        <a:p>
          <a:endParaRPr lang="es-ES"/>
        </a:p>
      </dgm:t>
    </dgm:pt>
    <dgm:pt modelId="{5EFA664D-1905-4A8E-A2DE-6A4BC73B1600}" type="sibTrans" cxnId="{92F13A96-24FF-41DA-83DF-A94DE75CF6D8}">
      <dgm:prSet/>
      <dgm:spPr/>
      <dgm:t>
        <a:bodyPr/>
        <a:lstStyle/>
        <a:p>
          <a:endParaRPr lang="es-ES"/>
        </a:p>
      </dgm:t>
    </dgm:pt>
    <dgm:pt modelId="{F5EB9920-1881-4D89-93FB-FBCE3EA20987}">
      <dgm:prSet phldrT="[Texto]" custT="1"/>
      <dgm:spPr/>
      <dgm:t>
        <a:bodyPr/>
        <a:lstStyle/>
        <a:p>
          <a:r>
            <a:rPr lang="es-ES" sz="1000" dirty="0" smtClean="0">
              <a:latin typeface="Arial" pitchFamily="34" charset="0"/>
              <a:cs typeface="Arial" pitchFamily="34" charset="0"/>
            </a:rPr>
            <a:t>Genero y edad</a:t>
          </a:r>
        </a:p>
        <a:p>
          <a:r>
            <a:rPr lang="es-ES" sz="1000" dirty="0" smtClean="0">
              <a:latin typeface="Arial" pitchFamily="34" charset="0"/>
              <a:cs typeface="Arial" pitchFamily="34" charset="0"/>
            </a:rPr>
            <a:t>Hábito tabáquico</a:t>
          </a:r>
        </a:p>
        <a:p>
          <a:r>
            <a:rPr lang="es-ES" sz="1000" dirty="0" smtClean="0">
              <a:latin typeface="Arial" pitchFamily="34" charset="0"/>
              <a:cs typeface="Arial" pitchFamily="34" charset="0"/>
            </a:rPr>
            <a:t>     Antecedentes oncológicos</a:t>
          </a:r>
          <a:endParaRPr lang="es-ES" sz="1000" dirty="0">
            <a:latin typeface="Arial" pitchFamily="34" charset="0"/>
            <a:cs typeface="Arial" pitchFamily="34" charset="0"/>
          </a:endParaRPr>
        </a:p>
      </dgm:t>
    </dgm:pt>
    <dgm:pt modelId="{C5896041-FAE1-46F1-BED7-26CF706AD46B}" type="sibTrans" cxnId="{709087B2-4745-4E6A-BC0C-CCC901AB11DF}">
      <dgm:prSet/>
      <dgm:spPr/>
      <dgm:t>
        <a:bodyPr/>
        <a:lstStyle/>
        <a:p>
          <a:endParaRPr lang="es-ES"/>
        </a:p>
      </dgm:t>
    </dgm:pt>
    <dgm:pt modelId="{30530E8B-A89F-49B7-A16B-BA8C583F7C82}" type="parTrans" cxnId="{709087B2-4745-4E6A-BC0C-CCC901AB11DF}">
      <dgm:prSet/>
      <dgm:spPr>
        <a:ln>
          <a:solidFill>
            <a:schemeClr val="accent3">
              <a:tint val="90000"/>
              <a:hueOff val="0"/>
              <a:satOff val="0"/>
              <a:lumOff val="0"/>
              <a:alpha val="40000"/>
            </a:schemeClr>
          </a:solidFill>
        </a:ln>
      </dgm:spPr>
      <dgm:t>
        <a:bodyPr/>
        <a:lstStyle/>
        <a:p>
          <a:endParaRPr lang="es-ES"/>
        </a:p>
      </dgm:t>
    </dgm:pt>
    <dgm:pt modelId="{EAA827BB-AE1F-4D25-A577-BA48EBED42DC}">
      <dgm:prSet phldrT="[Texto]" custT="1"/>
      <dgm:spPr/>
      <dgm:t>
        <a:bodyPr/>
        <a:lstStyle/>
        <a:p>
          <a:r>
            <a:rPr lang="es-ES" sz="1000" smtClean="0">
              <a:latin typeface="Arial" pitchFamily="34" charset="0"/>
              <a:cs typeface="Arial" pitchFamily="34" charset="0"/>
            </a:rPr>
            <a:t>Tipo </a:t>
          </a:r>
          <a:r>
            <a:rPr lang="es-ES" sz="1000" dirty="0" smtClean="0">
              <a:latin typeface="Arial" pitchFamily="34" charset="0"/>
              <a:cs typeface="Arial" pitchFamily="34" charset="0"/>
            </a:rPr>
            <a:t>histológico</a:t>
          </a:r>
        </a:p>
        <a:p>
          <a:r>
            <a:rPr lang="es-ES" sz="1000" smtClean="0">
              <a:latin typeface="Arial" pitchFamily="34" charset="0"/>
              <a:cs typeface="Arial" pitchFamily="34" charset="0"/>
            </a:rPr>
            <a:t>    Método diagnóstico</a:t>
          </a:r>
          <a:endParaRPr lang="es-ES" sz="1000" dirty="0" smtClean="0">
            <a:latin typeface="Arial" pitchFamily="34" charset="0"/>
            <a:cs typeface="Arial" pitchFamily="34" charset="0"/>
          </a:endParaRPr>
        </a:p>
        <a:p>
          <a:r>
            <a:rPr lang="es-ES" sz="1000" dirty="0" smtClean="0">
              <a:latin typeface="Arial" pitchFamily="34" charset="0"/>
              <a:cs typeface="Arial" pitchFamily="34" charset="0"/>
            </a:rPr>
            <a:t>  Estadiaje TNM</a:t>
          </a:r>
          <a:endParaRPr lang="es-ES" sz="1000" dirty="0">
            <a:latin typeface="Arial" pitchFamily="34" charset="0"/>
            <a:cs typeface="Arial" pitchFamily="34" charset="0"/>
          </a:endParaRPr>
        </a:p>
      </dgm:t>
    </dgm:pt>
    <dgm:pt modelId="{13C9503B-E2F4-4C67-935C-91610295D142}" type="parTrans" cxnId="{EA232362-7EBC-47F5-BDE3-7758AC3DC614}">
      <dgm:prSet/>
      <dgm:spPr>
        <a:ln>
          <a:solidFill>
            <a:schemeClr val="accent3">
              <a:tint val="90000"/>
              <a:hueOff val="0"/>
              <a:satOff val="0"/>
              <a:lumOff val="0"/>
              <a:alpha val="40000"/>
            </a:schemeClr>
          </a:solidFill>
        </a:ln>
      </dgm:spPr>
      <dgm:t>
        <a:bodyPr/>
        <a:lstStyle/>
        <a:p>
          <a:endParaRPr lang="es-ES"/>
        </a:p>
      </dgm:t>
    </dgm:pt>
    <dgm:pt modelId="{6B04C579-7A0C-4866-AE1C-2DC7354898BD}" type="sibTrans" cxnId="{EA232362-7EBC-47F5-BDE3-7758AC3DC614}">
      <dgm:prSet/>
      <dgm:spPr/>
      <dgm:t>
        <a:bodyPr/>
        <a:lstStyle/>
        <a:p>
          <a:endParaRPr lang="es-ES"/>
        </a:p>
      </dgm:t>
    </dgm:pt>
    <dgm:pt modelId="{625BCB42-59E4-4C2C-ADB2-C7986871833B}" type="pres">
      <dgm:prSet presAssocID="{74E2CE58-E93D-4422-92B5-1F6C69A134A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F66A9F6-4AB2-4C5D-8F02-5A2560485E2D}" type="pres">
      <dgm:prSet presAssocID="{5D2F6248-B7AE-4398-B6B5-C1CA80FDB2B1}" presName="root1" presStyleCnt="0"/>
      <dgm:spPr/>
    </dgm:pt>
    <dgm:pt modelId="{12FA830F-0C3F-4757-B7BD-A9BB3486F880}" type="pres">
      <dgm:prSet presAssocID="{5D2F6248-B7AE-4398-B6B5-C1CA80FDB2B1}" presName="LevelOneTextNode" presStyleLbl="node0" presStyleIdx="0" presStyleCnt="1" custAng="5400000" custScaleX="61450" custScaleY="88345" custLinFactX="-30244" custLinFactNeighborX="-100000" custLinFactNeighborY="-114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31237E3-04B4-4F26-B05E-2D769FEDA653}" type="pres">
      <dgm:prSet presAssocID="{5D2F6248-B7AE-4398-B6B5-C1CA80FDB2B1}" presName="level2hierChild" presStyleCnt="0"/>
      <dgm:spPr/>
    </dgm:pt>
    <dgm:pt modelId="{8983EB7E-3099-44B3-860B-2FD4BB1860E1}" type="pres">
      <dgm:prSet presAssocID="{30530E8B-A89F-49B7-A16B-BA8C583F7C82}" presName="conn2-1" presStyleLbl="parChTrans1D2" presStyleIdx="0" presStyleCnt="2"/>
      <dgm:spPr/>
    </dgm:pt>
    <dgm:pt modelId="{1E7A0049-3CCD-4C80-92CD-3BAD407D64D1}" type="pres">
      <dgm:prSet presAssocID="{30530E8B-A89F-49B7-A16B-BA8C583F7C82}" presName="connTx" presStyleLbl="parChTrans1D2" presStyleIdx="0" presStyleCnt="2"/>
      <dgm:spPr/>
    </dgm:pt>
    <dgm:pt modelId="{0F8E996D-A333-4AAE-A179-CE683F3EBB86}" type="pres">
      <dgm:prSet presAssocID="{F5EB9920-1881-4D89-93FB-FBCE3EA20987}" presName="root2" presStyleCnt="0"/>
      <dgm:spPr/>
    </dgm:pt>
    <dgm:pt modelId="{4B6866A6-8685-4B72-A595-7D8010968499}" type="pres">
      <dgm:prSet presAssocID="{F5EB9920-1881-4D89-93FB-FBCE3EA20987}" presName="LevelTwoTextNode" presStyleLbl="node2" presStyleIdx="0" presStyleCnt="2" custScaleX="76267" custScaleY="90328" custLinFactNeighborX="87496" custLinFactNeighborY="-615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A34F7BC-335F-4014-8C2C-9D41184C760F}" type="pres">
      <dgm:prSet presAssocID="{F5EB9920-1881-4D89-93FB-FBCE3EA20987}" presName="level3hierChild" presStyleCnt="0"/>
      <dgm:spPr/>
    </dgm:pt>
    <dgm:pt modelId="{76308E47-00FE-4AFB-BE7C-D536654E3AC9}" type="pres">
      <dgm:prSet presAssocID="{13C9503B-E2F4-4C67-935C-91610295D142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3A8B92CD-5BB9-49B5-955C-E62AFDA08CF4}" type="pres">
      <dgm:prSet presAssocID="{13C9503B-E2F4-4C67-935C-91610295D142}" presName="connTx" presStyleLbl="parChTrans1D2" presStyleIdx="1" presStyleCnt="2"/>
      <dgm:spPr/>
    </dgm:pt>
    <dgm:pt modelId="{85426316-90B0-4699-834D-2D37916BBB32}" type="pres">
      <dgm:prSet presAssocID="{EAA827BB-AE1F-4D25-A577-BA48EBED42DC}" presName="root2" presStyleCnt="0"/>
      <dgm:spPr/>
    </dgm:pt>
    <dgm:pt modelId="{283E8A09-BDD9-44AA-994F-018AF871010F}" type="pres">
      <dgm:prSet presAssocID="{EAA827BB-AE1F-4D25-A577-BA48EBED42DC}" presName="LevelTwoTextNode" presStyleLbl="node2" presStyleIdx="1" presStyleCnt="2" custScaleX="77263" custScaleY="90069" custLinFactNeighborX="87002" custLinFactNeighborY="-120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4D8F29A-BA5E-440B-B911-0157D3AA1E34}" type="pres">
      <dgm:prSet presAssocID="{EAA827BB-AE1F-4D25-A577-BA48EBED42DC}" presName="level3hierChild" presStyleCnt="0"/>
      <dgm:spPr/>
    </dgm:pt>
  </dgm:ptLst>
  <dgm:cxnLst>
    <dgm:cxn modelId="{EA232362-7EBC-47F5-BDE3-7758AC3DC614}" srcId="{5D2F6248-B7AE-4398-B6B5-C1CA80FDB2B1}" destId="{EAA827BB-AE1F-4D25-A577-BA48EBED42DC}" srcOrd="1" destOrd="0" parTransId="{13C9503B-E2F4-4C67-935C-91610295D142}" sibTransId="{6B04C579-7A0C-4866-AE1C-2DC7354898BD}"/>
    <dgm:cxn modelId="{D3269263-7223-4521-879E-F203C70E49B2}" type="presOf" srcId="{5D2F6248-B7AE-4398-B6B5-C1CA80FDB2B1}" destId="{12FA830F-0C3F-4757-B7BD-A9BB3486F880}" srcOrd="0" destOrd="0" presId="urn:microsoft.com/office/officeart/2008/layout/HorizontalMultiLevelHierarchy"/>
    <dgm:cxn modelId="{982E5E12-B78E-438D-8A5D-36F0AB6EC80B}" type="presOf" srcId="{13C9503B-E2F4-4C67-935C-91610295D142}" destId="{76308E47-00FE-4AFB-BE7C-D536654E3AC9}" srcOrd="0" destOrd="0" presId="urn:microsoft.com/office/officeart/2008/layout/HorizontalMultiLevelHierarchy"/>
    <dgm:cxn modelId="{BC98349C-5B52-4ECA-A78E-AE982D319FBF}" type="presOf" srcId="{30530E8B-A89F-49B7-A16B-BA8C583F7C82}" destId="{1E7A0049-3CCD-4C80-92CD-3BAD407D64D1}" srcOrd="1" destOrd="0" presId="urn:microsoft.com/office/officeart/2008/layout/HorizontalMultiLevelHierarchy"/>
    <dgm:cxn modelId="{39FCD5F6-BE56-4011-8A4C-FD962150A0B1}" type="presOf" srcId="{74E2CE58-E93D-4422-92B5-1F6C69A134A7}" destId="{625BCB42-59E4-4C2C-ADB2-C7986871833B}" srcOrd="0" destOrd="0" presId="urn:microsoft.com/office/officeart/2008/layout/HorizontalMultiLevelHierarchy"/>
    <dgm:cxn modelId="{709087B2-4745-4E6A-BC0C-CCC901AB11DF}" srcId="{5D2F6248-B7AE-4398-B6B5-C1CA80FDB2B1}" destId="{F5EB9920-1881-4D89-93FB-FBCE3EA20987}" srcOrd="0" destOrd="0" parTransId="{30530E8B-A89F-49B7-A16B-BA8C583F7C82}" sibTransId="{C5896041-FAE1-46F1-BED7-26CF706AD46B}"/>
    <dgm:cxn modelId="{92F13A96-24FF-41DA-83DF-A94DE75CF6D8}" srcId="{74E2CE58-E93D-4422-92B5-1F6C69A134A7}" destId="{5D2F6248-B7AE-4398-B6B5-C1CA80FDB2B1}" srcOrd="0" destOrd="0" parTransId="{B14DACD8-430E-43C7-8AB0-FA686A6A3A25}" sibTransId="{5EFA664D-1905-4A8E-A2DE-6A4BC73B1600}"/>
    <dgm:cxn modelId="{35B33BEE-02F7-4E26-8DE6-58BFCDC6248B}" type="presOf" srcId="{EAA827BB-AE1F-4D25-A577-BA48EBED42DC}" destId="{283E8A09-BDD9-44AA-994F-018AF871010F}" srcOrd="0" destOrd="0" presId="urn:microsoft.com/office/officeart/2008/layout/HorizontalMultiLevelHierarchy"/>
    <dgm:cxn modelId="{00EA894C-C500-4912-B641-7AF4E59DF6CF}" type="presOf" srcId="{13C9503B-E2F4-4C67-935C-91610295D142}" destId="{3A8B92CD-5BB9-49B5-955C-E62AFDA08CF4}" srcOrd="1" destOrd="0" presId="urn:microsoft.com/office/officeart/2008/layout/HorizontalMultiLevelHierarchy"/>
    <dgm:cxn modelId="{9604A1D0-83ED-4398-9F5F-C5D12C171C2C}" type="presOf" srcId="{F5EB9920-1881-4D89-93FB-FBCE3EA20987}" destId="{4B6866A6-8685-4B72-A595-7D8010968499}" srcOrd="0" destOrd="0" presId="urn:microsoft.com/office/officeart/2008/layout/HorizontalMultiLevelHierarchy"/>
    <dgm:cxn modelId="{0BEEA31B-D49B-4634-96A2-97628DEC062C}" type="presOf" srcId="{30530E8B-A89F-49B7-A16B-BA8C583F7C82}" destId="{8983EB7E-3099-44B3-860B-2FD4BB1860E1}" srcOrd="0" destOrd="0" presId="urn:microsoft.com/office/officeart/2008/layout/HorizontalMultiLevelHierarchy"/>
    <dgm:cxn modelId="{175EA554-0989-4AFB-B07A-87305EA486FA}" type="presParOf" srcId="{625BCB42-59E4-4C2C-ADB2-C7986871833B}" destId="{DF66A9F6-4AB2-4C5D-8F02-5A2560485E2D}" srcOrd="0" destOrd="0" presId="urn:microsoft.com/office/officeart/2008/layout/HorizontalMultiLevelHierarchy"/>
    <dgm:cxn modelId="{5B784007-9593-4B11-9D94-080A39A1613D}" type="presParOf" srcId="{DF66A9F6-4AB2-4C5D-8F02-5A2560485E2D}" destId="{12FA830F-0C3F-4757-B7BD-A9BB3486F880}" srcOrd="0" destOrd="0" presId="urn:microsoft.com/office/officeart/2008/layout/HorizontalMultiLevelHierarchy"/>
    <dgm:cxn modelId="{A8685327-4992-4A71-B0A8-1778A91CD39D}" type="presParOf" srcId="{DF66A9F6-4AB2-4C5D-8F02-5A2560485E2D}" destId="{831237E3-04B4-4F26-B05E-2D769FEDA653}" srcOrd="1" destOrd="0" presId="urn:microsoft.com/office/officeart/2008/layout/HorizontalMultiLevelHierarchy"/>
    <dgm:cxn modelId="{69F7B3A6-9F67-452E-8133-1636E5E40C47}" type="presParOf" srcId="{831237E3-04B4-4F26-B05E-2D769FEDA653}" destId="{8983EB7E-3099-44B3-860B-2FD4BB1860E1}" srcOrd="0" destOrd="0" presId="urn:microsoft.com/office/officeart/2008/layout/HorizontalMultiLevelHierarchy"/>
    <dgm:cxn modelId="{C8633B87-9684-419E-BEA8-CBA7120AA5B8}" type="presParOf" srcId="{8983EB7E-3099-44B3-860B-2FD4BB1860E1}" destId="{1E7A0049-3CCD-4C80-92CD-3BAD407D64D1}" srcOrd="0" destOrd="0" presId="urn:microsoft.com/office/officeart/2008/layout/HorizontalMultiLevelHierarchy"/>
    <dgm:cxn modelId="{334D85FE-D94B-4036-A903-E49C38245E53}" type="presParOf" srcId="{831237E3-04B4-4F26-B05E-2D769FEDA653}" destId="{0F8E996D-A333-4AAE-A179-CE683F3EBB86}" srcOrd="1" destOrd="0" presId="urn:microsoft.com/office/officeart/2008/layout/HorizontalMultiLevelHierarchy"/>
    <dgm:cxn modelId="{4C264067-DD58-47A9-8BC7-BF86112CE115}" type="presParOf" srcId="{0F8E996D-A333-4AAE-A179-CE683F3EBB86}" destId="{4B6866A6-8685-4B72-A595-7D8010968499}" srcOrd="0" destOrd="0" presId="urn:microsoft.com/office/officeart/2008/layout/HorizontalMultiLevelHierarchy"/>
    <dgm:cxn modelId="{EA71ABD9-E1A1-4883-B48B-9283A8EBD083}" type="presParOf" srcId="{0F8E996D-A333-4AAE-A179-CE683F3EBB86}" destId="{EA34F7BC-335F-4014-8C2C-9D41184C760F}" srcOrd="1" destOrd="0" presId="urn:microsoft.com/office/officeart/2008/layout/HorizontalMultiLevelHierarchy"/>
    <dgm:cxn modelId="{B20C097E-B87D-410B-BFAE-2E5DE11CCE3C}" type="presParOf" srcId="{831237E3-04B4-4F26-B05E-2D769FEDA653}" destId="{76308E47-00FE-4AFB-BE7C-D536654E3AC9}" srcOrd="2" destOrd="0" presId="urn:microsoft.com/office/officeart/2008/layout/HorizontalMultiLevelHierarchy"/>
    <dgm:cxn modelId="{43DA6607-3BB7-49D8-AF16-DE6E899DD13F}" type="presParOf" srcId="{76308E47-00FE-4AFB-BE7C-D536654E3AC9}" destId="{3A8B92CD-5BB9-49B5-955C-E62AFDA08CF4}" srcOrd="0" destOrd="0" presId="urn:microsoft.com/office/officeart/2008/layout/HorizontalMultiLevelHierarchy"/>
    <dgm:cxn modelId="{8AA916D2-25D6-43D0-9CF3-7A746D68F61B}" type="presParOf" srcId="{831237E3-04B4-4F26-B05E-2D769FEDA653}" destId="{85426316-90B0-4699-834D-2D37916BBB32}" srcOrd="3" destOrd="0" presId="urn:microsoft.com/office/officeart/2008/layout/HorizontalMultiLevelHierarchy"/>
    <dgm:cxn modelId="{7B9920D6-B418-4110-A929-67DD50BAD0BE}" type="presParOf" srcId="{85426316-90B0-4699-834D-2D37916BBB32}" destId="{283E8A09-BDD9-44AA-994F-018AF871010F}" srcOrd="0" destOrd="0" presId="urn:microsoft.com/office/officeart/2008/layout/HorizontalMultiLevelHierarchy"/>
    <dgm:cxn modelId="{51619E8E-4E5E-49D0-9FCC-FA3F3F4F3EAD}" type="presParOf" srcId="{85426316-90B0-4699-834D-2D37916BBB32}" destId="{34D8F29A-BA5E-440B-B911-0157D3AA1E3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308E47-00FE-4AFB-BE7C-D536654E3AC9}">
      <dsp:nvSpPr>
        <dsp:cNvPr id="0" name=""/>
        <dsp:cNvSpPr/>
      </dsp:nvSpPr>
      <dsp:spPr>
        <a:xfrm>
          <a:off x="2571871" y="1985426"/>
          <a:ext cx="3715715" cy="398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57857" y="0"/>
              </a:lnTo>
              <a:lnTo>
                <a:pt x="1857857" y="398616"/>
              </a:lnTo>
              <a:lnTo>
                <a:pt x="3715715" y="398616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>
        <a:off x="4336303" y="2091308"/>
        <a:ext cx="186851" cy="186851"/>
      </dsp:txXfrm>
    </dsp:sp>
    <dsp:sp modelId="{8983EB7E-3099-44B3-860B-2FD4BB1860E1}">
      <dsp:nvSpPr>
        <dsp:cNvPr id="0" name=""/>
        <dsp:cNvSpPr/>
      </dsp:nvSpPr>
      <dsp:spPr>
        <a:xfrm>
          <a:off x="2571871" y="1540199"/>
          <a:ext cx="3728226" cy="445226"/>
        </a:xfrm>
        <a:custGeom>
          <a:avLst/>
          <a:gdLst/>
          <a:ahLst/>
          <a:cxnLst/>
          <a:rect l="0" t="0" r="0" b="0"/>
          <a:pathLst>
            <a:path>
              <a:moveTo>
                <a:pt x="0" y="445226"/>
              </a:moveTo>
              <a:lnTo>
                <a:pt x="1864113" y="445226"/>
              </a:lnTo>
              <a:lnTo>
                <a:pt x="1864113" y="0"/>
              </a:lnTo>
              <a:lnTo>
                <a:pt x="3728226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300" kern="1200"/>
        </a:p>
      </dsp:txBody>
      <dsp:txXfrm>
        <a:off x="4342117" y="1668945"/>
        <a:ext cx="187735" cy="187735"/>
      </dsp:txXfrm>
    </dsp:sp>
    <dsp:sp modelId="{12FA830F-0C3F-4757-B7BD-A9BB3486F880}">
      <dsp:nvSpPr>
        <dsp:cNvPr id="0" name=""/>
        <dsp:cNvSpPr/>
      </dsp:nvSpPr>
      <dsp:spPr>
        <a:xfrm>
          <a:off x="539454" y="1748180"/>
          <a:ext cx="3590340" cy="474492"/>
        </a:xfrm>
        <a:prstGeom prst="rect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Análisis descriptivo retrospectivo con todos los pacientes diagnosticados de cáncer de pulmón en 2021 </a:t>
          </a:r>
          <a:endParaRPr lang="es-ES" sz="1200" kern="1200" dirty="0">
            <a:latin typeface="Arial" pitchFamily="34" charset="0"/>
            <a:cs typeface="Arial" pitchFamily="34" charset="0"/>
          </a:endParaRPr>
        </a:p>
      </dsp:txBody>
      <dsp:txXfrm>
        <a:off x="539454" y="1748180"/>
        <a:ext cx="3590340" cy="474492"/>
      </dsp:txXfrm>
    </dsp:sp>
    <dsp:sp modelId="{4B6866A6-8685-4B72-A595-7D8010968499}">
      <dsp:nvSpPr>
        <dsp:cNvPr id="0" name=""/>
        <dsp:cNvSpPr/>
      </dsp:nvSpPr>
      <dsp:spPr>
        <a:xfrm>
          <a:off x="6300098" y="1191461"/>
          <a:ext cx="1931602" cy="697476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itchFamily="34" charset="0"/>
              <a:cs typeface="Arial" pitchFamily="34" charset="0"/>
            </a:rPr>
            <a:t>Genero y edad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itchFamily="34" charset="0"/>
              <a:cs typeface="Arial" pitchFamily="34" charset="0"/>
            </a:rPr>
            <a:t>Hábito tabáquico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itchFamily="34" charset="0"/>
              <a:cs typeface="Arial" pitchFamily="34" charset="0"/>
            </a:rPr>
            <a:t>     Antecedentes oncológicos</a:t>
          </a:r>
          <a:endParaRPr lang="es-ES" sz="1000" kern="1200" dirty="0">
            <a:latin typeface="Arial" pitchFamily="34" charset="0"/>
            <a:cs typeface="Arial" pitchFamily="34" charset="0"/>
          </a:endParaRPr>
        </a:p>
      </dsp:txBody>
      <dsp:txXfrm>
        <a:off x="6300098" y="1191461"/>
        <a:ext cx="1931602" cy="697476"/>
      </dsp:txXfrm>
    </dsp:sp>
    <dsp:sp modelId="{283E8A09-BDD9-44AA-994F-018AF871010F}">
      <dsp:nvSpPr>
        <dsp:cNvPr id="0" name=""/>
        <dsp:cNvSpPr/>
      </dsp:nvSpPr>
      <dsp:spPr>
        <a:xfrm>
          <a:off x="6287586" y="2036304"/>
          <a:ext cx="1956828" cy="695476"/>
        </a:xfrm>
        <a:prstGeom prst="rect">
          <a:avLst/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smtClean="0">
              <a:latin typeface="Arial" pitchFamily="34" charset="0"/>
              <a:cs typeface="Arial" pitchFamily="34" charset="0"/>
            </a:rPr>
            <a:t>Tipo </a:t>
          </a:r>
          <a:r>
            <a:rPr lang="es-ES" sz="1000" kern="1200" dirty="0" smtClean="0">
              <a:latin typeface="Arial" pitchFamily="34" charset="0"/>
              <a:cs typeface="Arial" pitchFamily="34" charset="0"/>
            </a:rPr>
            <a:t>histológico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smtClean="0">
              <a:latin typeface="Arial" pitchFamily="34" charset="0"/>
              <a:cs typeface="Arial" pitchFamily="34" charset="0"/>
            </a:rPr>
            <a:t>    Método diagnóstico</a:t>
          </a:r>
          <a:endParaRPr lang="es-ES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itchFamily="34" charset="0"/>
              <a:cs typeface="Arial" pitchFamily="34" charset="0"/>
            </a:rPr>
            <a:t>  Estadiaje TNM</a:t>
          </a:r>
          <a:endParaRPr lang="es-ES" sz="1000" kern="1200" dirty="0">
            <a:latin typeface="Arial" pitchFamily="34" charset="0"/>
            <a:cs typeface="Arial" pitchFamily="34" charset="0"/>
          </a:endParaRPr>
        </a:p>
      </dsp:txBody>
      <dsp:txXfrm>
        <a:off x="6287586" y="2036304"/>
        <a:ext cx="1956828" cy="695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3.jpg"/><Relationship Id="rId7" Type="http://schemas.microsoft.com/office/2007/relationships/hdphoto" Target="../media/hdphoto2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09861" y="51470"/>
            <a:ext cx="705678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500" dirty="0" smtClean="0">
                <a:latin typeface="Arial" pitchFamily="34" charset="0"/>
                <a:cs typeface="Arial" pitchFamily="34" charset="0"/>
              </a:rPr>
              <a:t>INCIDENCIA DEL CÁNCER DE PULMÓN EN EL ÁREA SANITARIA PERTENECIENTE AL HOSPITAL JUAN RAMÓN JIMÉNEZ DE HUELVA</a:t>
            </a:r>
            <a:endParaRPr lang="es-ES" sz="1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619672" y="599216"/>
            <a:ext cx="7434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J. Domínguez Caro, C. Romero Sayago, J. Romero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López,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B. Gracia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Hernández,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S. González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Gutiérrez,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J. Lancha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Domínguez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79512" y="987150"/>
            <a:ext cx="1291769" cy="2520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Introducción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2" y="1253751"/>
            <a:ext cx="85871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>
                <a:latin typeface="Arial" pitchFamily="34" charset="0"/>
                <a:cs typeface="Arial" pitchFamily="34" charset="0"/>
              </a:rPr>
              <a:t>En los últimos años, el cáncer de pulmón ha sufrido un aumento de incidencia, posicionándose </a:t>
            </a:r>
            <a:r>
              <a:rPr lang="es-ES" sz="1300" dirty="0" smtClean="0">
                <a:latin typeface="Arial" pitchFamily="34" charset="0"/>
                <a:cs typeface="Arial" pitchFamily="34" charset="0"/>
              </a:rPr>
              <a:t>como </a:t>
            </a:r>
            <a:r>
              <a:rPr lang="es-ES" sz="1300" dirty="0">
                <a:latin typeface="Arial" pitchFamily="34" charset="0"/>
                <a:cs typeface="Arial" pitchFamily="34" charset="0"/>
              </a:rPr>
              <a:t>el tercer cáncer más prevalente en nuestro país después del cáncer de colon y </a:t>
            </a:r>
            <a:r>
              <a:rPr lang="es-ES" sz="1300" dirty="0" smtClean="0">
                <a:latin typeface="Arial" pitchFamily="34" charset="0"/>
                <a:cs typeface="Arial" pitchFamily="34" charset="0"/>
              </a:rPr>
              <a:t>mama. </a:t>
            </a:r>
            <a:r>
              <a:rPr lang="es-ES" sz="1300" dirty="0">
                <a:latin typeface="Arial" pitchFamily="34" charset="0"/>
                <a:cs typeface="Arial" pitchFamily="34" charset="0"/>
              </a:rPr>
              <a:t>Pese a los esfuerzos en investigación y los avances en supervivencia y diagnóstico, sigue siendo, tras más de tres décadas, el tumor con mayor mortalidad global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95035" y="2253126"/>
            <a:ext cx="1291769" cy="2520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Objetivos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Elipse"/>
          <p:cNvSpPr/>
          <p:nvPr/>
        </p:nvSpPr>
        <p:spPr>
          <a:xfrm>
            <a:off x="2411760" y="2146303"/>
            <a:ext cx="2286076" cy="105670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rial" pitchFamily="34" charset="0"/>
                <a:cs typeface="Arial" pitchFamily="34" charset="0"/>
              </a:rPr>
              <a:t>I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ncidencia del 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cáncer de pulmón en el área sanitaria 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del HJRJ de Huelva 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en 2021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95035" y="3435846"/>
            <a:ext cx="1712669" cy="2520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Material y métodos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5232949" y="2146303"/>
            <a:ext cx="2502099" cy="105670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latin typeface="Arial" pitchFamily="34" charset="0"/>
                <a:cs typeface="Arial" pitchFamily="34" charset="0"/>
              </a:rPr>
              <a:t>Características clínicas: tabaquismo, método diagnóstico, subtipo histológico y estadiaje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4277608581"/>
              </p:ext>
            </p:extLst>
          </p:nvPr>
        </p:nvGraphicFramePr>
        <p:xfrm>
          <a:off x="0" y="2263639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44127" y="987150"/>
            <a:ext cx="1291769" cy="2520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Resultados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95536" y="1720371"/>
            <a:ext cx="2378454" cy="38431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144 pacientes con diagnóstico de cáncer de pulmón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Abrir llave"/>
          <p:cNvSpPr/>
          <p:nvPr/>
        </p:nvSpPr>
        <p:spPr>
          <a:xfrm>
            <a:off x="2878581" y="51470"/>
            <a:ext cx="169565" cy="3722116"/>
          </a:xfrm>
          <a:prstGeom prst="leftBrac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147" y="507637"/>
            <a:ext cx="1430270" cy="1118125"/>
          </a:xfrm>
          <a:prstGeom prst="rect">
            <a:avLst/>
          </a:prstGeom>
          <a:ln>
            <a:noFill/>
          </a:ln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31" y="513647"/>
            <a:ext cx="1432658" cy="1118125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6065800" y="1264994"/>
            <a:ext cx="1512168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sz="900" dirty="0" smtClean="0"/>
              <a:t>40.9 % ≈ fumadores activos </a:t>
            </a:r>
            <a:endParaRPr lang="es-ES" sz="900" dirty="0"/>
          </a:p>
          <a:p>
            <a:r>
              <a:rPr lang="es-ES" sz="900" dirty="0" smtClean="0"/>
              <a:t>48.6 % ≈ ex-fumadores</a:t>
            </a:r>
            <a:endParaRPr lang="es-ES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Proceso"/>
          <p:cNvSpPr/>
          <p:nvPr/>
        </p:nvSpPr>
        <p:spPr>
          <a:xfrm>
            <a:off x="6228184" y="773608"/>
            <a:ext cx="1980220" cy="339556"/>
          </a:xfrm>
          <a:prstGeom prst="flowChartProcess">
            <a:avLst/>
          </a:prstGeom>
          <a:ln/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23.6% </a:t>
            </a:r>
            <a:r>
              <a:rPr lang="es-ES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proceso </a:t>
            </a:r>
            <a:r>
              <a:rPr lang="es-ES" sz="9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oncológico previo</a:t>
            </a:r>
            <a:endParaRPr lang="es-ES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904" y="2157819"/>
            <a:ext cx="2218620" cy="1615767"/>
          </a:xfrm>
          <a:prstGeom prst="rect">
            <a:avLst/>
          </a:prstGeom>
          <a:ln>
            <a:noFill/>
          </a:ln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460" y="2159984"/>
            <a:ext cx="2218619" cy="1615767"/>
          </a:xfrm>
          <a:prstGeom prst="rect">
            <a:avLst/>
          </a:prstGeom>
        </p:spPr>
      </p:pic>
      <p:pic>
        <p:nvPicPr>
          <p:cNvPr id="19" name="18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542" y="2078548"/>
            <a:ext cx="1374147" cy="1593809"/>
          </a:xfrm>
          <a:prstGeom prst="rect">
            <a:avLst/>
          </a:prstGeom>
        </p:spPr>
      </p:pic>
      <p:sp>
        <p:nvSpPr>
          <p:cNvPr id="20" name="19 Rectángulo"/>
          <p:cNvSpPr/>
          <p:nvPr/>
        </p:nvSpPr>
        <p:spPr>
          <a:xfrm>
            <a:off x="3024650" y="100064"/>
            <a:ext cx="2907535" cy="2855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Género, tabaquismo y proceso oncológico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3048147" y="1816095"/>
            <a:ext cx="3291374" cy="2855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Método diagnóstico, tipo histológico y estadiaje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7659960" y="3538077"/>
            <a:ext cx="1232520" cy="2308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sz="900" dirty="0" smtClean="0"/>
              <a:t>  70.79 % ≈ avanzados</a:t>
            </a:r>
            <a:endParaRPr lang="es-ES" sz="900" dirty="0"/>
          </a:p>
        </p:txBody>
      </p:sp>
      <p:sp>
        <p:nvSpPr>
          <p:cNvPr id="23" name="22 Rectángulo"/>
          <p:cNvSpPr/>
          <p:nvPr/>
        </p:nvSpPr>
        <p:spPr>
          <a:xfrm>
            <a:off x="129071" y="3582981"/>
            <a:ext cx="1291769" cy="2520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Conclusiones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63841" y="3943171"/>
            <a:ext cx="8424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La incidencia de cáncer de pulmón en la provincia de Huelva supera la media de España (54,45 casos / 100.000 hab frente a 45,57 casos / 100.000 hab).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La incidencia de cáncer de pulmón es mayor en varones y en fumadores o exfumadores.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La mayoría de diagnósticos histológicos se obtuvieron por fibrobroncoscopia, siendo el tipo histológico más frecuente el adenocarcinoma.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s-ES" sz="1200" dirty="0" smtClean="0">
                <a:latin typeface="Arial" pitchFamily="34" charset="0"/>
                <a:cs typeface="Arial" pitchFamily="34" charset="0"/>
              </a:rPr>
              <a:t>La mayoría de pacientes fueron diagnosticados en estadios avanzados o localmente avanzados.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291</Words>
  <Application>Microsoft Office PowerPoint</Application>
  <PresentationFormat>Presentación en pantalla (16:9)</PresentationFormat>
  <Paragraphs>28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Jaime Domínguez</cp:lastModifiedBy>
  <cp:revision>15</cp:revision>
  <dcterms:created xsi:type="dcterms:W3CDTF">2022-01-11T08:55:46Z</dcterms:created>
  <dcterms:modified xsi:type="dcterms:W3CDTF">2023-03-01T21:10:10Z</dcterms:modified>
</cp:coreProperties>
</file>