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7"/>
  </p:normalViewPr>
  <p:slideViewPr>
    <p:cSldViewPr>
      <p:cViewPr varScale="1">
        <p:scale>
          <a:sx n="139" d="100"/>
          <a:sy n="139" d="100"/>
        </p:scale>
        <p:origin x="840" y="17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21/2/23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21/2/23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A16D988-99D5-FEF8-0E44-4B1811CC9831}"/>
              </a:ext>
            </a:extLst>
          </p:cNvPr>
          <p:cNvSpPr txBox="1"/>
          <p:nvPr/>
        </p:nvSpPr>
        <p:spPr>
          <a:xfrm>
            <a:off x="1475656" y="24651"/>
            <a:ext cx="7272808" cy="1169551"/>
          </a:xfrm>
          <a:prstGeom prst="rect">
            <a:avLst/>
          </a:prstGeom>
          <a:noFill/>
        </p:spPr>
        <p:txBody>
          <a:bodyPr wrap="square" rtlCol="0">
            <a:spAutoFit/>
          </a:bodyPr>
          <a:lstStyle/>
          <a:p>
            <a:pPr algn="ctr"/>
            <a:r>
              <a:rPr lang="es-ES" sz="1600" dirty="0">
                <a:latin typeface="Tahoma" panose="020B0604030504040204" pitchFamily="34" charset="0"/>
                <a:ea typeface="Tahoma" panose="020B0604030504040204" pitchFamily="34" charset="0"/>
                <a:cs typeface="Tahoma" panose="020B0604030504040204" pitchFamily="34" charset="0"/>
              </a:rPr>
              <a:t>ANÁLISIS DE LA RELACIÓN EXISTENTE ENTRE EL RIESGO PRE-QUIRÚRGICO</a:t>
            </a:r>
          </a:p>
          <a:p>
            <a:pPr algn="ctr"/>
            <a:r>
              <a:rPr lang="es-ES" sz="1600" dirty="0">
                <a:latin typeface="Tahoma" panose="020B0604030504040204" pitchFamily="34" charset="0"/>
                <a:ea typeface="Tahoma" panose="020B0604030504040204" pitchFamily="34" charset="0"/>
                <a:cs typeface="Tahoma" panose="020B0604030504040204" pitchFamily="34" charset="0"/>
              </a:rPr>
              <a:t>ESTABLECIDO POR ERGOMETRÍA Y LOS RESULTADOS DE LA PRUEBA DE LA</a:t>
            </a:r>
          </a:p>
          <a:p>
            <a:pPr algn="ctr"/>
            <a:r>
              <a:rPr lang="es-ES" sz="1600" dirty="0">
                <a:latin typeface="Tahoma" panose="020B0604030504040204" pitchFamily="34" charset="0"/>
                <a:ea typeface="Tahoma" panose="020B0604030504040204" pitchFamily="34" charset="0"/>
                <a:cs typeface="Tahoma" panose="020B0604030504040204" pitchFamily="34" charset="0"/>
              </a:rPr>
              <a:t>MARCHA EN PACIENTES CON CÁNCER DE PULMÓN.</a:t>
            </a:r>
          </a:p>
          <a:p>
            <a:pPr algn="ctr"/>
            <a:r>
              <a:rPr lang="es-ES" sz="1000" dirty="0">
                <a:latin typeface="Tahoma" panose="020B0604030504040204" pitchFamily="34" charset="0"/>
                <a:ea typeface="Tahoma" panose="020B0604030504040204" pitchFamily="34" charset="0"/>
                <a:cs typeface="Tahoma" panose="020B0604030504040204" pitchFamily="34" charset="0"/>
              </a:rPr>
              <a:t>N.González Florido, M.A Ruano Carretero, E. Salcedo Lobera.</a:t>
            </a:r>
          </a:p>
          <a:p>
            <a:pPr algn="ctr"/>
            <a:r>
              <a:rPr lang="es-ES" sz="1000" dirty="0">
                <a:latin typeface="Tahoma" panose="020B0604030504040204" pitchFamily="34" charset="0"/>
                <a:ea typeface="Tahoma" panose="020B0604030504040204" pitchFamily="34" charset="0"/>
                <a:cs typeface="Tahoma" panose="020B0604030504040204" pitchFamily="34" charset="0"/>
              </a:rPr>
              <a:t>Unidad de gestión clínica médico-quirúrgica de Enfermedades Respiratorias. </a:t>
            </a:r>
            <a:r>
              <a:rPr lang="es-ES" sz="1000" dirty="0" err="1">
                <a:latin typeface="Tahoma" panose="020B0604030504040204" pitchFamily="34" charset="0"/>
                <a:ea typeface="Tahoma" panose="020B0604030504040204" pitchFamily="34" charset="0"/>
                <a:cs typeface="Tahoma" panose="020B0604030504040204" pitchFamily="34" charset="0"/>
              </a:rPr>
              <a:t>H.Regional</a:t>
            </a:r>
            <a:r>
              <a:rPr lang="es-ES" sz="1000" dirty="0">
                <a:latin typeface="Tahoma" panose="020B0604030504040204" pitchFamily="34" charset="0"/>
                <a:ea typeface="Tahoma" panose="020B0604030504040204" pitchFamily="34" charset="0"/>
                <a:cs typeface="Tahoma" panose="020B0604030504040204" pitchFamily="34" charset="0"/>
              </a:rPr>
              <a:t> Universitario de Málaga.</a:t>
            </a:r>
          </a:p>
        </p:txBody>
      </p:sp>
      <p:sp>
        <p:nvSpPr>
          <p:cNvPr id="9" name="Rectángulo redondeado 8">
            <a:extLst>
              <a:ext uri="{FF2B5EF4-FFF2-40B4-BE49-F238E27FC236}">
                <a16:creationId xmlns:a16="http://schemas.microsoft.com/office/drawing/2014/main" id="{F51B2E0D-7396-39A2-0B1C-CF62F2BEFB78}"/>
              </a:ext>
            </a:extLst>
          </p:cNvPr>
          <p:cNvSpPr/>
          <p:nvPr/>
        </p:nvSpPr>
        <p:spPr>
          <a:xfrm>
            <a:off x="367606" y="3367049"/>
            <a:ext cx="5637907" cy="173216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sz="1200" dirty="0">
              <a:latin typeface="Verdana" panose="020B0604030504040204" pitchFamily="34" charset="0"/>
              <a:ea typeface="Verdana" panose="020B0604030504040204" pitchFamily="34" charset="0"/>
              <a:cs typeface="Verdana" panose="020B0604030504040204" pitchFamily="34" charset="0"/>
            </a:endParaRPr>
          </a:p>
          <a:p>
            <a:pPr algn="ctr"/>
            <a:r>
              <a:rPr lang="es-ES" sz="1200" dirty="0">
                <a:latin typeface="Verdana" panose="020B0604030504040204" pitchFamily="34" charset="0"/>
                <a:ea typeface="Verdana" panose="020B0604030504040204" pitchFamily="34" charset="0"/>
                <a:cs typeface="Verdana" panose="020B0604030504040204" pitchFamily="34" charset="0"/>
              </a:rPr>
              <a:t>Material y Método</a:t>
            </a:r>
          </a:p>
          <a:p>
            <a:pPr algn="ctr"/>
            <a:endParaRPr lang="es-ES" sz="1200" dirty="0">
              <a:latin typeface="Verdana" panose="020B0604030504040204" pitchFamily="34" charset="0"/>
              <a:ea typeface="Verdana" panose="020B0604030504040204" pitchFamily="34" charset="0"/>
              <a:cs typeface="Verdana" panose="020B0604030504040204" pitchFamily="34" charset="0"/>
            </a:endParaRPr>
          </a:p>
          <a:p>
            <a:pPr algn="ctr"/>
            <a:endParaRPr lang="es-ES" sz="12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p>
            <a:pPr algn="ctr"/>
            <a:r>
              <a:rPr lang="es-ES" sz="11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Estudio descriptivo conformado por 13 pacientes derivados desde las consultas externas de neumología y cirugía torácica con diagnóstico de cáncer de pulmón no microcítico en estadios iniciales I y II a nuestra consulta de pruebas funcionales respiratorias con objetivo de valorar el riesgo pre-quirúrgico. Se recogieron datos generales, clínicos, funcionales y ergométricos.</a:t>
            </a:r>
            <a:endParaRPr lang="es-ES" sz="1100" dirty="0">
              <a:latin typeface="Tahoma" panose="020B0604030504040204" pitchFamily="34" charset="0"/>
              <a:ea typeface="Tahoma" panose="020B0604030504040204" pitchFamily="34" charset="0"/>
              <a:cs typeface="Tahoma" panose="020B0604030504040204" pitchFamily="34" charset="0"/>
            </a:endParaRPr>
          </a:p>
        </p:txBody>
      </p:sp>
      <p:sp>
        <p:nvSpPr>
          <p:cNvPr id="10" name="Menos 9">
            <a:extLst>
              <a:ext uri="{FF2B5EF4-FFF2-40B4-BE49-F238E27FC236}">
                <a16:creationId xmlns:a16="http://schemas.microsoft.com/office/drawing/2014/main" id="{DE284516-E2B0-6B0D-D1A9-F4EDE3C5654B}"/>
              </a:ext>
            </a:extLst>
          </p:cNvPr>
          <p:cNvSpPr/>
          <p:nvPr/>
        </p:nvSpPr>
        <p:spPr>
          <a:xfrm>
            <a:off x="-623219" y="3831907"/>
            <a:ext cx="7632848" cy="72008"/>
          </a:xfrm>
          <a:prstGeom prst="mathMinu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11" name="Rectángulo redondeado 10">
            <a:extLst>
              <a:ext uri="{FF2B5EF4-FFF2-40B4-BE49-F238E27FC236}">
                <a16:creationId xmlns:a16="http://schemas.microsoft.com/office/drawing/2014/main" id="{9C0CE6DE-E757-F003-6F0F-316E4BCBC629}"/>
              </a:ext>
            </a:extLst>
          </p:cNvPr>
          <p:cNvSpPr/>
          <p:nvPr/>
        </p:nvSpPr>
        <p:spPr>
          <a:xfrm>
            <a:off x="374253" y="1275589"/>
            <a:ext cx="5631260" cy="201519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 sz="1200" dirty="0">
                <a:latin typeface="Verdana" panose="020B0604030504040204" pitchFamily="34" charset="0"/>
                <a:ea typeface="Verdana" panose="020B0604030504040204" pitchFamily="34" charset="0"/>
                <a:cs typeface="Verdana" panose="020B0604030504040204" pitchFamily="34" charset="0"/>
              </a:rPr>
              <a:t>Introducción</a:t>
            </a:r>
          </a:p>
          <a:p>
            <a:pPr algn="ctr"/>
            <a:endParaRPr lang="es-ES" sz="11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algn="ctr"/>
            <a:endParaRPr lang="es-ES" sz="11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gn="ctr"/>
            <a:r>
              <a:rPr lang="es-ES" sz="11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La resección pulmonar constituye el método curativo estándar en los estadios iniciales del cáncer no microcítico de pulmón. En aquellos pacientes con riesgo moderado-severo la realización de pruebas para evaluar la capacidad de esfuerzo, como la ergometría, han permitido determinar el riesgo pre-quirúrgico y por ende la mortalidad postoperatoria inmediata. En los últimos años se han buscado pruebas para evaluar la capacidad de esfuerzo más sencillas y asequibles como es el test de marcha de 6 minutos(6MTW).</a:t>
            </a:r>
            <a:endParaRPr lang="es-ES" sz="1100" dirty="0">
              <a:latin typeface="Tahoma" panose="020B0604030504040204" pitchFamily="34" charset="0"/>
              <a:ea typeface="Tahoma" panose="020B0604030504040204" pitchFamily="34" charset="0"/>
              <a:cs typeface="Tahoma" panose="020B0604030504040204" pitchFamily="34" charset="0"/>
            </a:endParaRPr>
          </a:p>
        </p:txBody>
      </p:sp>
      <p:sp>
        <p:nvSpPr>
          <p:cNvPr id="12" name="Menos 11">
            <a:extLst>
              <a:ext uri="{FF2B5EF4-FFF2-40B4-BE49-F238E27FC236}">
                <a16:creationId xmlns:a16="http://schemas.microsoft.com/office/drawing/2014/main" id="{194D909F-68B0-F23F-F638-833F09280A84}"/>
              </a:ext>
            </a:extLst>
          </p:cNvPr>
          <p:cNvSpPr/>
          <p:nvPr/>
        </p:nvSpPr>
        <p:spPr>
          <a:xfrm flipV="1">
            <a:off x="-597247" y="1626845"/>
            <a:ext cx="7606876" cy="72008"/>
          </a:xfrm>
          <a:prstGeom prst="mathMinu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pic>
        <p:nvPicPr>
          <p:cNvPr id="3" name="Imagen 2" descr="Gráfico, Gráfico circular&#10;&#10;Descripción generada automáticamente">
            <a:extLst>
              <a:ext uri="{FF2B5EF4-FFF2-40B4-BE49-F238E27FC236}">
                <a16:creationId xmlns:a16="http://schemas.microsoft.com/office/drawing/2014/main" id="{4D95CBF0-8476-4512-7FC2-29ADFDFA81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437" y="1626845"/>
            <a:ext cx="2984500" cy="28321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redondeado 4">
            <a:extLst>
              <a:ext uri="{FF2B5EF4-FFF2-40B4-BE49-F238E27FC236}">
                <a16:creationId xmlns:a16="http://schemas.microsoft.com/office/drawing/2014/main" id="{F71A08C7-89E6-450A-4650-9689E9C308A5}"/>
              </a:ext>
            </a:extLst>
          </p:cNvPr>
          <p:cNvSpPr/>
          <p:nvPr/>
        </p:nvSpPr>
        <p:spPr>
          <a:xfrm>
            <a:off x="4139952" y="123478"/>
            <a:ext cx="4896544" cy="33123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s-ES" sz="1100" b="0" i="0" u="none" strike="noStrike" dirty="0">
                <a:effectLst/>
                <a:latin typeface="Tahoma" panose="020B0604030504040204" pitchFamily="34" charset="0"/>
                <a:ea typeface="Tahoma" panose="020B0604030504040204" pitchFamily="34" charset="0"/>
                <a:cs typeface="Tahoma" panose="020B0604030504040204" pitchFamily="34" charset="0"/>
              </a:rPr>
              <a:t>                     </a:t>
            </a:r>
          </a:p>
          <a:p>
            <a:r>
              <a:rPr lang="es-ES" sz="1100" dirty="0">
                <a:latin typeface="Tahoma" panose="020B0604030504040204" pitchFamily="34" charset="0"/>
                <a:ea typeface="Tahoma" panose="020B0604030504040204" pitchFamily="34" charset="0"/>
                <a:cs typeface="Tahoma" panose="020B0604030504040204" pitchFamily="34" charset="0"/>
              </a:rPr>
              <a:t>                                         </a:t>
            </a:r>
            <a:r>
              <a:rPr lang="es-ES" sz="1200" b="0" i="0" u="none" strike="noStrike" dirty="0">
                <a:effectLst/>
                <a:latin typeface="Verdana" panose="020B0604030504040204" pitchFamily="34" charset="0"/>
                <a:ea typeface="Verdana" panose="020B0604030504040204" pitchFamily="34" charset="0"/>
                <a:cs typeface="Verdana" panose="020B0604030504040204" pitchFamily="34" charset="0"/>
              </a:rPr>
              <a:t>Resultados</a:t>
            </a:r>
          </a:p>
          <a:p>
            <a:endParaRPr lang="es-ES" sz="1100" dirty="0">
              <a:latin typeface="Tahoma" panose="020B0604030504040204" pitchFamily="34" charset="0"/>
              <a:ea typeface="Tahoma" panose="020B0604030504040204" pitchFamily="34" charset="0"/>
              <a:cs typeface="Tahoma" panose="020B0604030504040204" pitchFamily="34" charset="0"/>
            </a:endParaRPr>
          </a:p>
          <a:p>
            <a:pPr algn="ctr"/>
            <a:r>
              <a:rPr lang="es-ES" sz="1050" b="0" i="0" u="none" strike="noStrike" dirty="0">
                <a:effectLst/>
                <a:latin typeface="Verdana" panose="020B0604030504040204" pitchFamily="34" charset="0"/>
                <a:ea typeface="Verdana" panose="020B0604030504040204" pitchFamily="34" charset="0"/>
                <a:cs typeface="Verdana" panose="020B0604030504040204" pitchFamily="34" charset="0"/>
              </a:rPr>
              <a:t>El 76.9% eran varones  siendo el 61% fumadores activos, los pacientes presentaban un peso medio de 79.62 ± 13.46 kg y una talla de 164.23 ± 6 cm. El tipo de intervención quirúrgica propuesta queda recogido en la Gráfico I, mientras que los resultados funcionales y ergométricos se encuentran en la tabla I. Observamos datos de esfuerzo máximo en un 15% de los pacientes, siendo la disnea el motivo más frecuente de STOP. El riesgo pre-quirúrgico queda ilustrado en el Gráfico II. Una vez finalizado la prueba de esfuerzo, se les ofreció la realización del 6MWT. Se utilizó como medidor de esfuerzo percibido la escala BORG antes y después de la prueba; La media inicial en la puntuación fue de 1±0,85, y final de 2,62±2, 26. Con respecto a los metros deambulados durante los 6 minutos, la media fue de 392,85 ± 74 metros. Finalmente, se intentó ver si existía relación entre el consumo de oxígeno máximo/pico (VO2máx/pico) y los metros deambulados por el paciente en la prueba de marcha, no observándose correlación entre ellos.</a:t>
            </a:r>
            <a:endParaRPr lang="es-ES" sz="1050" dirty="0">
              <a:latin typeface="Verdana" panose="020B0604030504040204" pitchFamily="34" charset="0"/>
              <a:ea typeface="Verdana" panose="020B0604030504040204" pitchFamily="34" charset="0"/>
              <a:cs typeface="Verdana" panose="020B0604030504040204" pitchFamily="34" charset="0"/>
            </a:endParaRPr>
          </a:p>
        </p:txBody>
      </p:sp>
      <p:sp>
        <p:nvSpPr>
          <p:cNvPr id="6" name="Menos 5">
            <a:extLst>
              <a:ext uri="{FF2B5EF4-FFF2-40B4-BE49-F238E27FC236}">
                <a16:creationId xmlns:a16="http://schemas.microsoft.com/office/drawing/2014/main" id="{7BB552B6-EC6B-891A-E168-B935AA32731A}"/>
              </a:ext>
            </a:extLst>
          </p:cNvPr>
          <p:cNvSpPr/>
          <p:nvPr/>
        </p:nvSpPr>
        <p:spPr>
          <a:xfrm flipV="1">
            <a:off x="3268521" y="545082"/>
            <a:ext cx="6624736" cy="72008"/>
          </a:xfrm>
          <a:prstGeom prst="mathMinu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pic>
        <p:nvPicPr>
          <p:cNvPr id="7" name="Imagen 6" descr="Tabla&#10;&#10;Descripción generada automáticamente">
            <a:extLst>
              <a:ext uri="{FF2B5EF4-FFF2-40B4-BE49-F238E27FC236}">
                <a16:creationId xmlns:a16="http://schemas.microsoft.com/office/drawing/2014/main" id="{EEE7B248-815B-93E4-80EC-971827D2E098}"/>
              </a:ext>
            </a:extLst>
          </p:cNvPr>
          <p:cNvPicPr>
            <a:picLocks noChangeAspect="1"/>
          </p:cNvPicPr>
          <p:nvPr/>
        </p:nvPicPr>
        <p:blipFill rotWithShape="1">
          <a:blip r:embed="rId2">
            <a:extLst>
              <a:ext uri="{28A0092B-C50C-407E-A947-70E740481C1C}">
                <a14:useLocalDpi xmlns:a14="http://schemas.microsoft.com/office/drawing/2010/main" val="0"/>
              </a:ext>
            </a:extLst>
          </a:blip>
          <a:srcRect r="1495"/>
          <a:stretch/>
        </p:blipFill>
        <p:spPr>
          <a:xfrm>
            <a:off x="0" y="633578"/>
            <a:ext cx="4067944" cy="2133658"/>
          </a:xfrm>
          <a:prstGeom prst="rect">
            <a:avLst/>
          </a:prstGeom>
        </p:spPr>
      </p:pic>
      <p:sp>
        <p:nvSpPr>
          <p:cNvPr id="12" name="Rectángulo redondeado 11">
            <a:extLst>
              <a:ext uri="{FF2B5EF4-FFF2-40B4-BE49-F238E27FC236}">
                <a16:creationId xmlns:a16="http://schemas.microsoft.com/office/drawing/2014/main" id="{A519AE18-F74E-FEC1-3A6A-D1A0BBE2016B}"/>
              </a:ext>
            </a:extLst>
          </p:cNvPr>
          <p:cNvSpPr/>
          <p:nvPr/>
        </p:nvSpPr>
        <p:spPr>
          <a:xfrm>
            <a:off x="4139952" y="3524342"/>
            <a:ext cx="4952592" cy="151216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 sz="1200" dirty="0">
                <a:latin typeface="Verdana" panose="020B0604030504040204" pitchFamily="34" charset="0"/>
                <a:ea typeface="Verdana" panose="020B0604030504040204" pitchFamily="34" charset="0"/>
                <a:cs typeface="Verdana" panose="020B0604030504040204" pitchFamily="34" charset="0"/>
              </a:rPr>
              <a:t>Conclusiones</a:t>
            </a:r>
            <a:endParaRPr lang="es-ES" sz="1200" b="0" i="0" u="none" strike="noStrike" dirty="0">
              <a:effectLst/>
              <a:latin typeface="Verdana" panose="020B0604030504040204" pitchFamily="34" charset="0"/>
              <a:ea typeface="Verdana" panose="020B0604030504040204" pitchFamily="34" charset="0"/>
              <a:cs typeface="Verdana" panose="020B0604030504040204" pitchFamily="34" charset="0"/>
            </a:endParaRPr>
          </a:p>
          <a:p>
            <a:pPr marL="171450" indent="-171450" algn="ctr">
              <a:buFont typeface="Arial" panose="020B0604020202020204" pitchFamily="34" charset="0"/>
              <a:buChar char="•"/>
            </a:pPr>
            <a:endParaRPr lang="es-ES" sz="1050" b="0" i="0" u="none" strike="noStrike" dirty="0">
              <a:effectLst/>
              <a:latin typeface="Verdana" panose="020B0604030504040204" pitchFamily="34" charset="0"/>
              <a:ea typeface="Verdana" panose="020B0604030504040204" pitchFamily="34" charset="0"/>
              <a:cs typeface="Verdana" panose="020B0604030504040204" pitchFamily="34" charset="0"/>
            </a:endParaRPr>
          </a:p>
          <a:p>
            <a:pPr marL="171450" indent="-171450" algn="ctr">
              <a:buFont typeface="Arial" panose="020B0604020202020204" pitchFamily="34" charset="0"/>
              <a:buChar char="•"/>
            </a:pPr>
            <a:r>
              <a:rPr lang="es-ES" sz="1050" b="0" i="0" u="none" strike="noStrike" dirty="0">
                <a:effectLst/>
                <a:latin typeface="Verdana" panose="020B0604030504040204" pitchFamily="34" charset="0"/>
                <a:ea typeface="Verdana" panose="020B0604030504040204" pitchFamily="34" charset="0"/>
                <a:cs typeface="Verdana" panose="020B0604030504040204" pitchFamily="34" charset="0"/>
              </a:rPr>
              <a:t>La mayoría de nuestros pacientes tenían un riesgo pre-quirúrgico moderado donde la causa más frecuente de STOP fue la disnea.</a:t>
            </a:r>
          </a:p>
          <a:p>
            <a:pPr marL="171450" indent="-171450" algn="ctr">
              <a:buFont typeface="Arial" panose="020B0604020202020204" pitchFamily="34" charset="0"/>
              <a:buChar char="•"/>
            </a:pPr>
            <a:r>
              <a:rPr lang="es-ES" sz="1050" b="0" i="0" u="none" strike="noStrike" dirty="0">
                <a:effectLst/>
                <a:latin typeface="Verdana" panose="020B0604030504040204" pitchFamily="34" charset="0"/>
                <a:ea typeface="Verdana" panose="020B0604030504040204" pitchFamily="34" charset="0"/>
                <a:cs typeface="Verdana" panose="020B0604030504040204" pitchFamily="34" charset="0"/>
              </a:rPr>
              <a:t>No observamos correlación entre los metros deambulados en la prueba de la marcha y el riesgo prequirúrgico; Un tamaño muestral mayor quizás permitiera albergar más resultados.</a:t>
            </a:r>
          </a:p>
        </p:txBody>
      </p:sp>
      <p:sp>
        <p:nvSpPr>
          <p:cNvPr id="13" name="Menos 12">
            <a:extLst>
              <a:ext uri="{FF2B5EF4-FFF2-40B4-BE49-F238E27FC236}">
                <a16:creationId xmlns:a16="http://schemas.microsoft.com/office/drawing/2014/main" id="{F9BAE2BF-2364-A0F2-3EB7-9A5BB9A7A2A9}"/>
              </a:ext>
            </a:extLst>
          </p:cNvPr>
          <p:cNvSpPr/>
          <p:nvPr/>
        </p:nvSpPr>
        <p:spPr>
          <a:xfrm flipV="1">
            <a:off x="3275856" y="3911696"/>
            <a:ext cx="6696744" cy="61918"/>
          </a:xfrm>
          <a:prstGeom prst="mathMinu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pic>
        <p:nvPicPr>
          <p:cNvPr id="15" name="Imagen 14" descr="Gráfico, Gráfico de barras&#10;&#10;Descripción generada automáticamente">
            <a:extLst>
              <a:ext uri="{FF2B5EF4-FFF2-40B4-BE49-F238E27FC236}">
                <a16:creationId xmlns:a16="http://schemas.microsoft.com/office/drawing/2014/main" id="{75089E67-F7FC-973E-2500-287CA6D149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380" y="2746987"/>
            <a:ext cx="2803929" cy="2258826"/>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459</Words>
  <Application>Microsoft Macintosh PowerPoint</Application>
  <PresentationFormat>Presentación en pantalla (16:9)</PresentationFormat>
  <Paragraphs>22</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Tahoma</vt:lpstr>
      <vt:lpstr>Verdana</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Natalia Gonzalez</cp:lastModifiedBy>
  <cp:revision>6</cp:revision>
  <dcterms:created xsi:type="dcterms:W3CDTF">2022-01-11T08:55:46Z</dcterms:created>
  <dcterms:modified xsi:type="dcterms:W3CDTF">2023-02-21T19:33:25Z</dcterms:modified>
</cp:coreProperties>
</file>