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3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3B11"/>
    <a:srgbClr val="793A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Estilo medio 3 - 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216"/>
    <p:restoredTop sz="91871"/>
  </p:normalViewPr>
  <p:slideViewPr>
    <p:cSldViewPr>
      <p:cViewPr varScale="1">
        <p:scale>
          <a:sx n="125" d="100"/>
          <a:sy n="125" d="100"/>
        </p:scale>
        <p:origin x="176" y="36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8B4501-FB04-294E-8A29-08C375DF418C}" type="doc">
      <dgm:prSet loTypeId="urn:microsoft.com/office/officeart/2005/8/layout/matrix3" loCatId="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es-ES"/>
        </a:p>
      </dgm:t>
    </dgm:pt>
    <dgm:pt modelId="{16CBDE1F-73B8-DE43-9ABC-03DE387E7B77}">
      <dgm:prSet phldrT="[Texto]" custT="1"/>
      <dgm:spPr/>
      <dgm:t>
        <a:bodyPr/>
        <a:lstStyle/>
        <a:p>
          <a:r>
            <a:rPr lang="es-ES" sz="12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75% VARONES </a:t>
          </a:r>
        </a:p>
      </dgm:t>
    </dgm:pt>
    <dgm:pt modelId="{3ABCF8AA-028F-DE46-9966-B2377F0284D0}" type="parTrans" cxnId="{7C926D2D-FFC7-C543-8321-0CBD140EF1CF}">
      <dgm:prSet/>
      <dgm:spPr/>
      <dgm:t>
        <a:bodyPr/>
        <a:lstStyle/>
        <a:p>
          <a:endParaRPr lang="es-ES"/>
        </a:p>
      </dgm:t>
    </dgm:pt>
    <dgm:pt modelId="{AC36C5C5-3850-B74E-BC16-8D9BC6C21B94}" type="sibTrans" cxnId="{7C926D2D-FFC7-C543-8321-0CBD140EF1CF}">
      <dgm:prSet/>
      <dgm:spPr/>
      <dgm:t>
        <a:bodyPr/>
        <a:lstStyle/>
        <a:p>
          <a:endParaRPr lang="es-ES"/>
        </a:p>
      </dgm:t>
    </dgm:pt>
    <dgm:pt modelId="{FBB77014-2076-ED44-9958-6575843F6855}">
      <dgm:prSet phldrT="[Texto]" custT="1"/>
      <dgm:spPr/>
      <dgm:t>
        <a:bodyPr/>
        <a:lstStyle/>
        <a:p>
          <a:r>
            <a:rPr lang="es-ES" sz="12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25% MUJERES</a:t>
          </a:r>
        </a:p>
      </dgm:t>
    </dgm:pt>
    <dgm:pt modelId="{0A713A8F-A8B6-4A4B-A53B-67645F2350DA}" type="parTrans" cxnId="{C1C69E9D-8602-4047-A707-AA5BC1F225AD}">
      <dgm:prSet/>
      <dgm:spPr/>
      <dgm:t>
        <a:bodyPr/>
        <a:lstStyle/>
        <a:p>
          <a:endParaRPr lang="es-ES"/>
        </a:p>
      </dgm:t>
    </dgm:pt>
    <dgm:pt modelId="{549A964D-05F8-364F-A502-0686275AD837}" type="sibTrans" cxnId="{C1C69E9D-8602-4047-A707-AA5BC1F225AD}">
      <dgm:prSet/>
      <dgm:spPr/>
      <dgm:t>
        <a:bodyPr/>
        <a:lstStyle/>
        <a:p>
          <a:endParaRPr lang="es-ES"/>
        </a:p>
      </dgm:t>
    </dgm:pt>
    <dgm:pt modelId="{59BB3FE1-F3C7-E343-981D-331AE40EE9F0}">
      <dgm:prSet phldrT="[Texto]" custT="1"/>
      <dgm:spPr/>
      <dgm:t>
        <a:bodyPr/>
        <a:lstStyle/>
        <a:p>
          <a:r>
            <a:rPr lang="es-ES" sz="12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90% FUMADORES</a:t>
          </a:r>
        </a:p>
      </dgm:t>
    </dgm:pt>
    <dgm:pt modelId="{F6C31A73-2298-EE4C-98E8-909C9D308FF3}" type="parTrans" cxnId="{5670DDFE-04FB-3544-81CA-55058B49D011}">
      <dgm:prSet/>
      <dgm:spPr/>
      <dgm:t>
        <a:bodyPr/>
        <a:lstStyle/>
        <a:p>
          <a:endParaRPr lang="es-ES"/>
        </a:p>
      </dgm:t>
    </dgm:pt>
    <dgm:pt modelId="{EC321070-DCEA-E34E-8FDD-8DC70942729F}" type="sibTrans" cxnId="{5670DDFE-04FB-3544-81CA-55058B49D011}">
      <dgm:prSet/>
      <dgm:spPr/>
      <dgm:t>
        <a:bodyPr/>
        <a:lstStyle/>
        <a:p>
          <a:endParaRPr lang="es-ES"/>
        </a:p>
      </dgm:t>
    </dgm:pt>
    <dgm:pt modelId="{89410A1D-02C5-6D4B-9A4C-28BF6C1F2920}">
      <dgm:prSet phldrT="[Texto]" custT="1"/>
      <dgm:spPr/>
      <dgm:t>
        <a:bodyPr/>
        <a:lstStyle/>
        <a:p>
          <a:r>
            <a:rPr lang="es-ES" sz="11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47,4% PRESENTABA MAS DE 3 CORMOBILIDADES</a:t>
          </a:r>
        </a:p>
      </dgm:t>
    </dgm:pt>
    <dgm:pt modelId="{7B186757-3B64-4B44-961E-F2198F013DA6}" type="parTrans" cxnId="{F0AE4AAD-82D7-B943-ADF0-E0CE71351B82}">
      <dgm:prSet/>
      <dgm:spPr/>
      <dgm:t>
        <a:bodyPr/>
        <a:lstStyle/>
        <a:p>
          <a:endParaRPr lang="es-ES"/>
        </a:p>
      </dgm:t>
    </dgm:pt>
    <dgm:pt modelId="{5EAA2F1F-CAD8-5E45-9F11-08DE432263A2}" type="sibTrans" cxnId="{F0AE4AAD-82D7-B943-ADF0-E0CE71351B82}">
      <dgm:prSet/>
      <dgm:spPr/>
      <dgm:t>
        <a:bodyPr/>
        <a:lstStyle/>
        <a:p>
          <a:endParaRPr lang="es-ES"/>
        </a:p>
      </dgm:t>
    </dgm:pt>
    <dgm:pt modelId="{EF06B1DC-66EC-A44F-86FC-66CB81C95F49}" type="pres">
      <dgm:prSet presAssocID="{CA8B4501-FB04-294E-8A29-08C375DF418C}" presName="matrix" presStyleCnt="0">
        <dgm:presLayoutVars>
          <dgm:chMax val="1"/>
          <dgm:dir/>
          <dgm:resizeHandles val="exact"/>
        </dgm:presLayoutVars>
      </dgm:prSet>
      <dgm:spPr/>
    </dgm:pt>
    <dgm:pt modelId="{078CDE51-0447-1F4A-AFFF-7C2B42BC782D}" type="pres">
      <dgm:prSet presAssocID="{CA8B4501-FB04-294E-8A29-08C375DF418C}" presName="diamond" presStyleLbl="bgShp" presStyleIdx="0" presStyleCnt="1"/>
      <dgm:spPr/>
    </dgm:pt>
    <dgm:pt modelId="{A5664C7A-E011-1149-9668-3A0C4B62A341}" type="pres">
      <dgm:prSet presAssocID="{CA8B4501-FB04-294E-8A29-08C375DF418C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35E9760E-20F0-7849-90E9-CAD0CA233534}" type="pres">
      <dgm:prSet presAssocID="{CA8B4501-FB04-294E-8A29-08C375DF418C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1D93F71-19FC-D344-8325-92E6F36744BC}" type="pres">
      <dgm:prSet presAssocID="{CA8B4501-FB04-294E-8A29-08C375DF418C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4E73E5BC-CD5A-4D45-93A1-26C07C1C474C}" type="pres">
      <dgm:prSet presAssocID="{CA8B4501-FB04-294E-8A29-08C375DF418C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7C926D2D-FFC7-C543-8321-0CBD140EF1CF}" srcId="{CA8B4501-FB04-294E-8A29-08C375DF418C}" destId="{16CBDE1F-73B8-DE43-9ABC-03DE387E7B77}" srcOrd="0" destOrd="0" parTransId="{3ABCF8AA-028F-DE46-9966-B2377F0284D0}" sibTransId="{AC36C5C5-3850-B74E-BC16-8D9BC6C21B94}"/>
    <dgm:cxn modelId="{A3356142-D264-2A42-B9F3-B31D8C0062F1}" type="presOf" srcId="{89410A1D-02C5-6D4B-9A4C-28BF6C1F2920}" destId="{4E73E5BC-CD5A-4D45-93A1-26C07C1C474C}" srcOrd="0" destOrd="0" presId="urn:microsoft.com/office/officeart/2005/8/layout/matrix3"/>
    <dgm:cxn modelId="{B97BBA57-9602-0F42-9791-902730A6D98E}" type="presOf" srcId="{59BB3FE1-F3C7-E343-981D-331AE40EE9F0}" destId="{11D93F71-19FC-D344-8325-92E6F36744BC}" srcOrd="0" destOrd="0" presId="urn:microsoft.com/office/officeart/2005/8/layout/matrix3"/>
    <dgm:cxn modelId="{33B32958-4DF2-4042-89B9-93E8644A9EB0}" type="presOf" srcId="{CA8B4501-FB04-294E-8A29-08C375DF418C}" destId="{EF06B1DC-66EC-A44F-86FC-66CB81C95F49}" srcOrd="0" destOrd="0" presId="urn:microsoft.com/office/officeart/2005/8/layout/matrix3"/>
    <dgm:cxn modelId="{C1C69E9D-8602-4047-A707-AA5BC1F225AD}" srcId="{CA8B4501-FB04-294E-8A29-08C375DF418C}" destId="{FBB77014-2076-ED44-9958-6575843F6855}" srcOrd="1" destOrd="0" parTransId="{0A713A8F-A8B6-4A4B-A53B-67645F2350DA}" sibTransId="{549A964D-05F8-364F-A502-0686275AD837}"/>
    <dgm:cxn modelId="{F0AE4AAD-82D7-B943-ADF0-E0CE71351B82}" srcId="{CA8B4501-FB04-294E-8A29-08C375DF418C}" destId="{89410A1D-02C5-6D4B-9A4C-28BF6C1F2920}" srcOrd="3" destOrd="0" parTransId="{7B186757-3B64-4B44-961E-F2198F013DA6}" sibTransId="{5EAA2F1F-CAD8-5E45-9F11-08DE432263A2}"/>
    <dgm:cxn modelId="{C44E0FC2-1B7B-2145-9276-246A0B2C3504}" type="presOf" srcId="{16CBDE1F-73B8-DE43-9ABC-03DE387E7B77}" destId="{A5664C7A-E011-1149-9668-3A0C4B62A341}" srcOrd="0" destOrd="0" presId="urn:microsoft.com/office/officeart/2005/8/layout/matrix3"/>
    <dgm:cxn modelId="{78FF95C4-93EF-3C45-B2C4-76F5E0B5822A}" type="presOf" srcId="{FBB77014-2076-ED44-9958-6575843F6855}" destId="{35E9760E-20F0-7849-90E9-CAD0CA233534}" srcOrd="0" destOrd="0" presId="urn:microsoft.com/office/officeart/2005/8/layout/matrix3"/>
    <dgm:cxn modelId="{5670DDFE-04FB-3544-81CA-55058B49D011}" srcId="{CA8B4501-FB04-294E-8A29-08C375DF418C}" destId="{59BB3FE1-F3C7-E343-981D-331AE40EE9F0}" srcOrd="2" destOrd="0" parTransId="{F6C31A73-2298-EE4C-98E8-909C9D308FF3}" sibTransId="{EC321070-DCEA-E34E-8FDD-8DC70942729F}"/>
    <dgm:cxn modelId="{56EAFDB6-DADB-0140-A738-6F42209F69F2}" type="presParOf" srcId="{EF06B1DC-66EC-A44F-86FC-66CB81C95F49}" destId="{078CDE51-0447-1F4A-AFFF-7C2B42BC782D}" srcOrd="0" destOrd="0" presId="urn:microsoft.com/office/officeart/2005/8/layout/matrix3"/>
    <dgm:cxn modelId="{07FFAF44-BD64-054D-8531-22ABEE7ED33A}" type="presParOf" srcId="{EF06B1DC-66EC-A44F-86FC-66CB81C95F49}" destId="{A5664C7A-E011-1149-9668-3A0C4B62A341}" srcOrd="1" destOrd="0" presId="urn:microsoft.com/office/officeart/2005/8/layout/matrix3"/>
    <dgm:cxn modelId="{7E89ED35-16E7-F148-8E8E-B96F5EC20AD3}" type="presParOf" srcId="{EF06B1DC-66EC-A44F-86FC-66CB81C95F49}" destId="{35E9760E-20F0-7849-90E9-CAD0CA233534}" srcOrd="2" destOrd="0" presId="urn:microsoft.com/office/officeart/2005/8/layout/matrix3"/>
    <dgm:cxn modelId="{3E342AAB-F6E6-0645-A7DC-F615B39316BA}" type="presParOf" srcId="{EF06B1DC-66EC-A44F-86FC-66CB81C95F49}" destId="{11D93F71-19FC-D344-8325-92E6F36744BC}" srcOrd="3" destOrd="0" presId="urn:microsoft.com/office/officeart/2005/8/layout/matrix3"/>
    <dgm:cxn modelId="{C2B1B7F7-4167-CB4A-B3A3-E9666DBE2046}" type="presParOf" srcId="{EF06B1DC-66EC-A44F-86FC-66CB81C95F49}" destId="{4E73E5BC-CD5A-4D45-93A1-26C07C1C474C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8CDE51-0447-1F4A-AFFF-7C2B42BC782D}">
      <dsp:nvSpPr>
        <dsp:cNvPr id="0" name=""/>
        <dsp:cNvSpPr/>
      </dsp:nvSpPr>
      <dsp:spPr>
        <a:xfrm>
          <a:off x="1235806" y="0"/>
          <a:ext cx="2418343" cy="2418343"/>
        </a:xfrm>
        <a:prstGeom prst="diamond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664C7A-E011-1149-9668-3A0C4B62A341}">
      <dsp:nvSpPr>
        <dsp:cNvPr id="0" name=""/>
        <dsp:cNvSpPr/>
      </dsp:nvSpPr>
      <dsp:spPr>
        <a:xfrm>
          <a:off x="1465549" y="229742"/>
          <a:ext cx="943153" cy="94315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75% VARONES </a:t>
          </a:r>
        </a:p>
      </dsp:txBody>
      <dsp:txXfrm>
        <a:off x="1511590" y="275783"/>
        <a:ext cx="851071" cy="851071"/>
      </dsp:txXfrm>
    </dsp:sp>
    <dsp:sp modelId="{35E9760E-20F0-7849-90E9-CAD0CA233534}">
      <dsp:nvSpPr>
        <dsp:cNvPr id="0" name=""/>
        <dsp:cNvSpPr/>
      </dsp:nvSpPr>
      <dsp:spPr>
        <a:xfrm>
          <a:off x="2481253" y="229742"/>
          <a:ext cx="943153" cy="94315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25% MUJERES</a:t>
          </a:r>
        </a:p>
      </dsp:txBody>
      <dsp:txXfrm>
        <a:off x="2527294" y="275783"/>
        <a:ext cx="851071" cy="851071"/>
      </dsp:txXfrm>
    </dsp:sp>
    <dsp:sp modelId="{11D93F71-19FC-D344-8325-92E6F36744BC}">
      <dsp:nvSpPr>
        <dsp:cNvPr id="0" name=""/>
        <dsp:cNvSpPr/>
      </dsp:nvSpPr>
      <dsp:spPr>
        <a:xfrm>
          <a:off x="1465549" y="1245446"/>
          <a:ext cx="943153" cy="94315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90% FUMADORES</a:t>
          </a:r>
        </a:p>
      </dsp:txBody>
      <dsp:txXfrm>
        <a:off x="1511590" y="1291487"/>
        <a:ext cx="851071" cy="851071"/>
      </dsp:txXfrm>
    </dsp:sp>
    <dsp:sp modelId="{4E73E5BC-CD5A-4D45-93A1-26C07C1C474C}">
      <dsp:nvSpPr>
        <dsp:cNvPr id="0" name=""/>
        <dsp:cNvSpPr/>
      </dsp:nvSpPr>
      <dsp:spPr>
        <a:xfrm>
          <a:off x="2481253" y="1245446"/>
          <a:ext cx="943153" cy="94315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47,4% PRESENTABA MAS DE 3 CORMOBILIDADES</a:t>
          </a:r>
        </a:p>
      </dsp:txBody>
      <dsp:txXfrm>
        <a:off x="2527294" y="1291487"/>
        <a:ext cx="851071" cy="8510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D700384-56F5-CF49-BA23-8F33176D783B}"/>
              </a:ext>
            </a:extLst>
          </p:cNvPr>
          <p:cNvSpPr txBox="1"/>
          <p:nvPr/>
        </p:nvSpPr>
        <p:spPr>
          <a:xfrm>
            <a:off x="1835857" y="162208"/>
            <a:ext cx="69744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600" i="0" u="none" strike="noStrike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  <a:ea typeface="Geneva" panose="020B0503030404040204" pitchFamily="34" charset="0"/>
                <a:cs typeface="Arial" panose="020B0604020202020204" pitchFamily="34" charset="0"/>
              </a:rPr>
              <a:t>COMPLICACIONES MÁS FRECUENTES EN PACIENTES </a:t>
            </a:r>
          </a:p>
          <a:p>
            <a:pPr algn="ctr"/>
            <a:r>
              <a:rPr lang="es-ES" sz="1600" i="0" u="none" strike="noStrike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  <a:ea typeface="Geneva" panose="020B0503030404040204" pitchFamily="34" charset="0"/>
                <a:cs typeface="Arial" panose="020B0604020202020204" pitchFamily="34" charset="0"/>
              </a:rPr>
              <a:t>SOMETIDOS A CIRUGÍA DE TÓRAX Y SU RELACIÓN CON LA PRUEBA </a:t>
            </a:r>
          </a:p>
          <a:p>
            <a:pPr algn="ctr"/>
            <a:r>
              <a:rPr lang="es-E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Geneva" panose="020B0503030404040204" pitchFamily="34" charset="0"/>
                <a:cs typeface="Arial" panose="020B0604020202020204" pitchFamily="34" charset="0"/>
              </a:rPr>
              <a:t>CARDIORPULMONAR EN EL HOSPITAL VIRGEN DE LAS NIEVES 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28C8CB52-93FC-2B4E-BEB3-C2EF876D91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36426330"/>
              </p:ext>
            </p:extLst>
          </p:nvPr>
        </p:nvGraphicFramePr>
        <p:xfrm>
          <a:off x="-909495" y="2531007"/>
          <a:ext cx="4889956" cy="24183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57C6FF7C-44E2-F941-AD8B-8E8362BC82CD}"/>
              </a:ext>
            </a:extLst>
          </p:cNvPr>
          <p:cNvSpPr txBox="1"/>
          <p:nvPr/>
        </p:nvSpPr>
        <p:spPr>
          <a:xfrm>
            <a:off x="2555776" y="3867894"/>
            <a:ext cx="142468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solidFill>
                  <a:schemeClr val="accent5">
                    <a:lumMod val="50000"/>
                  </a:schemeClr>
                </a:solidFill>
              </a:rPr>
              <a:t>-EPOC 41%</a:t>
            </a:r>
          </a:p>
          <a:p>
            <a:r>
              <a:rPr lang="es-ES" sz="1200" dirty="0">
                <a:solidFill>
                  <a:schemeClr val="accent5">
                    <a:lumMod val="50000"/>
                  </a:schemeClr>
                </a:solidFill>
              </a:rPr>
              <a:t>-HTA 43.6% </a:t>
            </a:r>
          </a:p>
          <a:p>
            <a:r>
              <a:rPr lang="es-ES" sz="1200" dirty="0">
                <a:solidFill>
                  <a:schemeClr val="accent5">
                    <a:lumMod val="50000"/>
                  </a:schemeClr>
                </a:solidFill>
              </a:rPr>
              <a:t>-CARDIOPTIA 29.5%</a:t>
            </a:r>
          </a:p>
          <a:p>
            <a:r>
              <a:rPr lang="es-ES" sz="1200" dirty="0">
                <a:solidFill>
                  <a:schemeClr val="accent5">
                    <a:lumMod val="50000"/>
                  </a:schemeClr>
                </a:solidFill>
              </a:rPr>
              <a:t>- AP DE OTRA </a:t>
            </a:r>
          </a:p>
          <a:p>
            <a:r>
              <a:rPr lang="es-ES" sz="1200" dirty="0">
                <a:solidFill>
                  <a:schemeClr val="accent5">
                    <a:lumMod val="50000"/>
                  </a:schemeClr>
                </a:solidFill>
              </a:rPr>
              <a:t>NEOPLASIA 24.4%</a:t>
            </a: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53687790-DBD8-434C-A4BB-379DA4AC07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0165086"/>
              </p:ext>
            </p:extLst>
          </p:nvPr>
        </p:nvGraphicFramePr>
        <p:xfrm>
          <a:off x="4283968" y="2531007"/>
          <a:ext cx="4355976" cy="2409477"/>
        </p:xfrm>
        <a:graphic>
          <a:graphicData uri="http://schemas.openxmlformats.org/drawingml/2006/table">
            <a:tbl>
              <a:tblPr firstRow="1" firstCol="1" bandRow="1">
                <a:tableStyleId>{16D9F66E-5EB9-4882-86FB-DCBF35E3C3E4}</a:tableStyleId>
              </a:tblPr>
              <a:tblGrid>
                <a:gridCol w="2839139">
                  <a:extLst>
                    <a:ext uri="{9D8B030D-6E8A-4147-A177-3AD203B41FA5}">
                      <a16:colId xmlns:a16="http://schemas.microsoft.com/office/drawing/2014/main" val="3928189838"/>
                    </a:ext>
                  </a:extLst>
                </a:gridCol>
                <a:gridCol w="1516837">
                  <a:extLst>
                    <a:ext uri="{9D8B030D-6E8A-4147-A177-3AD203B41FA5}">
                      <a16:colId xmlns:a16="http://schemas.microsoft.com/office/drawing/2014/main" val="1981699000"/>
                    </a:ext>
                  </a:extLst>
                </a:gridCol>
              </a:tblGrid>
              <a:tr h="1739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>
                          <a:effectLst/>
                        </a:rPr>
                        <a:t>Complicación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>
                          <a:effectLst/>
                        </a:rPr>
                        <a:t>n (%)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76174211"/>
                  </a:ext>
                </a:extLst>
              </a:tr>
              <a:tr h="1959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</a:rPr>
                        <a:t>Arritmias 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</a:rPr>
                        <a:t>5 (6,4%)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72142435"/>
                  </a:ext>
                </a:extLst>
              </a:tr>
              <a:tr h="6449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</a:rPr>
                        <a:t>Fístula </a:t>
                      </a:r>
                      <a:r>
                        <a:rPr lang="es-ES" sz="1200" dirty="0" err="1">
                          <a:effectLst/>
                        </a:rPr>
                        <a:t>broncopleural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>
                          <a:effectLst/>
                        </a:rPr>
                        <a:t>13 (16,7%)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50971336"/>
                  </a:ext>
                </a:extLst>
              </a:tr>
              <a:tr h="2059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>
                          <a:effectLst/>
                        </a:rPr>
                        <a:t>Empiema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>
                          <a:effectLst/>
                        </a:rPr>
                        <a:t>5 (6,4%)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48459530"/>
                  </a:ext>
                </a:extLst>
              </a:tr>
              <a:tr h="1959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>
                          <a:effectLst/>
                        </a:rPr>
                        <a:t>Atelectasia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>
                          <a:effectLst/>
                        </a:rPr>
                        <a:t>3 (3,8%)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41084154"/>
                  </a:ext>
                </a:extLst>
              </a:tr>
              <a:tr h="1959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>
                          <a:effectLst/>
                        </a:rPr>
                        <a:t>IRA con VM más de 48 horas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>
                          <a:effectLst/>
                        </a:rPr>
                        <a:t>3 (3,8%)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73181866"/>
                  </a:ext>
                </a:extLst>
              </a:tr>
              <a:tr h="1959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>
                          <a:effectLst/>
                        </a:rPr>
                        <a:t>Neumonía 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>
                          <a:effectLst/>
                        </a:rPr>
                        <a:t>8 (10,3%)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0377841"/>
                  </a:ext>
                </a:extLst>
              </a:tr>
              <a:tr h="1959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>
                          <a:effectLst/>
                        </a:rPr>
                        <a:t>Hemo, Quilo o Neumotórax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>
                          <a:effectLst/>
                        </a:rPr>
                        <a:t>9 (11,5%)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02702838"/>
                  </a:ext>
                </a:extLst>
              </a:tr>
              <a:tr h="1959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>
                          <a:effectLst/>
                        </a:rPr>
                        <a:t>Distrés respiratorio/EAP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>
                          <a:effectLst/>
                        </a:rPr>
                        <a:t>4 (5,2%)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95583659"/>
                  </a:ext>
                </a:extLst>
              </a:tr>
              <a:tr h="1959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</a:rPr>
                        <a:t>OCD al alta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</a:rPr>
                        <a:t>2 (2,6%)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65617795"/>
                  </a:ext>
                </a:extLst>
              </a:tr>
            </a:tbl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1C7F7DDD-95BE-0D49-8D2F-75B54D41DA93}"/>
              </a:ext>
            </a:extLst>
          </p:cNvPr>
          <p:cNvSpPr txBox="1"/>
          <p:nvPr/>
        </p:nvSpPr>
        <p:spPr>
          <a:xfrm>
            <a:off x="122804" y="1091282"/>
            <a:ext cx="8898392" cy="646331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s-ES" sz="18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INTRODUCCIÓN: </a:t>
            </a:r>
            <a:r>
              <a:rPr lang="es-E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Estudio descriptivo de 78 pacientes con VC02 entre 35-75% sometidos a cirugía de tórax.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9D0134E-4C11-474C-BB0D-7D38ED4569AE}"/>
              </a:ext>
            </a:extLst>
          </p:cNvPr>
          <p:cNvSpPr txBox="1"/>
          <p:nvPr/>
        </p:nvSpPr>
        <p:spPr>
          <a:xfrm>
            <a:off x="122804" y="1777709"/>
            <a:ext cx="8898392" cy="646331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s-ES" u="sng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r>
              <a:rPr lang="es-E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E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Ver las complicaciones </a:t>
            </a:r>
            <a:r>
              <a:rPr lang="es-E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postquirúrgicas </a:t>
            </a:r>
            <a:r>
              <a:rPr lang="es-E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estos pacientes y su relación </a:t>
            </a:r>
            <a:r>
              <a:rPr lang="es-E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</a:t>
            </a:r>
            <a:r>
              <a:rPr lang="es-E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los distintos valores de la  prueba de </a:t>
            </a:r>
            <a:r>
              <a:rPr lang="es-E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ejercicio </a:t>
            </a:r>
            <a:r>
              <a:rPr lang="es-E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cardiopulmonar preoperatorio. </a:t>
            </a:r>
          </a:p>
        </p:txBody>
      </p:sp>
    </p:spTree>
    <p:extLst>
      <p:ext uri="{BB962C8B-B14F-4D97-AF65-F5344CB8AC3E}">
        <p14:creationId xmlns:p14="http://schemas.microsoft.com/office/powerpoint/2010/main" val="1162961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01302CF-271A-8F4A-B2B6-432872E736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3569593"/>
            <a:ext cx="8892480" cy="3147814"/>
          </a:xfrm>
        </p:spPr>
        <p:txBody>
          <a:bodyPr>
            <a:normAutofit/>
          </a:bodyPr>
          <a:lstStyle/>
          <a:p>
            <a:pPr>
              <a:spcAft>
                <a:spcPts val="800"/>
              </a:spcAft>
              <a:buFont typeface="+mj-lt"/>
              <a:buAutoNum type="arabicPeriod"/>
            </a:pPr>
            <a:r>
              <a:rPr lang="es-ES" sz="105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</a:t>
            </a:r>
            <a:r>
              <a:rPr lang="es-ES" sz="10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  <a:ea typeface="Geneva" panose="020B0503030404040204" pitchFamily="34" charset="0"/>
                <a:cs typeface="Arial" panose="020B0604020202020204" pitchFamily="34" charset="0"/>
              </a:rPr>
              <a:t>NUESTRA SERIE ES FRECUENTE LA EXISTENCIA DE COMORBILIDAD MÚLTIPLE, CON UN 47,4 DE CASOS CON PRESENCIA DE 3 O MÁS COMORBILIDADES CONCOMITANTES Y UN ÍNDICE DE CHARLSON PROMEDIO DE 3,8 (SD 2). </a:t>
            </a:r>
          </a:p>
          <a:p>
            <a:pPr>
              <a:spcAft>
                <a:spcPts val="800"/>
              </a:spcAft>
              <a:buFont typeface="+mj-lt"/>
              <a:buAutoNum type="arabicPeriod"/>
            </a:pPr>
            <a:r>
              <a:rPr lang="es-ES" sz="10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  <a:ea typeface="Geneva" panose="020B0503030404040204" pitchFamily="34" charset="0"/>
                <a:cs typeface="Arial" panose="020B0604020202020204" pitchFamily="34" charset="0"/>
              </a:rPr>
              <a:t>PRESENTARON COMPLICACIONES EL 36% DE LOS CASOS, PRINCIPALMENTE CON PARTICIPACIÓN PLEURAL (EL 28,2% DEL TOTAL DE PACIENTES)</a:t>
            </a:r>
          </a:p>
          <a:p>
            <a:pPr>
              <a:spcAft>
                <a:spcPts val="800"/>
              </a:spcAft>
              <a:buFont typeface="+mj-lt"/>
              <a:buAutoNum type="arabicPeriod"/>
            </a:pPr>
            <a:r>
              <a:rPr lang="es-ES" sz="10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  <a:ea typeface="Geneva" panose="020B0503030404040204" pitchFamily="34" charset="0"/>
                <a:cs typeface="Arial" panose="020B0604020202020204" pitchFamily="34" charset="0"/>
              </a:rPr>
              <a:t>AL COMPARAR LOS DOS GRUPOS DE PACIENTES (CON Y SIN COMPLICACIONES), LOS PACIENTES QUE PRESENTAN COMPLICACIONES MUESTRAN UN IMC MÁS BAJO (P = 0,012) Y EN EL TEST DE ESFUERZO, TANTO LA PET DE CO2 EN VT1 (P = 0,085), COMO LA DIFERENCIA ENTRE LA PET DE CO2 EN VT1 Y EN REPOSO (P = 0,097) HAN MOSTRADO VALORES PRÓXIMOS A LA SIGNIFICACIÓN. </a:t>
            </a:r>
          </a:p>
          <a:p>
            <a:pPr marL="514350" indent="-514350">
              <a:buFont typeface="+mj-lt"/>
              <a:buAutoNum type="arabicPeriod"/>
            </a:pPr>
            <a:endParaRPr lang="es-ES" sz="2000" dirty="0">
              <a:solidFill>
                <a:srgbClr val="2A3B1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F1B4365C-C793-0248-8F69-C8B258543C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5520471"/>
              </p:ext>
            </p:extLst>
          </p:nvPr>
        </p:nvGraphicFramePr>
        <p:xfrm>
          <a:off x="1979712" y="339502"/>
          <a:ext cx="6732611" cy="2818546"/>
        </p:xfrm>
        <a:graphic>
          <a:graphicData uri="http://schemas.openxmlformats.org/drawingml/2006/table">
            <a:tbl>
              <a:tblPr firstRow="1" firstCol="1" bandRow="1">
                <a:tableStyleId>{16D9F66E-5EB9-4882-86FB-DCBF35E3C3E4}</a:tableStyleId>
              </a:tblPr>
              <a:tblGrid>
                <a:gridCol w="1870533">
                  <a:extLst>
                    <a:ext uri="{9D8B030D-6E8A-4147-A177-3AD203B41FA5}">
                      <a16:colId xmlns:a16="http://schemas.microsoft.com/office/drawing/2014/main" val="1408184095"/>
                    </a:ext>
                  </a:extLst>
                </a:gridCol>
                <a:gridCol w="1870533">
                  <a:extLst>
                    <a:ext uri="{9D8B030D-6E8A-4147-A177-3AD203B41FA5}">
                      <a16:colId xmlns:a16="http://schemas.microsoft.com/office/drawing/2014/main" val="1291143844"/>
                    </a:ext>
                  </a:extLst>
                </a:gridCol>
                <a:gridCol w="1870533">
                  <a:extLst>
                    <a:ext uri="{9D8B030D-6E8A-4147-A177-3AD203B41FA5}">
                      <a16:colId xmlns:a16="http://schemas.microsoft.com/office/drawing/2014/main" val="2205274224"/>
                    </a:ext>
                  </a:extLst>
                </a:gridCol>
                <a:gridCol w="1121012">
                  <a:extLst>
                    <a:ext uri="{9D8B030D-6E8A-4147-A177-3AD203B41FA5}">
                      <a16:colId xmlns:a16="http://schemas.microsoft.com/office/drawing/2014/main" val="3038706009"/>
                    </a:ext>
                  </a:extLst>
                </a:gridCol>
              </a:tblGrid>
              <a:tr h="337704">
                <a:tc>
                  <a:txBody>
                    <a:bodyPr/>
                    <a:lstStyle/>
                    <a:p>
                      <a:r>
                        <a:rPr lang="es-ES" sz="1200">
                          <a:effectLst/>
                        </a:rPr>
                        <a:t> 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 gridSpan="2">
                  <a:txBody>
                    <a:bodyPr/>
                    <a:lstStyle/>
                    <a:p>
                      <a:r>
                        <a:rPr lang="es-ES" sz="1200">
                          <a:effectLst/>
                        </a:rPr>
                        <a:t>NO (n=50)                                               SI (n=28) 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>
                          <a:effectLst/>
                        </a:rPr>
                        <a:t> </a:t>
                      </a:r>
                    </a:p>
                    <a:p>
                      <a:r>
                        <a:rPr lang="es-ES" sz="1200">
                          <a:effectLst/>
                        </a:rPr>
                        <a:t> 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813298615"/>
                  </a:ext>
                </a:extLst>
              </a:tr>
              <a:tr h="173138">
                <a:tc>
                  <a:txBody>
                    <a:bodyPr/>
                    <a:lstStyle/>
                    <a:p>
                      <a:r>
                        <a:rPr lang="es-ES" sz="1200">
                          <a:effectLst/>
                        </a:rPr>
                        <a:t>Edad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es-ES" sz="1200">
                          <a:effectLst/>
                        </a:rPr>
                        <a:t>64,4 (8,4)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es-ES" sz="1200">
                          <a:effectLst/>
                        </a:rPr>
                        <a:t>65,6 (9,2)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es-ES" sz="1200">
                          <a:effectLst/>
                        </a:rPr>
                        <a:t>0,561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2285996875"/>
                  </a:ext>
                </a:extLst>
              </a:tr>
              <a:tr h="246697">
                <a:tc>
                  <a:txBody>
                    <a:bodyPr/>
                    <a:lstStyle/>
                    <a:p>
                      <a:r>
                        <a:rPr lang="es-ES" sz="1200">
                          <a:effectLst/>
                        </a:rPr>
                        <a:t>IMC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es-ES" sz="1200">
                          <a:effectLst/>
                        </a:rPr>
                        <a:t>28,7 (5,5)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es-ES" sz="1200">
                          <a:effectLst/>
                        </a:rPr>
                        <a:t>25,5 (4,9)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es-ES" sz="1200">
                          <a:effectLst/>
                        </a:rPr>
                        <a:t>0,012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796820831"/>
                  </a:ext>
                </a:extLst>
              </a:tr>
              <a:tr h="272514">
                <a:tc>
                  <a:txBody>
                    <a:bodyPr/>
                    <a:lstStyle/>
                    <a:p>
                      <a:r>
                        <a:rPr lang="es-ES" sz="1200">
                          <a:effectLst/>
                        </a:rPr>
                        <a:t>N.º Comorbilidades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es-ES" sz="1200">
                          <a:effectLst/>
                        </a:rPr>
                        <a:t>2,76 (1,8)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es-ES" sz="1200">
                          <a:effectLst/>
                        </a:rPr>
                        <a:t>2,71 (1,5)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es-ES" sz="1200">
                          <a:effectLst/>
                        </a:rPr>
                        <a:t>0,909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4264121726"/>
                  </a:ext>
                </a:extLst>
              </a:tr>
              <a:tr h="173138">
                <a:tc>
                  <a:txBody>
                    <a:bodyPr/>
                    <a:lstStyle/>
                    <a:p>
                      <a:r>
                        <a:rPr lang="es-ES" sz="1200">
                          <a:effectLst/>
                        </a:rPr>
                        <a:t>ICAT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es-ES" sz="1200">
                          <a:effectLst/>
                        </a:rPr>
                        <a:t>39,8 (27,2)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es-ES" sz="1200">
                          <a:effectLst/>
                        </a:rPr>
                        <a:t>48,8 (22,2)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es-ES" sz="1200">
                          <a:effectLst/>
                        </a:rPr>
                        <a:t>0,188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676192324"/>
                  </a:ext>
                </a:extLst>
              </a:tr>
              <a:tr h="173138">
                <a:tc>
                  <a:txBody>
                    <a:bodyPr/>
                    <a:lstStyle/>
                    <a:p>
                      <a:r>
                        <a:rPr lang="es-ES" sz="1200" dirty="0" err="1">
                          <a:effectLst/>
                        </a:rPr>
                        <a:t>DLCOc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es-ES" sz="1200">
                          <a:effectLst/>
                        </a:rPr>
                        <a:t>67,5 (18,8)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es-ES" sz="1200">
                          <a:effectLst/>
                        </a:rPr>
                        <a:t>65,6 (17,8)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es-ES" sz="1200">
                          <a:effectLst/>
                        </a:rPr>
                        <a:t>0,791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626074201"/>
                  </a:ext>
                </a:extLst>
              </a:tr>
              <a:tr h="173138">
                <a:tc>
                  <a:txBody>
                    <a:bodyPr/>
                    <a:lstStyle/>
                    <a:p>
                      <a:r>
                        <a:rPr lang="es-ES" sz="1200">
                          <a:effectLst/>
                        </a:rPr>
                        <a:t>VO2 pico%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es-ES" sz="1200">
                          <a:effectLst/>
                        </a:rPr>
                        <a:t>81,1 (19,6)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es-ES" sz="1200">
                          <a:effectLst/>
                        </a:rPr>
                        <a:t>75,5 (12,2)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es-ES" sz="1200">
                          <a:effectLst/>
                        </a:rPr>
                        <a:t>0,182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753379917"/>
                  </a:ext>
                </a:extLst>
              </a:tr>
              <a:tr h="173138">
                <a:tc>
                  <a:txBody>
                    <a:bodyPr/>
                    <a:lstStyle/>
                    <a:p>
                      <a:r>
                        <a:rPr lang="es-ES" sz="1200">
                          <a:effectLst/>
                        </a:rPr>
                        <a:t>VE/VCO2 slope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es-ES" sz="1200">
                          <a:effectLst/>
                        </a:rPr>
                        <a:t>34,7 (7,5) 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es-ES" sz="1200">
                          <a:effectLst/>
                        </a:rPr>
                        <a:t>36,4 (8,4)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es-ES" sz="1200">
                          <a:effectLst/>
                        </a:rPr>
                        <a:t>0,386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045094609"/>
                  </a:ext>
                </a:extLst>
              </a:tr>
              <a:tr h="173138">
                <a:tc>
                  <a:txBody>
                    <a:bodyPr/>
                    <a:lstStyle/>
                    <a:p>
                      <a:r>
                        <a:rPr lang="es-ES" sz="1200">
                          <a:effectLst/>
                        </a:rPr>
                        <a:t>VE/VCO2 reposo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es-ES" sz="1200">
                          <a:effectLst/>
                        </a:rPr>
                        <a:t>34,6 (5,8)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es-ES" sz="1200">
                          <a:effectLst/>
                        </a:rPr>
                        <a:t>43,0 (5,6)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es-ES" sz="1200">
                          <a:effectLst/>
                        </a:rPr>
                        <a:t>0,400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529223259"/>
                  </a:ext>
                </a:extLst>
              </a:tr>
              <a:tr h="173138">
                <a:tc>
                  <a:txBody>
                    <a:bodyPr/>
                    <a:lstStyle/>
                    <a:p>
                      <a:r>
                        <a:rPr lang="es-ES" sz="1200">
                          <a:effectLst/>
                        </a:rPr>
                        <a:t>VE/VCO2 en VT1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es-ES" sz="1200">
                          <a:effectLst/>
                        </a:rPr>
                        <a:t>34,6 (5,8)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es-ES" sz="1200">
                          <a:effectLst/>
                        </a:rPr>
                        <a:t>36,0 (5,0)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es-ES" sz="1200">
                          <a:effectLst/>
                        </a:rPr>
                        <a:t>0,308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481501946"/>
                  </a:ext>
                </a:extLst>
              </a:tr>
              <a:tr h="173138">
                <a:tc>
                  <a:txBody>
                    <a:bodyPr/>
                    <a:lstStyle/>
                    <a:p>
                      <a:r>
                        <a:rPr lang="es-ES" sz="1200">
                          <a:effectLst/>
                        </a:rPr>
                        <a:t>PET CO2 reposo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es-ES" sz="1200">
                          <a:effectLst/>
                        </a:rPr>
                        <a:t>25,9 (3,6)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es-ES" sz="1200">
                          <a:effectLst/>
                        </a:rPr>
                        <a:t>25,8 (2,6)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es-ES" sz="1200">
                          <a:effectLst/>
                        </a:rPr>
                        <a:t>0,844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038960940"/>
                  </a:ext>
                </a:extLst>
              </a:tr>
              <a:tr h="173138">
                <a:tc>
                  <a:txBody>
                    <a:bodyPr/>
                    <a:lstStyle/>
                    <a:p>
                      <a:r>
                        <a:rPr lang="es-ES" sz="1200">
                          <a:effectLst/>
                        </a:rPr>
                        <a:t>PET CO2 en VT1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es-ES" sz="1200">
                          <a:effectLst/>
                        </a:rPr>
                        <a:t>30,1 (5,4)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es-ES" sz="1200">
                          <a:effectLst/>
                        </a:rPr>
                        <a:t>28,3 (3,9)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es-ES" sz="1200">
                          <a:effectLst/>
                        </a:rPr>
                        <a:t>0,085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2032011215"/>
                  </a:ext>
                </a:extLst>
              </a:tr>
              <a:tr h="173138">
                <a:tc>
                  <a:txBody>
                    <a:bodyPr/>
                    <a:lstStyle/>
                    <a:p>
                      <a:r>
                        <a:rPr lang="es-ES" sz="1200" dirty="0" err="1">
                          <a:effectLst/>
                        </a:rPr>
                        <a:t>DiferPET</a:t>
                      </a:r>
                      <a:r>
                        <a:rPr lang="es-ES" sz="1200" dirty="0">
                          <a:effectLst/>
                        </a:rPr>
                        <a:t> CO2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es-ES" sz="1200">
                          <a:effectLst/>
                        </a:rPr>
                        <a:t>4,2 (4,9)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es-ES" sz="1200">
                          <a:effectLst/>
                        </a:rPr>
                        <a:t>2,5 (3,8)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effectLst/>
                        </a:rPr>
                        <a:t>0,097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267183299"/>
                  </a:ext>
                </a:extLst>
              </a:tr>
            </a:tbl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84A83936-3B4F-DE42-B84A-76511D00FE2E}"/>
              </a:ext>
            </a:extLst>
          </p:cNvPr>
          <p:cNvSpPr txBox="1"/>
          <p:nvPr/>
        </p:nvSpPr>
        <p:spPr>
          <a:xfrm>
            <a:off x="107504" y="3200261"/>
            <a:ext cx="2095445" cy="369332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CONCLUSIONES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23CCAC0-C1E4-CA43-AF93-993821AD80B3}"/>
              </a:ext>
            </a:extLst>
          </p:cNvPr>
          <p:cNvSpPr txBox="1"/>
          <p:nvPr/>
        </p:nvSpPr>
        <p:spPr>
          <a:xfrm>
            <a:off x="251520" y="1378661"/>
            <a:ext cx="1358176" cy="1200329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Test T de </a:t>
            </a:r>
            <a:r>
              <a:rPr lang="es-E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Student</a:t>
            </a:r>
            <a:r>
              <a:rPr lang="es-E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comparativo </a:t>
            </a:r>
          </a:p>
          <a:p>
            <a:r>
              <a:rPr lang="es-E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los grupos con y sin </a:t>
            </a:r>
          </a:p>
          <a:p>
            <a:r>
              <a:rPr lang="es-E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complicaciones (N=78)</a:t>
            </a:r>
            <a:endParaRPr lang="es-E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90853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3143</TotalTime>
  <Words>470</Words>
  <Application>Microsoft Macintosh PowerPoint</Application>
  <PresentationFormat>Presentación en pantalla (16:9)</PresentationFormat>
  <Paragraphs>93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Carla romero</cp:lastModifiedBy>
  <cp:revision>25</cp:revision>
  <dcterms:created xsi:type="dcterms:W3CDTF">2022-01-11T08:55:46Z</dcterms:created>
  <dcterms:modified xsi:type="dcterms:W3CDTF">2023-03-01T13:57:59Z</dcterms:modified>
</cp:coreProperties>
</file>