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6"/>
  </p:normalViewPr>
  <p:slideViewPr>
    <p:cSldViewPr>
      <p:cViewPr varScale="1">
        <p:scale>
          <a:sx n="120" d="100"/>
          <a:sy n="120" d="100"/>
        </p:scale>
        <p:origin x="200" y="54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1373503719225"/>
          <c:y val="0.2225031260466088"/>
          <c:w val="0.61471302930165395"/>
          <c:h val="0.66610707545172387"/>
        </c:manualLayout>
      </c:layout>
      <c:pie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884888490407274"/>
          <c:y val="0.28155018780729435"/>
          <c:w val="0.56805135698172549"/>
          <c:h val="0.61937558322202557"/>
        </c:manualLayout>
      </c:layout>
      <c:pie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IA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3.4486097200649881E-17"/>
                  <c:y val="9.65815896934211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9B3-BB45-85CF-7F790E04D7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2"/>
                <c:pt idx="0">
                  <c:v>1 año</c:v>
                </c:pt>
                <c:pt idx="1">
                  <c:v>3 años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>
                  <c:v>0</c:v>
                </c:pt>
                <c:pt idx="1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B3-BB45-85CF-7F790E04D7E3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IB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Hoja1!$A$2:$A$5</c:f>
              <c:strCache>
                <c:ptCount val="2"/>
                <c:pt idx="0">
                  <c:v>1 año</c:v>
                </c:pt>
                <c:pt idx="1">
                  <c:v>3 años</c:v>
                </c:pt>
              </c:strCache>
            </c:strRef>
          </c:cat>
          <c:val>
            <c:numRef>
              <c:f>Hoja1!$C$2:$C$5</c:f>
              <c:numCache>
                <c:formatCode>0.00%</c:formatCode>
                <c:ptCount val="4"/>
                <c:pt idx="0">
                  <c:v>0.10299999999999999</c:v>
                </c:pt>
                <c:pt idx="1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B3-BB45-85CF-7F790E04D7E3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IIA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Hoja1!$A$2:$A$5</c:f>
              <c:strCache>
                <c:ptCount val="2"/>
                <c:pt idx="0">
                  <c:v>1 año</c:v>
                </c:pt>
                <c:pt idx="1">
                  <c:v>3 años</c:v>
                </c:pt>
              </c:strCache>
            </c:strRef>
          </c:cat>
          <c:val>
            <c:numRef>
              <c:f>Hoja1!$D$2:$D$5</c:f>
              <c:numCache>
                <c:formatCode>0%</c:formatCode>
                <c:ptCount val="4"/>
                <c:pt idx="0">
                  <c:v>0.2</c:v>
                </c:pt>
                <c:pt idx="1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B3-BB45-85CF-7F790E04D7E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416032783"/>
        <c:axId val="416034511"/>
      </c:barChart>
      <c:catAx>
        <c:axId val="4160327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16034511"/>
        <c:crosses val="autoZero"/>
        <c:auto val="1"/>
        <c:lblAlgn val="ctr"/>
        <c:lblOffset val="100"/>
        <c:noMultiLvlLbl val="0"/>
      </c:catAx>
      <c:valAx>
        <c:axId val="416034511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160327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915564617003644"/>
          <c:y val="3.257856722200321E-2"/>
          <c:w val="0.213352697210234"/>
          <c:h val="0.187841814397473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Hoja1!$A$2:$A$5</c:f>
              <c:strCache>
                <c:ptCount val="2"/>
                <c:pt idx="0">
                  <c:v>Adeno</c:v>
                </c:pt>
                <c:pt idx="1">
                  <c:v>Epid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32</c:v>
                </c:pt>
                <c:pt idx="1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F5-8144-BF7D-AF092D7513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7CA466-7F13-364F-88A7-B3BE70134E5E}" type="doc">
      <dgm:prSet loTypeId="urn:microsoft.com/office/officeart/2005/8/layout/hList1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s-ES"/>
        </a:p>
      </dgm:t>
    </dgm:pt>
    <dgm:pt modelId="{731F28CC-3FB2-8C49-915E-B4D0D477D605}">
      <dgm:prSet custT="1"/>
      <dgm:spPr>
        <a:solidFill>
          <a:schemeClr val="accent5">
            <a:lumMod val="40000"/>
            <a:lumOff val="60000"/>
            <a:alpha val="90000"/>
          </a:schemeClr>
        </a:solidFill>
      </dgm:spPr>
      <dgm:t>
        <a:bodyPr/>
        <a:lstStyle/>
        <a:p>
          <a:pPr algn="ctr"/>
          <a:r>
            <a:rPr lang="es-ES" sz="1200" b="0" i="0" u="none" dirty="0"/>
            <a:t>El cáncer de pulmón es actualmente la principal causa de muerte por cáncer en nuestro país, encontrándose la supervivencia a los 5 años alrededor del 50%, en caso de enfermedad localizada, y menor del 25%, en enfermedad extendida. El objetivo de nuestro estudio es detallar las características de los pacientes diagnosticados en estadios iniciales residentes en nuestra área sanitaria y conocer su supervivencia global según el tamaño del tumor.</a:t>
          </a:r>
          <a:endParaRPr lang="es-ES" sz="1200" dirty="0"/>
        </a:p>
      </dgm:t>
    </dgm:pt>
    <dgm:pt modelId="{FBAD583F-B121-C54B-9A4F-A15A4769BA6C}" type="parTrans" cxnId="{DF70AA07-853D-2940-B5C3-2DDBB0D25FAC}">
      <dgm:prSet/>
      <dgm:spPr/>
      <dgm:t>
        <a:bodyPr/>
        <a:lstStyle/>
        <a:p>
          <a:endParaRPr lang="es-ES"/>
        </a:p>
      </dgm:t>
    </dgm:pt>
    <dgm:pt modelId="{C24BD2E3-A056-F046-976D-1387CF7EB486}" type="sibTrans" cxnId="{DF70AA07-853D-2940-B5C3-2DDBB0D25FAC}">
      <dgm:prSet/>
      <dgm:spPr/>
      <dgm:t>
        <a:bodyPr/>
        <a:lstStyle/>
        <a:p>
          <a:endParaRPr lang="es-ES"/>
        </a:p>
      </dgm:t>
    </dgm:pt>
    <dgm:pt modelId="{AC80191B-BA50-EE4A-AB62-D207187DC129}">
      <dgm:prSet custT="1"/>
      <dgm:spPr/>
      <dgm:t>
        <a:bodyPr/>
        <a:lstStyle/>
        <a:p>
          <a:r>
            <a:rPr lang="es-ES" sz="1200" b="1" dirty="0"/>
            <a:t>Introducción</a:t>
          </a:r>
          <a:endParaRPr lang="es-ES" sz="1400" b="1" dirty="0"/>
        </a:p>
      </dgm:t>
    </dgm:pt>
    <dgm:pt modelId="{57F1809F-DA9E-124A-B2A2-9774A7404FF9}" type="parTrans" cxnId="{219BA42F-B811-6646-B4D9-9187E232E05E}">
      <dgm:prSet/>
      <dgm:spPr/>
      <dgm:t>
        <a:bodyPr/>
        <a:lstStyle/>
        <a:p>
          <a:endParaRPr lang="es-ES"/>
        </a:p>
      </dgm:t>
    </dgm:pt>
    <dgm:pt modelId="{BCB0C870-BF05-2441-8A64-DC825A00DC01}" type="sibTrans" cxnId="{219BA42F-B811-6646-B4D9-9187E232E05E}">
      <dgm:prSet/>
      <dgm:spPr/>
      <dgm:t>
        <a:bodyPr/>
        <a:lstStyle/>
        <a:p>
          <a:endParaRPr lang="es-ES"/>
        </a:p>
      </dgm:t>
    </dgm:pt>
    <dgm:pt modelId="{B910AD01-9047-814D-A735-C97FA94C2122}" type="pres">
      <dgm:prSet presAssocID="{4B7CA466-7F13-364F-88A7-B3BE70134E5E}" presName="Name0" presStyleCnt="0">
        <dgm:presLayoutVars>
          <dgm:dir/>
          <dgm:animLvl val="lvl"/>
          <dgm:resizeHandles val="exact"/>
        </dgm:presLayoutVars>
      </dgm:prSet>
      <dgm:spPr/>
    </dgm:pt>
    <dgm:pt modelId="{55E1B646-C485-CD41-8C89-9A5B41371F68}" type="pres">
      <dgm:prSet presAssocID="{AC80191B-BA50-EE4A-AB62-D207187DC129}" presName="composite" presStyleCnt="0"/>
      <dgm:spPr/>
    </dgm:pt>
    <dgm:pt modelId="{3C842F5F-C723-384B-8469-B9552BE0214E}" type="pres">
      <dgm:prSet presAssocID="{AC80191B-BA50-EE4A-AB62-D207187DC129}" presName="parTx" presStyleLbl="alignNode1" presStyleIdx="0" presStyleCnt="1" custScaleY="88349">
        <dgm:presLayoutVars>
          <dgm:chMax val="0"/>
          <dgm:chPref val="0"/>
          <dgm:bulletEnabled val="1"/>
        </dgm:presLayoutVars>
      </dgm:prSet>
      <dgm:spPr/>
    </dgm:pt>
    <dgm:pt modelId="{87073343-7085-D043-8986-CFDB0070539F}" type="pres">
      <dgm:prSet presAssocID="{AC80191B-BA50-EE4A-AB62-D207187DC129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DF70AA07-853D-2940-B5C3-2DDBB0D25FAC}" srcId="{AC80191B-BA50-EE4A-AB62-D207187DC129}" destId="{731F28CC-3FB2-8C49-915E-B4D0D477D605}" srcOrd="0" destOrd="0" parTransId="{FBAD583F-B121-C54B-9A4F-A15A4769BA6C}" sibTransId="{C24BD2E3-A056-F046-976D-1387CF7EB486}"/>
    <dgm:cxn modelId="{6C4D281F-FD28-F448-961F-930E05805BBC}" type="presOf" srcId="{731F28CC-3FB2-8C49-915E-B4D0D477D605}" destId="{87073343-7085-D043-8986-CFDB0070539F}" srcOrd="0" destOrd="0" presId="urn:microsoft.com/office/officeart/2005/8/layout/hList1"/>
    <dgm:cxn modelId="{219BA42F-B811-6646-B4D9-9187E232E05E}" srcId="{4B7CA466-7F13-364F-88A7-B3BE70134E5E}" destId="{AC80191B-BA50-EE4A-AB62-D207187DC129}" srcOrd="0" destOrd="0" parTransId="{57F1809F-DA9E-124A-B2A2-9774A7404FF9}" sibTransId="{BCB0C870-BF05-2441-8A64-DC825A00DC01}"/>
    <dgm:cxn modelId="{72D3378F-5912-7D4C-ACCE-F7A8BA271923}" type="presOf" srcId="{AC80191B-BA50-EE4A-AB62-D207187DC129}" destId="{3C842F5F-C723-384B-8469-B9552BE0214E}" srcOrd="0" destOrd="0" presId="urn:microsoft.com/office/officeart/2005/8/layout/hList1"/>
    <dgm:cxn modelId="{A5BE42B2-DFD8-794B-9CEF-1BB709C23E72}" type="presOf" srcId="{4B7CA466-7F13-364F-88A7-B3BE70134E5E}" destId="{B910AD01-9047-814D-A735-C97FA94C2122}" srcOrd="0" destOrd="0" presId="urn:microsoft.com/office/officeart/2005/8/layout/hList1"/>
    <dgm:cxn modelId="{26C24409-9B85-7A48-9784-202885B37378}" type="presParOf" srcId="{B910AD01-9047-814D-A735-C97FA94C2122}" destId="{55E1B646-C485-CD41-8C89-9A5B41371F68}" srcOrd="0" destOrd="0" presId="urn:microsoft.com/office/officeart/2005/8/layout/hList1"/>
    <dgm:cxn modelId="{5B09979D-6B76-654F-A085-DE2C25EBF046}" type="presParOf" srcId="{55E1B646-C485-CD41-8C89-9A5B41371F68}" destId="{3C842F5F-C723-384B-8469-B9552BE0214E}" srcOrd="0" destOrd="0" presId="urn:microsoft.com/office/officeart/2005/8/layout/hList1"/>
    <dgm:cxn modelId="{F287F594-E454-FC44-A94E-CF775B7089DA}" type="presParOf" srcId="{55E1B646-C485-CD41-8C89-9A5B41371F68}" destId="{87073343-7085-D043-8986-CFDB0070539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FF9B03-8A60-ED47-98A4-35D8E81F1F3D}" type="doc">
      <dgm:prSet loTypeId="urn:microsoft.com/office/officeart/2005/8/layout/hList1" loCatId="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s-ES"/>
        </a:p>
      </dgm:t>
    </dgm:pt>
    <dgm:pt modelId="{C7EFB330-84F6-0346-894B-A0EB4ED168D8}">
      <dgm:prSet phldrT="[Texto]"/>
      <dgm:spPr/>
      <dgm:t>
        <a:bodyPr/>
        <a:lstStyle/>
        <a:p>
          <a:r>
            <a:rPr lang="es-ES" b="1" dirty="0"/>
            <a:t>Metodología</a:t>
          </a:r>
        </a:p>
      </dgm:t>
    </dgm:pt>
    <dgm:pt modelId="{5C1972A8-EA50-FE46-8958-8696FDCACDE1}" type="parTrans" cxnId="{8BDB135C-8093-D54A-B0D0-4129B2D51E01}">
      <dgm:prSet/>
      <dgm:spPr/>
      <dgm:t>
        <a:bodyPr/>
        <a:lstStyle/>
        <a:p>
          <a:endParaRPr lang="es-ES"/>
        </a:p>
      </dgm:t>
    </dgm:pt>
    <dgm:pt modelId="{4E29EC31-B3AA-AD4C-8D9E-161D06AD160C}" type="sibTrans" cxnId="{8BDB135C-8093-D54A-B0D0-4129B2D51E01}">
      <dgm:prSet/>
      <dgm:spPr/>
      <dgm:t>
        <a:bodyPr/>
        <a:lstStyle/>
        <a:p>
          <a:endParaRPr lang="es-ES"/>
        </a:p>
      </dgm:t>
    </dgm:pt>
    <dgm:pt modelId="{CC00C8D6-DC10-FE43-8B8E-DB48B96BE997}">
      <dgm:prSet phldrT="[Texto]"/>
      <dgm:spPr>
        <a:solidFill>
          <a:schemeClr val="accent5">
            <a:lumMod val="40000"/>
            <a:lumOff val="60000"/>
            <a:alpha val="90000"/>
          </a:schemeClr>
        </a:solidFill>
      </dgm:spPr>
      <dgm:t>
        <a:bodyPr/>
        <a:lstStyle/>
        <a:p>
          <a:pPr algn="ctr"/>
          <a:r>
            <a:rPr lang="es-ES" dirty="0"/>
            <a:t>Estudio descriptivo y de carácter retrospectivo. </a:t>
          </a:r>
          <a:r>
            <a:rPr lang="es-ES" b="0" i="0" u="none" dirty="0"/>
            <a:t>Se han revisado las historias de 63 pacientes diagnosticados de cáncer de pulmón no microcítico de </a:t>
          </a:r>
          <a:r>
            <a:rPr lang="es-ES" b="0" i="0" u="none" dirty="0" err="1"/>
            <a:t>estadío</a:t>
          </a:r>
          <a:r>
            <a:rPr lang="es-ES" b="0" i="0" u="none" dirty="0"/>
            <a:t> comprendidos entre </a:t>
          </a:r>
          <a:r>
            <a:rPr lang="es-ES" b="0" i="0" u="none" dirty="0" err="1"/>
            <a:t>estadío</a:t>
          </a:r>
          <a:r>
            <a:rPr lang="es-ES" b="0" i="0" u="none" dirty="0"/>
            <a:t> IA y </a:t>
          </a:r>
          <a:r>
            <a:rPr lang="es-ES" b="0" i="0" u="none" dirty="0" err="1"/>
            <a:t>estadío</a:t>
          </a:r>
          <a:r>
            <a:rPr lang="es-ES" b="0" i="0" u="none" dirty="0"/>
            <a:t> IIA, intervenidos quirúrgicamente y revisados en consulta de cáncer de pulmón del Hospital Universitario de Jerez de la Frontera en los últimos 3 años.</a:t>
          </a:r>
          <a:endParaRPr lang="es-ES" dirty="0"/>
        </a:p>
      </dgm:t>
    </dgm:pt>
    <dgm:pt modelId="{FCCA5805-E66E-E548-B3DD-A857AD3CCDC1}" type="parTrans" cxnId="{3D025B40-3054-404E-9958-D11105A86D28}">
      <dgm:prSet/>
      <dgm:spPr/>
      <dgm:t>
        <a:bodyPr/>
        <a:lstStyle/>
        <a:p>
          <a:endParaRPr lang="es-ES"/>
        </a:p>
      </dgm:t>
    </dgm:pt>
    <dgm:pt modelId="{FED846D2-1844-3843-8D64-FC55E2802E97}" type="sibTrans" cxnId="{3D025B40-3054-404E-9958-D11105A86D28}">
      <dgm:prSet/>
      <dgm:spPr/>
      <dgm:t>
        <a:bodyPr/>
        <a:lstStyle/>
        <a:p>
          <a:endParaRPr lang="es-ES"/>
        </a:p>
      </dgm:t>
    </dgm:pt>
    <dgm:pt modelId="{4F172F0A-6C0A-0B43-BE7B-AEFD3737E82A}" type="pres">
      <dgm:prSet presAssocID="{20FF9B03-8A60-ED47-98A4-35D8E81F1F3D}" presName="Name0" presStyleCnt="0">
        <dgm:presLayoutVars>
          <dgm:dir/>
          <dgm:animLvl val="lvl"/>
          <dgm:resizeHandles val="exact"/>
        </dgm:presLayoutVars>
      </dgm:prSet>
      <dgm:spPr/>
    </dgm:pt>
    <dgm:pt modelId="{1C7A9DB0-3F8F-4049-B4DF-E59F6CBA6BFC}" type="pres">
      <dgm:prSet presAssocID="{C7EFB330-84F6-0346-894B-A0EB4ED168D8}" presName="composite" presStyleCnt="0"/>
      <dgm:spPr/>
    </dgm:pt>
    <dgm:pt modelId="{3DBD873E-4D0A-3444-AD16-020788149311}" type="pres">
      <dgm:prSet presAssocID="{C7EFB330-84F6-0346-894B-A0EB4ED168D8}" presName="parTx" presStyleLbl="alignNode1" presStyleIdx="0" presStyleCnt="1" custLinFactNeighborX="-58" custLinFactNeighborY="3076">
        <dgm:presLayoutVars>
          <dgm:chMax val="0"/>
          <dgm:chPref val="0"/>
          <dgm:bulletEnabled val="1"/>
        </dgm:presLayoutVars>
      </dgm:prSet>
      <dgm:spPr/>
    </dgm:pt>
    <dgm:pt modelId="{7A1EAB52-681B-9C42-B419-4DAD48A7A204}" type="pres">
      <dgm:prSet presAssocID="{C7EFB330-84F6-0346-894B-A0EB4ED168D8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BDB89020-9471-9B4B-AC4B-7EB4CECD477D}" type="presOf" srcId="{C7EFB330-84F6-0346-894B-A0EB4ED168D8}" destId="{3DBD873E-4D0A-3444-AD16-020788149311}" srcOrd="0" destOrd="0" presId="urn:microsoft.com/office/officeart/2005/8/layout/hList1"/>
    <dgm:cxn modelId="{3D025B40-3054-404E-9958-D11105A86D28}" srcId="{C7EFB330-84F6-0346-894B-A0EB4ED168D8}" destId="{CC00C8D6-DC10-FE43-8B8E-DB48B96BE997}" srcOrd="0" destOrd="0" parTransId="{FCCA5805-E66E-E548-B3DD-A857AD3CCDC1}" sibTransId="{FED846D2-1844-3843-8D64-FC55E2802E97}"/>
    <dgm:cxn modelId="{8BDB135C-8093-D54A-B0D0-4129B2D51E01}" srcId="{20FF9B03-8A60-ED47-98A4-35D8E81F1F3D}" destId="{C7EFB330-84F6-0346-894B-A0EB4ED168D8}" srcOrd="0" destOrd="0" parTransId="{5C1972A8-EA50-FE46-8958-8696FDCACDE1}" sibTransId="{4E29EC31-B3AA-AD4C-8D9E-161D06AD160C}"/>
    <dgm:cxn modelId="{FCFF9B66-E5B3-394F-8479-CBD72B383117}" type="presOf" srcId="{CC00C8D6-DC10-FE43-8B8E-DB48B96BE997}" destId="{7A1EAB52-681B-9C42-B419-4DAD48A7A204}" srcOrd="0" destOrd="0" presId="urn:microsoft.com/office/officeart/2005/8/layout/hList1"/>
    <dgm:cxn modelId="{6818CEB4-FFAF-1049-ABE8-86A40639C348}" type="presOf" srcId="{20FF9B03-8A60-ED47-98A4-35D8E81F1F3D}" destId="{4F172F0A-6C0A-0B43-BE7B-AEFD3737E82A}" srcOrd="0" destOrd="0" presId="urn:microsoft.com/office/officeart/2005/8/layout/hList1"/>
    <dgm:cxn modelId="{22CD6317-6CC7-1748-8E3C-DD0881FAE2C5}" type="presParOf" srcId="{4F172F0A-6C0A-0B43-BE7B-AEFD3737E82A}" destId="{1C7A9DB0-3F8F-4049-B4DF-E59F6CBA6BFC}" srcOrd="0" destOrd="0" presId="urn:microsoft.com/office/officeart/2005/8/layout/hList1"/>
    <dgm:cxn modelId="{95145156-97A0-094F-9AA5-EE35C8B71111}" type="presParOf" srcId="{1C7A9DB0-3F8F-4049-B4DF-E59F6CBA6BFC}" destId="{3DBD873E-4D0A-3444-AD16-020788149311}" srcOrd="0" destOrd="0" presId="urn:microsoft.com/office/officeart/2005/8/layout/hList1"/>
    <dgm:cxn modelId="{CD58201A-7B1D-5243-8979-CAFE13753B8D}" type="presParOf" srcId="{1C7A9DB0-3F8F-4049-B4DF-E59F6CBA6BFC}" destId="{7A1EAB52-681B-9C42-B419-4DAD48A7A20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083217-38E1-EF41-A27F-CFAC59EEC888}" type="doc">
      <dgm:prSet loTypeId="urn:microsoft.com/office/officeart/2005/8/layout/hList1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s-ES"/>
        </a:p>
      </dgm:t>
    </dgm:pt>
    <dgm:pt modelId="{B3DA89BB-ADC4-184C-BE14-75C995F94EC5}">
      <dgm:prSet/>
      <dgm:spPr>
        <a:solidFill>
          <a:schemeClr val="accent5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es-ES" dirty="0"/>
            <a:t> El tipo de cáncer de pulmón más prevalente en nuestra población es el adenocarcinoma, afectando a la totalidad de los pacientes no fumadores.</a:t>
          </a:r>
        </a:p>
      </dgm:t>
    </dgm:pt>
    <dgm:pt modelId="{4888EC0F-D2C2-174B-9FAF-A6FFCC36FF39}" type="parTrans" cxnId="{D188B8FC-CE04-D64B-B241-548DC3908DE4}">
      <dgm:prSet/>
      <dgm:spPr/>
      <dgm:t>
        <a:bodyPr/>
        <a:lstStyle/>
        <a:p>
          <a:endParaRPr lang="es-ES"/>
        </a:p>
      </dgm:t>
    </dgm:pt>
    <dgm:pt modelId="{FD2C505D-9A62-1C41-BA25-A5F426524852}" type="sibTrans" cxnId="{D188B8FC-CE04-D64B-B241-548DC3908DE4}">
      <dgm:prSet/>
      <dgm:spPr/>
      <dgm:t>
        <a:bodyPr/>
        <a:lstStyle/>
        <a:p>
          <a:endParaRPr lang="es-ES"/>
        </a:p>
      </dgm:t>
    </dgm:pt>
    <dgm:pt modelId="{E0FC02C2-227E-BC45-9EC1-05E449AE8D5B}">
      <dgm:prSet/>
      <dgm:spPr/>
      <dgm:t>
        <a:bodyPr/>
        <a:lstStyle/>
        <a:p>
          <a:r>
            <a:rPr lang="es-ES" b="1" dirty="0"/>
            <a:t>Conclusiones</a:t>
          </a:r>
        </a:p>
      </dgm:t>
    </dgm:pt>
    <dgm:pt modelId="{088A8F30-11E9-974C-8E3F-D278F12DE69F}" type="parTrans" cxnId="{23E0B373-ACA0-8043-BD1F-A1DF3DD46538}">
      <dgm:prSet/>
      <dgm:spPr/>
      <dgm:t>
        <a:bodyPr/>
        <a:lstStyle/>
        <a:p>
          <a:endParaRPr lang="es-ES"/>
        </a:p>
      </dgm:t>
    </dgm:pt>
    <dgm:pt modelId="{CC495DFC-01EF-1444-8D31-E93ABB804967}" type="sibTrans" cxnId="{23E0B373-ACA0-8043-BD1F-A1DF3DD46538}">
      <dgm:prSet/>
      <dgm:spPr/>
      <dgm:t>
        <a:bodyPr/>
        <a:lstStyle/>
        <a:p>
          <a:endParaRPr lang="es-ES"/>
        </a:p>
      </dgm:t>
    </dgm:pt>
    <dgm:pt modelId="{86B3FFE8-FB2E-8749-9AD0-CA3A798B4CA9}">
      <dgm:prSet/>
      <dgm:spPr/>
      <dgm:t>
        <a:bodyPr/>
        <a:lstStyle/>
        <a:p>
          <a:r>
            <a:rPr lang="es-ES" dirty="0"/>
            <a:t> Se constata una mortalidad considerable en estos pacientes a pesar del diagnóstico temprano, siendo esta más evidente en estadios más tardíos.</a:t>
          </a:r>
        </a:p>
      </dgm:t>
    </dgm:pt>
    <dgm:pt modelId="{F8541E0C-10A9-2A4F-9AA0-98DD96CAC477}" type="parTrans" cxnId="{6F54AF8D-0B13-1149-9610-AA698567B149}">
      <dgm:prSet/>
      <dgm:spPr/>
      <dgm:t>
        <a:bodyPr/>
        <a:lstStyle/>
        <a:p>
          <a:endParaRPr lang="es-ES"/>
        </a:p>
      </dgm:t>
    </dgm:pt>
    <dgm:pt modelId="{6368597D-4220-1B4D-BF17-921B4D798C13}" type="sibTrans" cxnId="{6F54AF8D-0B13-1149-9610-AA698567B149}">
      <dgm:prSet/>
      <dgm:spPr/>
      <dgm:t>
        <a:bodyPr/>
        <a:lstStyle/>
        <a:p>
          <a:endParaRPr lang="es-ES"/>
        </a:p>
      </dgm:t>
    </dgm:pt>
    <dgm:pt modelId="{EBB98E22-38DE-6A4E-8ACF-6AF6C00BE480}">
      <dgm:prSet/>
      <dgm:spPr/>
      <dgm:t>
        <a:bodyPr/>
        <a:lstStyle/>
        <a:p>
          <a:r>
            <a:rPr lang="es-ES" dirty="0"/>
            <a:t> Consideramos necesario el inicio de programas de cribado de cáncer de pulmón para disminuir la mortalidad.</a:t>
          </a:r>
        </a:p>
      </dgm:t>
    </dgm:pt>
    <dgm:pt modelId="{E4BC2370-9875-0E4F-9BF9-705F69B71613}" type="parTrans" cxnId="{AD10DF56-6D7B-3F46-BD1D-8C859026BCAC}">
      <dgm:prSet/>
      <dgm:spPr/>
      <dgm:t>
        <a:bodyPr/>
        <a:lstStyle/>
        <a:p>
          <a:endParaRPr lang="es-ES"/>
        </a:p>
      </dgm:t>
    </dgm:pt>
    <dgm:pt modelId="{2BF4B03A-AADD-B14B-8F6B-A8CA45FD7041}" type="sibTrans" cxnId="{AD10DF56-6D7B-3F46-BD1D-8C859026BCAC}">
      <dgm:prSet/>
      <dgm:spPr/>
      <dgm:t>
        <a:bodyPr/>
        <a:lstStyle/>
        <a:p>
          <a:endParaRPr lang="es-ES"/>
        </a:p>
      </dgm:t>
    </dgm:pt>
    <dgm:pt modelId="{C8BED0DC-2F27-1447-AC78-AC257BCFA072}" type="pres">
      <dgm:prSet presAssocID="{30083217-38E1-EF41-A27F-CFAC59EEC888}" presName="Name0" presStyleCnt="0">
        <dgm:presLayoutVars>
          <dgm:dir/>
          <dgm:animLvl val="lvl"/>
          <dgm:resizeHandles val="exact"/>
        </dgm:presLayoutVars>
      </dgm:prSet>
      <dgm:spPr/>
    </dgm:pt>
    <dgm:pt modelId="{0D346782-2BDC-AB41-8D2C-C70FF4706AF3}" type="pres">
      <dgm:prSet presAssocID="{E0FC02C2-227E-BC45-9EC1-05E449AE8D5B}" presName="composite" presStyleCnt="0"/>
      <dgm:spPr/>
    </dgm:pt>
    <dgm:pt modelId="{8953EDD0-72C6-3641-93B5-73C84BDECB09}" type="pres">
      <dgm:prSet presAssocID="{E0FC02C2-227E-BC45-9EC1-05E449AE8D5B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CADD0FE7-B3D4-1E48-AAB3-074435F4C448}" type="pres">
      <dgm:prSet presAssocID="{E0FC02C2-227E-BC45-9EC1-05E449AE8D5B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DECBD60C-BD3C-2A43-BD4C-EC514502C42A}" type="presOf" srcId="{86B3FFE8-FB2E-8749-9AD0-CA3A798B4CA9}" destId="{CADD0FE7-B3D4-1E48-AAB3-074435F4C448}" srcOrd="0" destOrd="1" presId="urn:microsoft.com/office/officeart/2005/8/layout/hList1"/>
    <dgm:cxn modelId="{1A3B9125-9B49-FB44-868C-8BC82C7C1A05}" type="presOf" srcId="{EBB98E22-38DE-6A4E-8ACF-6AF6C00BE480}" destId="{CADD0FE7-B3D4-1E48-AAB3-074435F4C448}" srcOrd="0" destOrd="2" presId="urn:microsoft.com/office/officeart/2005/8/layout/hList1"/>
    <dgm:cxn modelId="{AD10DF56-6D7B-3F46-BD1D-8C859026BCAC}" srcId="{E0FC02C2-227E-BC45-9EC1-05E449AE8D5B}" destId="{EBB98E22-38DE-6A4E-8ACF-6AF6C00BE480}" srcOrd="2" destOrd="0" parTransId="{E4BC2370-9875-0E4F-9BF9-705F69B71613}" sibTransId="{2BF4B03A-AADD-B14B-8F6B-A8CA45FD7041}"/>
    <dgm:cxn modelId="{6D157171-CD4E-5A4A-8559-988C456632B7}" type="presOf" srcId="{E0FC02C2-227E-BC45-9EC1-05E449AE8D5B}" destId="{8953EDD0-72C6-3641-93B5-73C84BDECB09}" srcOrd="0" destOrd="0" presId="urn:microsoft.com/office/officeart/2005/8/layout/hList1"/>
    <dgm:cxn modelId="{23E0B373-ACA0-8043-BD1F-A1DF3DD46538}" srcId="{30083217-38E1-EF41-A27F-CFAC59EEC888}" destId="{E0FC02C2-227E-BC45-9EC1-05E449AE8D5B}" srcOrd="0" destOrd="0" parTransId="{088A8F30-11E9-974C-8E3F-D278F12DE69F}" sibTransId="{CC495DFC-01EF-1444-8D31-E93ABB804967}"/>
    <dgm:cxn modelId="{6F54AF8D-0B13-1149-9610-AA698567B149}" srcId="{E0FC02C2-227E-BC45-9EC1-05E449AE8D5B}" destId="{86B3FFE8-FB2E-8749-9AD0-CA3A798B4CA9}" srcOrd="1" destOrd="0" parTransId="{F8541E0C-10A9-2A4F-9AA0-98DD96CAC477}" sibTransId="{6368597D-4220-1B4D-BF17-921B4D798C13}"/>
    <dgm:cxn modelId="{A4CFA7F8-D02A-D043-8150-670F5533AAC0}" type="presOf" srcId="{30083217-38E1-EF41-A27F-CFAC59EEC888}" destId="{C8BED0DC-2F27-1447-AC78-AC257BCFA072}" srcOrd="0" destOrd="0" presId="urn:microsoft.com/office/officeart/2005/8/layout/hList1"/>
    <dgm:cxn modelId="{54EFFDFA-007C-604F-A33C-D0666063DBAD}" type="presOf" srcId="{B3DA89BB-ADC4-184C-BE14-75C995F94EC5}" destId="{CADD0FE7-B3D4-1E48-AAB3-074435F4C448}" srcOrd="0" destOrd="0" presId="urn:microsoft.com/office/officeart/2005/8/layout/hList1"/>
    <dgm:cxn modelId="{D188B8FC-CE04-D64B-B241-548DC3908DE4}" srcId="{E0FC02C2-227E-BC45-9EC1-05E449AE8D5B}" destId="{B3DA89BB-ADC4-184C-BE14-75C995F94EC5}" srcOrd="0" destOrd="0" parTransId="{4888EC0F-D2C2-174B-9FAF-A6FFCC36FF39}" sibTransId="{FD2C505D-9A62-1C41-BA25-A5F426524852}"/>
    <dgm:cxn modelId="{C7F28657-26BC-424B-BF7C-18EBFD636A03}" type="presParOf" srcId="{C8BED0DC-2F27-1447-AC78-AC257BCFA072}" destId="{0D346782-2BDC-AB41-8D2C-C70FF4706AF3}" srcOrd="0" destOrd="0" presId="urn:microsoft.com/office/officeart/2005/8/layout/hList1"/>
    <dgm:cxn modelId="{1899F4B7-7AAA-F642-9B20-3A05F1526C98}" type="presParOf" srcId="{0D346782-2BDC-AB41-8D2C-C70FF4706AF3}" destId="{8953EDD0-72C6-3641-93B5-73C84BDECB09}" srcOrd="0" destOrd="0" presId="urn:microsoft.com/office/officeart/2005/8/layout/hList1"/>
    <dgm:cxn modelId="{6FEDF9CF-9E91-C247-8D08-9A98F0217FFC}" type="presParOf" srcId="{0D346782-2BDC-AB41-8D2C-C70FF4706AF3}" destId="{CADD0FE7-B3D4-1E48-AAB3-074435F4C44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842F5F-C723-384B-8469-B9552BE0214E}">
      <dsp:nvSpPr>
        <dsp:cNvPr id="0" name=""/>
        <dsp:cNvSpPr/>
      </dsp:nvSpPr>
      <dsp:spPr>
        <a:xfrm>
          <a:off x="0" y="26689"/>
          <a:ext cx="7990792" cy="30533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Introducción</a:t>
          </a:r>
          <a:endParaRPr lang="es-ES" sz="1400" b="1" kern="1200" dirty="0"/>
        </a:p>
      </dsp:txBody>
      <dsp:txXfrm>
        <a:off x="0" y="26689"/>
        <a:ext cx="7990792" cy="305334"/>
      </dsp:txXfrm>
    </dsp:sp>
    <dsp:sp modelId="{87073343-7085-D043-8986-CFDB0070539F}">
      <dsp:nvSpPr>
        <dsp:cNvPr id="0" name=""/>
        <dsp:cNvSpPr/>
      </dsp:nvSpPr>
      <dsp:spPr>
        <a:xfrm>
          <a:off x="0" y="311890"/>
          <a:ext cx="7990792" cy="839970"/>
        </a:xfrm>
        <a:prstGeom prst="rect">
          <a:avLst/>
        </a:prstGeom>
        <a:solidFill>
          <a:schemeClr val="accent5">
            <a:lumMod val="40000"/>
            <a:lumOff val="60000"/>
            <a:alpha val="9000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b="0" i="0" u="none" kern="1200" dirty="0"/>
            <a:t>El cáncer de pulmón es actualmente la principal causa de muerte por cáncer en nuestro país, encontrándose la supervivencia a los 5 años alrededor del 50%, en caso de enfermedad localizada, y menor del 25%, en enfermedad extendida. El objetivo de nuestro estudio es detallar las características de los pacientes diagnosticados en estadios iniciales residentes en nuestra área sanitaria y conocer su supervivencia global según el tamaño del tumor.</a:t>
          </a:r>
          <a:endParaRPr lang="es-ES" sz="1200" kern="1200" dirty="0"/>
        </a:p>
      </dsp:txBody>
      <dsp:txXfrm>
        <a:off x="0" y="311890"/>
        <a:ext cx="7990792" cy="8399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BD873E-4D0A-3444-AD16-020788149311}">
      <dsp:nvSpPr>
        <dsp:cNvPr id="0" name=""/>
        <dsp:cNvSpPr/>
      </dsp:nvSpPr>
      <dsp:spPr>
        <a:xfrm>
          <a:off x="0" y="24202"/>
          <a:ext cx="3600400" cy="3456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Metodología</a:t>
          </a:r>
        </a:p>
      </dsp:txBody>
      <dsp:txXfrm>
        <a:off x="0" y="24202"/>
        <a:ext cx="3600400" cy="345600"/>
      </dsp:txXfrm>
    </dsp:sp>
    <dsp:sp modelId="{7A1EAB52-681B-9C42-B419-4DAD48A7A204}">
      <dsp:nvSpPr>
        <dsp:cNvPr id="0" name=""/>
        <dsp:cNvSpPr/>
      </dsp:nvSpPr>
      <dsp:spPr>
        <a:xfrm>
          <a:off x="0" y="359172"/>
          <a:ext cx="3600400" cy="1515240"/>
        </a:xfrm>
        <a:prstGeom prst="rect">
          <a:avLst/>
        </a:prstGeom>
        <a:solidFill>
          <a:schemeClr val="accent5">
            <a:lumMod val="40000"/>
            <a:lumOff val="60000"/>
            <a:alpha val="9000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/>
            <a:t>Estudio descriptivo y de carácter retrospectivo. </a:t>
          </a:r>
          <a:r>
            <a:rPr lang="es-ES" sz="1200" b="0" i="0" u="none" kern="1200" dirty="0"/>
            <a:t>Se han revisado las historias de 63 pacientes diagnosticados de cáncer de pulmón no microcítico de </a:t>
          </a:r>
          <a:r>
            <a:rPr lang="es-ES" sz="1200" b="0" i="0" u="none" kern="1200" dirty="0" err="1"/>
            <a:t>estadío</a:t>
          </a:r>
          <a:r>
            <a:rPr lang="es-ES" sz="1200" b="0" i="0" u="none" kern="1200" dirty="0"/>
            <a:t> comprendidos entre </a:t>
          </a:r>
          <a:r>
            <a:rPr lang="es-ES" sz="1200" b="0" i="0" u="none" kern="1200" dirty="0" err="1"/>
            <a:t>estadío</a:t>
          </a:r>
          <a:r>
            <a:rPr lang="es-ES" sz="1200" b="0" i="0" u="none" kern="1200" dirty="0"/>
            <a:t> IA y </a:t>
          </a:r>
          <a:r>
            <a:rPr lang="es-ES" sz="1200" b="0" i="0" u="none" kern="1200" dirty="0" err="1"/>
            <a:t>estadío</a:t>
          </a:r>
          <a:r>
            <a:rPr lang="es-ES" sz="1200" b="0" i="0" u="none" kern="1200" dirty="0"/>
            <a:t> IIA, intervenidos quirúrgicamente y revisados en consulta de cáncer de pulmón del Hospital Universitario de Jerez de la Frontera en los últimos 3 años.</a:t>
          </a:r>
          <a:endParaRPr lang="es-ES" sz="1200" kern="1200" dirty="0"/>
        </a:p>
      </dsp:txBody>
      <dsp:txXfrm>
        <a:off x="0" y="359172"/>
        <a:ext cx="3600400" cy="15152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53EDD0-72C6-3641-93B5-73C84BDECB09}">
      <dsp:nvSpPr>
        <dsp:cNvPr id="0" name=""/>
        <dsp:cNvSpPr/>
      </dsp:nvSpPr>
      <dsp:spPr>
        <a:xfrm>
          <a:off x="0" y="18498"/>
          <a:ext cx="7173416" cy="34560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Conclusiones</a:t>
          </a:r>
        </a:p>
      </dsp:txBody>
      <dsp:txXfrm>
        <a:off x="0" y="18498"/>
        <a:ext cx="7173416" cy="345600"/>
      </dsp:txXfrm>
    </dsp:sp>
    <dsp:sp modelId="{CADD0FE7-B3D4-1E48-AAB3-074435F4C448}">
      <dsp:nvSpPr>
        <dsp:cNvPr id="0" name=""/>
        <dsp:cNvSpPr/>
      </dsp:nvSpPr>
      <dsp:spPr>
        <a:xfrm>
          <a:off x="0" y="364098"/>
          <a:ext cx="7173416" cy="1054080"/>
        </a:xfrm>
        <a:prstGeom prst="rect">
          <a:avLst/>
        </a:prstGeom>
        <a:solidFill>
          <a:schemeClr val="accent5">
            <a:lumMod val="40000"/>
            <a:lumOff val="60000"/>
            <a:alpha val="90000"/>
          </a:schemeClr>
        </a:solidFill>
        <a:ln w="2540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/>
            <a:t> El tipo de cáncer de pulmón más prevalente en nuestra población es el adenocarcinoma, afectando a la totalidad de los pacientes no fumadores.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/>
            <a:t> Se constata una mortalidad considerable en estos pacientes a pesar del diagnóstico temprano, siendo esta más evidente en estadios más tardíos.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/>
            <a:t> Consideramos necesario el inicio de programas de cribado de cáncer de pulmón para disminuir la mortalidad.</a:t>
          </a:r>
        </a:p>
      </dsp:txBody>
      <dsp:txXfrm>
        <a:off x="0" y="364098"/>
        <a:ext cx="7173416" cy="10540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0.07877</cdr:x>
      <cdr:y>0.25098</cdr:y>
    </cdr:from>
    <cdr:to>
      <cdr:x>0.44487</cdr:x>
      <cdr:y>0.47237</cdr:y>
    </cdr:to>
    <cdr:sp macro="" textlink="">
      <cdr:nvSpPr>
        <cdr:cNvPr id="2" name="CuadroTexto 26">
          <a:extLst xmlns:a="http://schemas.openxmlformats.org/drawingml/2006/main">
            <a:ext uri="{FF2B5EF4-FFF2-40B4-BE49-F238E27FC236}">
              <a16:creationId xmlns:a16="http://schemas.microsoft.com/office/drawing/2014/main" id="{1C5780DC-84A3-4725-206B-AD06A0285E53}"/>
            </a:ext>
          </a:extLst>
        </cdr:cNvPr>
        <cdr:cNvSpPr txBox="1"/>
      </cdr:nvSpPr>
      <cdr:spPr>
        <a:xfrm xmlns:a="http://schemas.openxmlformats.org/drawingml/2006/main">
          <a:off x="277928" y="785032"/>
          <a:ext cx="1291760" cy="69249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300" b="1" dirty="0" err="1">
              <a:solidFill>
                <a:schemeClr val="accent6">
                  <a:lumMod val="75000"/>
                </a:schemeClr>
              </a:solidFill>
            </a:rPr>
            <a:t>Fum</a:t>
          </a:r>
          <a:r>
            <a:rPr lang="es-ES" sz="1300" b="1" dirty="0">
              <a:solidFill>
                <a:schemeClr val="accent6">
                  <a:lumMod val="75000"/>
                </a:schemeClr>
              </a:solidFill>
            </a:rPr>
            <a:t>: 30%</a:t>
          </a:r>
        </a:p>
        <a:p xmlns:a="http://schemas.openxmlformats.org/drawingml/2006/main">
          <a:r>
            <a:rPr lang="es-ES" sz="1300" b="1" dirty="0" err="1">
              <a:solidFill>
                <a:schemeClr val="accent6">
                  <a:lumMod val="75000"/>
                </a:schemeClr>
              </a:solidFill>
            </a:rPr>
            <a:t>ExFum</a:t>
          </a:r>
          <a:r>
            <a:rPr lang="es-ES" sz="1300" b="1" dirty="0">
              <a:solidFill>
                <a:schemeClr val="accent6">
                  <a:lumMod val="75000"/>
                </a:schemeClr>
              </a:solidFill>
            </a:rPr>
            <a:t>: 40%</a:t>
          </a:r>
        </a:p>
        <a:p xmlns:a="http://schemas.openxmlformats.org/drawingml/2006/main">
          <a:endParaRPr lang="es-ES" sz="1300" b="1" dirty="0">
            <a:solidFill>
              <a:schemeClr val="accent6">
                <a:lumMod val="75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01253-FE78-354D-8414-4C75BF1E10EC}" type="datetimeFigureOut">
              <a:rPr lang="es-ES" smtClean="0"/>
              <a:t>2/3/23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C48B7B-5B5D-7544-8F69-BB8835F115E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0076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C48B7B-5B5D-7544-8F69-BB8835F115E8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7970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1/3/23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chart" Target="../charts/chart4.xml"/><Relationship Id="rId5" Type="http://schemas.openxmlformats.org/officeDocument/2006/relationships/diagramQuickStyle" Target="../diagrams/quickStyle3.xml"/><Relationship Id="rId10" Type="http://schemas.openxmlformats.org/officeDocument/2006/relationships/chart" Target="../charts/chart3.xml"/><Relationship Id="rId4" Type="http://schemas.openxmlformats.org/officeDocument/2006/relationships/diagramLayout" Target="../diagrams/layout3.xml"/><Relationship Id="rId9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D2B68270-61B7-1546-4241-F448EF5F6527}"/>
              </a:ext>
            </a:extLst>
          </p:cNvPr>
          <p:cNvSpPr/>
          <p:nvPr/>
        </p:nvSpPr>
        <p:spPr>
          <a:xfrm>
            <a:off x="1120180" y="41915"/>
            <a:ext cx="6903639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700" b="0" i="0" u="none" strike="noStrike" dirty="0">
                <a:solidFill>
                  <a:schemeClr val="accent6">
                    <a:lumMod val="75000"/>
                  </a:schemeClr>
                </a:solidFill>
                <a:effectLst/>
                <a:latin typeface="Arial Rounded MT Bold" panose="020F0704030504030204" pitchFamily="34" charset="77"/>
              </a:rPr>
              <a:t>CARACTERÍSTICAS Y MORTALIDAD EN ESTADIOS EN ESTADIOS INICIALES DE CÁNCER DE PULMÓN NO MICROCÍTICO.</a:t>
            </a:r>
            <a:endParaRPr lang="es-ES" sz="1700" dirty="0">
              <a:solidFill>
                <a:schemeClr val="accent6">
                  <a:lumMod val="75000"/>
                </a:schemeClr>
              </a:solidFill>
              <a:latin typeface="Arial Rounded MT Bold" panose="020F0704030504030204" pitchFamily="34" charset="77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F431313-C360-DE8F-0945-4B18F04DEA3B}"/>
              </a:ext>
            </a:extLst>
          </p:cNvPr>
          <p:cNvSpPr/>
          <p:nvPr/>
        </p:nvSpPr>
        <p:spPr>
          <a:xfrm>
            <a:off x="688132" y="891578"/>
            <a:ext cx="7479704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0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María del Pilar Lobato de la Sierra, Carmen Cabrera Galán, María del Pilar Muñoz Zara, Sara Rivera Gómez, Sergio García Morales.</a:t>
            </a:r>
            <a:endParaRPr lang="es-ES" sz="10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3386D86-9569-EF55-FCAF-B3358B0B96AA}"/>
              </a:ext>
            </a:extLst>
          </p:cNvPr>
          <p:cNvSpPr/>
          <p:nvPr/>
        </p:nvSpPr>
        <p:spPr>
          <a:xfrm>
            <a:off x="1520788" y="1036416"/>
            <a:ext cx="61024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UCG de Neumología del Hospital </a:t>
            </a:r>
            <a:r>
              <a:rPr lang="es-ES" sz="105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Universitario</a:t>
            </a:r>
            <a:r>
              <a:rPr lang="es-ES" sz="1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Jerez de la Frontera</a:t>
            </a:r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s-E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s-E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29FDDAFF-9B0E-0991-17FF-63350EEFAC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6580072"/>
              </p:ext>
            </p:extLst>
          </p:nvPr>
        </p:nvGraphicFramePr>
        <p:xfrm>
          <a:off x="539842" y="1314032"/>
          <a:ext cx="7990792" cy="1178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D721B5CD-499C-9494-A3FF-9FF4885CFE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1210220"/>
              </p:ext>
            </p:extLst>
          </p:nvPr>
        </p:nvGraphicFramePr>
        <p:xfrm>
          <a:off x="562671" y="2770198"/>
          <a:ext cx="3600400" cy="1887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Tabla 6">
            <a:extLst>
              <a:ext uri="{FF2B5EF4-FFF2-40B4-BE49-F238E27FC236}">
                <a16:creationId xmlns:a16="http://schemas.microsoft.com/office/drawing/2014/main" id="{A152C5DC-7454-A72B-90F6-73320C5D5B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124379"/>
              </p:ext>
            </p:extLst>
          </p:nvPr>
        </p:nvGraphicFramePr>
        <p:xfrm>
          <a:off x="4427984" y="2571750"/>
          <a:ext cx="3927214" cy="2289737"/>
        </p:xfrm>
        <a:graphic>
          <a:graphicData uri="http://schemas.openxmlformats.org/drawingml/2006/table">
            <a:tbl>
              <a:tblPr firstRow="1" lastRow="1">
                <a:tableStyleId>{93296810-A885-4BE3-A3E7-6D5BEEA58F35}</a:tableStyleId>
              </a:tblPr>
              <a:tblGrid>
                <a:gridCol w="2352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51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6789">
                <a:tc gridSpan="2">
                  <a:txBody>
                    <a:bodyPr/>
                    <a:lstStyle/>
                    <a:p>
                      <a:pPr algn="ctr"/>
                      <a:r>
                        <a:rPr lang="es-ES" sz="1200" noProof="0" dirty="0"/>
                        <a:t>Descripción de la población </a:t>
                      </a:r>
                    </a:p>
                    <a:p>
                      <a:pPr algn="ctr"/>
                      <a:r>
                        <a:rPr lang="es-ES" sz="1000" noProof="0" dirty="0"/>
                        <a:t>(N = 63)</a:t>
                      </a:r>
                      <a:endParaRPr lang="es-ES" sz="1000" noProof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en-US" sz="3000" dirty="0">
                        <a:solidFill>
                          <a:srgbClr val="0460A9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96" marR="84896" marT="45006" marB="45006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0460A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311">
                <a:tc>
                  <a:txBody>
                    <a:bodyPr/>
                    <a:lstStyle/>
                    <a:p>
                      <a:pPr algn="l"/>
                      <a:r>
                        <a:rPr lang="es-ES" sz="1200" noProof="0" dirty="0"/>
                        <a:t>Edad,</a:t>
                      </a:r>
                      <a:r>
                        <a:rPr lang="es-ES" sz="1200" baseline="0" noProof="0" dirty="0"/>
                        <a:t> años, media</a:t>
                      </a:r>
                      <a:endParaRPr lang="es-ES" sz="1200" b="0" noProof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noProof="0" dirty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66,7</a:t>
                      </a:r>
                    </a:p>
                  </a:txBody>
                  <a:tcPr marL="43384" marR="43384" marT="21589" marB="21589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311">
                <a:tc>
                  <a:txBody>
                    <a:bodyPr/>
                    <a:lstStyle/>
                    <a:p>
                      <a:pPr marL="0" lvl="0" indent="-947394" algn="l"/>
                      <a:r>
                        <a:rPr lang="es-ES" sz="1200" b="0" noProof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Sexo (%)</a:t>
                      </a:r>
                    </a:p>
                  </a:txBody>
                  <a:tcPr marL="43384" marR="43384" marT="21589" marB="21589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kern="1200" noProof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72%</a:t>
                      </a:r>
                      <a:r>
                        <a:rPr lang="es-ES" sz="12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♂</a:t>
                      </a:r>
                      <a:r>
                        <a:rPr lang="es-ES" sz="1200" kern="1200" noProof="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Arial" panose="020B0604020202020204" pitchFamily="34" charset="0"/>
                        </a:rPr>
                        <a:t>, 28%</a:t>
                      </a:r>
                      <a:r>
                        <a:rPr lang="es-ES" sz="1200" b="0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♀</a:t>
                      </a:r>
                      <a:endParaRPr lang="es-ES" sz="1200" kern="1200" noProof="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2717" marR="22717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311">
                <a:tc>
                  <a:txBody>
                    <a:bodyPr/>
                    <a:lstStyle/>
                    <a:p>
                      <a:pPr algn="l"/>
                      <a:r>
                        <a:rPr lang="es-ES" sz="1200" b="0" noProof="0" dirty="0">
                          <a:solidFill>
                            <a:sysClr val="windowText" lastClr="000000"/>
                          </a:solidFill>
                        </a:rPr>
                        <a:t>Tabaquismo (Fumadores, exfumadores, no fumadores) (%)</a:t>
                      </a:r>
                      <a:endParaRPr lang="es-ES" sz="1200" b="0" noProof="0" dirty="0">
                        <a:solidFill>
                          <a:sysClr val="windowText" lastClr="000000"/>
                        </a:solidFill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noProof="0" dirty="0"/>
                        <a:t>36,5%; 51%;12,6% </a:t>
                      </a:r>
                      <a:endParaRPr lang="es-ES" sz="1200" noProof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3311">
                <a:tc>
                  <a:txBody>
                    <a:bodyPr/>
                    <a:lstStyle/>
                    <a:p>
                      <a:pPr algn="l"/>
                      <a:r>
                        <a:rPr lang="es-ES" sz="1200" b="0" noProof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Adenocarcinoma (%)</a:t>
                      </a:r>
                    </a:p>
                  </a:txBody>
                  <a:tcPr marL="43384" marR="43384" marT="21589" marB="21589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noProof="0" dirty="0"/>
                        <a:t>68% (43)</a:t>
                      </a:r>
                      <a:endParaRPr lang="es-ES" sz="1200" noProof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cs typeface="Arial" panose="020B0604020202020204" pitchFamily="34" charset="0"/>
                      </a:endParaRPr>
                    </a:p>
                  </a:txBody>
                  <a:tcPr marL="43384" marR="43384" marT="21589" marB="21589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3311">
                <a:tc>
                  <a:txBody>
                    <a:bodyPr/>
                    <a:lstStyle/>
                    <a:p>
                      <a:pPr algn="l"/>
                      <a:r>
                        <a:rPr lang="es-ES" sz="1200" b="0" noProof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Epidermoide (%)</a:t>
                      </a:r>
                    </a:p>
                  </a:txBody>
                  <a:tcPr marL="43384" marR="43384" marT="21589" marB="21589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kern="1200" dirty="0">
                          <a:solidFill>
                            <a:schemeClr val="dk1"/>
                          </a:solidFill>
                          <a:effectLst/>
                        </a:rPr>
                        <a:t>32% (20)</a:t>
                      </a:r>
                      <a:endParaRPr lang="es-ES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3384" marR="43384" marT="21589" marB="21589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5239088"/>
                  </a:ext>
                </a:extLst>
              </a:tr>
              <a:tr h="2433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b="0" noProof="0" dirty="0" err="1">
                          <a:solidFill>
                            <a:schemeClr val="tx1"/>
                          </a:solidFill>
                        </a:rPr>
                        <a:t>Estadío</a:t>
                      </a:r>
                      <a:r>
                        <a:rPr lang="es-ES" sz="1200" b="0" noProof="0" dirty="0">
                          <a:solidFill>
                            <a:schemeClr val="tx1"/>
                          </a:solidFill>
                        </a:rPr>
                        <a:t> (IA, IB, IIA) (%)</a:t>
                      </a:r>
                    </a:p>
                  </a:txBody>
                  <a:tcPr marL="43384" marR="43384" marT="21589" marB="21589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22%; 46%; 31%</a:t>
                      </a:r>
                    </a:p>
                  </a:txBody>
                  <a:tcPr marL="43384" marR="43384" marT="21589" marB="21589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778778"/>
                  </a:ext>
                </a:extLst>
              </a:tr>
              <a:tr h="227455">
                <a:tc gridSpan="2">
                  <a:txBody>
                    <a:bodyPr/>
                    <a:lstStyle/>
                    <a:p>
                      <a:pPr marL="0" marR="0" lvl="0" indent="0" algn="l" defTabSz="12994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800" b="0" i="0" u="none" strike="noStrike" kern="1200" baseline="0" dirty="0">
                        <a:solidFill>
                          <a:srgbClr val="024F70"/>
                        </a:solidFill>
                        <a:latin typeface="Montserrat" panose="00000500000000000000" pitchFamily="2" charset="0"/>
                        <a:ea typeface="+mn-ea"/>
                        <a:cs typeface="+mn-cs"/>
                      </a:endParaRPr>
                    </a:p>
                  </a:txBody>
                  <a:tcPr marL="43384" marR="43384" marT="21589" marB="21589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s-ES" sz="22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1844" marR="61844" marT="32801" marB="32801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rgbClr val="E74A2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5B9B66D-1D9D-8458-083F-26F4E4EE41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9703264"/>
              </p:ext>
            </p:extLst>
          </p:nvPr>
        </p:nvGraphicFramePr>
        <p:xfrm>
          <a:off x="985292" y="3653690"/>
          <a:ext cx="7173416" cy="14366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E76F96B3-ACAC-00A3-2209-CCDAB69A7E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9546854"/>
              </p:ext>
            </p:extLst>
          </p:nvPr>
        </p:nvGraphicFramePr>
        <p:xfrm>
          <a:off x="224070" y="2415034"/>
          <a:ext cx="2746544" cy="27616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5AADD277-3D24-493D-459D-E9621796E0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9810769"/>
              </p:ext>
            </p:extLst>
          </p:nvPr>
        </p:nvGraphicFramePr>
        <p:xfrm>
          <a:off x="2093771" y="670109"/>
          <a:ext cx="2540517" cy="3343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D51A025E-B393-2302-A916-6A505EC2B8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9534357"/>
              </p:ext>
            </p:extLst>
          </p:nvPr>
        </p:nvGraphicFramePr>
        <p:xfrm>
          <a:off x="3108519" y="395649"/>
          <a:ext cx="3528392" cy="3127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7DE260A6-A41D-538C-4D40-8747C64BD468}"/>
              </a:ext>
            </a:extLst>
          </p:cNvPr>
          <p:cNvSpPr txBox="1"/>
          <p:nvPr/>
        </p:nvSpPr>
        <p:spPr>
          <a:xfrm>
            <a:off x="1555594" y="501399"/>
            <a:ext cx="1640559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77"/>
              </a:rPr>
              <a:t>PREVALENCIA</a:t>
            </a:r>
          </a:p>
        </p:txBody>
      </p:sp>
      <p:sp>
        <p:nvSpPr>
          <p:cNvPr id="11" name="CuadroTexto 17">
            <a:extLst>
              <a:ext uri="{FF2B5EF4-FFF2-40B4-BE49-F238E27FC236}">
                <a16:creationId xmlns:a16="http://schemas.microsoft.com/office/drawing/2014/main" id="{4BFD8D04-BD78-9156-B9F0-A266AC887686}"/>
              </a:ext>
            </a:extLst>
          </p:cNvPr>
          <p:cNvSpPr txBox="1"/>
          <p:nvPr/>
        </p:nvSpPr>
        <p:spPr>
          <a:xfrm>
            <a:off x="5971791" y="508282"/>
            <a:ext cx="1511177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anose="020F0704030504030204" pitchFamily="34" charset="77"/>
              </a:rPr>
              <a:t>MORTALIDAD</a:t>
            </a:r>
            <a:endParaRPr lang="es-ES" sz="1600" dirty="0">
              <a:solidFill>
                <a:schemeClr val="tx1">
                  <a:lumMod val="65000"/>
                  <a:lumOff val="35000"/>
                </a:schemeClr>
              </a:solidFill>
              <a:latin typeface="Arial Rounded MT Bold" panose="020F0704030504030204" pitchFamily="34" charset="77"/>
            </a:endParaRP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C24753EF-0C3C-EC15-FA9F-54828D8E2893}"/>
              </a:ext>
            </a:extLst>
          </p:cNvPr>
          <p:cNvCxnSpPr>
            <a:cxnSpLocks/>
          </p:cNvCxnSpPr>
          <p:nvPr/>
        </p:nvCxnSpPr>
        <p:spPr>
          <a:xfrm>
            <a:off x="4572000" y="585264"/>
            <a:ext cx="0" cy="280368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0A83975-755D-E85A-93A9-B4F9E8D709DD}"/>
              </a:ext>
            </a:extLst>
          </p:cNvPr>
          <p:cNvSpPr txBox="1"/>
          <p:nvPr/>
        </p:nvSpPr>
        <p:spPr>
          <a:xfrm>
            <a:off x="3814818" y="0"/>
            <a:ext cx="1477262" cy="338554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</a:rPr>
              <a:t>Resultados</a:t>
            </a:r>
            <a:endParaRPr lang="es-ES" b="1" dirty="0">
              <a:solidFill>
                <a:schemeClr val="bg1"/>
              </a:solidFill>
            </a:endParaRPr>
          </a:p>
        </p:txBody>
      </p:sp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5409B974-8F9A-08AC-A646-B9ED1CD901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89571992"/>
              </p:ext>
            </p:extLst>
          </p:nvPr>
        </p:nvGraphicFramePr>
        <p:xfrm>
          <a:off x="4923297" y="670109"/>
          <a:ext cx="6751435" cy="3287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19" name="CuadroTexto 18">
            <a:extLst>
              <a:ext uri="{FF2B5EF4-FFF2-40B4-BE49-F238E27FC236}">
                <a16:creationId xmlns:a16="http://schemas.microsoft.com/office/drawing/2014/main" id="{21B1322B-6B9F-854E-C26B-12881F1EC606}"/>
              </a:ext>
            </a:extLst>
          </p:cNvPr>
          <p:cNvSpPr txBox="1"/>
          <p:nvPr/>
        </p:nvSpPr>
        <p:spPr>
          <a:xfrm>
            <a:off x="5586749" y="2636304"/>
            <a:ext cx="661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10,3%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191BA132-77F6-1055-5F3D-2E7E528C759B}"/>
              </a:ext>
            </a:extLst>
          </p:cNvPr>
          <p:cNvSpPr txBox="1"/>
          <p:nvPr/>
        </p:nvSpPr>
        <p:spPr>
          <a:xfrm>
            <a:off x="7201182" y="1909682"/>
            <a:ext cx="661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27,5%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0FB34D69-D658-34A2-5DE4-0EC3B7A29078}"/>
              </a:ext>
            </a:extLst>
          </p:cNvPr>
          <p:cNvSpPr txBox="1"/>
          <p:nvPr/>
        </p:nvSpPr>
        <p:spPr>
          <a:xfrm>
            <a:off x="6065616" y="1975291"/>
            <a:ext cx="661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20%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D1D06F6-1195-B27A-8A6D-A55DD580F6DF}"/>
              </a:ext>
            </a:extLst>
          </p:cNvPr>
          <p:cNvSpPr txBox="1"/>
          <p:nvPr/>
        </p:nvSpPr>
        <p:spPr>
          <a:xfrm>
            <a:off x="7697985" y="1218958"/>
            <a:ext cx="6617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35%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F11591A7-1895-0A12-B61C-26F11AAF07C9}"/>
              </a:ext>
            </a:extLst>
          </p:cNvPr>
          <p:cNvSpPr txBox="1"/>
          <p:nvPr/>
        </p:nvSpPr>
        <p:spPr>
          <a:xfrm>
            <a:off x="8388424" y="2991722"/>
            <a:ext cx="755576" cy="53182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graphicFrame>
        <p:nvGraphicFramePr>
          <p:cNvPr id="24" name="Gráfico 23">
            <a:extLst>
              <a:ext uri="{FF2B5EF4-FFF2-40B4-BE49-F238E27FC236}">
                <a16:creationId xmlns:a16="http://schemas.microsoft.com/office/drawing/2014/main" id="{AC18F266-F4E5-2812-93E1-2D5D6FB831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6376479"/>
              </p:ext>
            </p:extLst>
          </p:nvPr>
        </p:nvGraphicFramePr>
        <p:xfrm>
          <a:off x="902026" y="1040512"/>
          <a:ext cx="2903187" cy="24759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25" name="Abrir llave 24">
            <a:extLst>
              <a:ext uri="{FF2B5EF4-FFF2-40B4-BE49-F238E27FC236}">
                <a16:creationId xmlns:a16="http://schemas.microsoft.com/office/drawing/2014/main" id="{143CADD8-CC0C-FCCB-0E30-31AF9DD14E2B}"/>
              </a:ext>
            </a:extLst>
          </p:cNvPr>
          <p:cNvSpPr/>
          <p:nvPr/>
        </p:nvSpPr>
        <p:spPr>
          <a:xfrm>
            <a:off x="3196153" y="1156719"/>
            <a:ext cx="360040" cy="656032"/>
          </a:xfrm>
          <a:prstGeom prst="leftBrac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6" name="Cerrar llave 25">
            <a:extLst>
              <a:ext uri="{FF2B5EF4-FFF2-40B4-BE49-F238E27FC236}">
                <a16:creationId xmlns:a16="http://schemas.microsoft.com/office/drawing/2014/main" id="{85B15327-2919-C0F1-4934-FBD1D8EBD63F}"/>
              </a:ext>
            </a:extLst>
          </p:cNvPr>
          <p:cNvSpPr/>
          <p:nvPr/>
        </p:nvSpPr>
        <p:spPr>
          <a:xfrm>
            <a:off x="902026" y="2499228"/>
            <a:ext cx="432048" cy="764352"/>
          </a:xfrm>
          <a:prstGeom prst="rightBrac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C5780DC-84A3-4725-206B-AD06A0285E53}"/>
              </a:ext>
            </a:extLst>
          </p:cNvPr>
          <p:cNvSpPr txBox="1"/>
          <p:nvPr/>
        </p:nvSpPr>
        <p:spPr>
          <a:xfrm>
            <a:off x="72951" y="2481257"/>
            <a:ext cx="129176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300" b="1" dirty="0" err="1">
                <a:solidFill>
                  <a:schemeClr val="accent5">
                    <a:lumMod val="75000"/>
                  </a:schemeClr>
                </a:solidFill>
              </a:rPr>
              <a:t>Fum</a:t>
            </a:r>
            <a:r>
              <a:rPr lang="es-ES" sz="1300" b="1" dirty="0">
                <a:solidFill>
                  <a:schemeClr val="accent5">
                    <a:lumMod val="75000"/>
                  </a:schemeClr>
                </a:solidFill>
              </a:rPr>
              <a:t>: 69%</a:t>
            </a:r>
          </a:p>
          <a:p>
            <a:r>
              <a:rPr lang="es-ES" sz="1300" b="1" dirty="0" err="1">
                <a:solidFill>
                  <a:schemeClr val="accent5">
                    <a:lumMod val="75000"/>
                  </a:schemeClr>
                </a:solidFill>
              </a:rPr>
              <a:t>ExFum</a:t>
            </a:r>
            <a:r>
              <a:rPr lang="es-ES" sz="1300" b="1" dirty="0">
                <a:solidFill>
                  <a:schemeClr val="accent5">
                    <a:lumMod val="75000"/>
                  </a:schemeClr>
                </a:solidFill>
              </a:rPr>
              <a:t>: 59%</a:t>
            </a:r>
          </a:p>
          <a:p>
            <a:r>
              <a:rPr lang="es-ES" sz="1300" b="1" dirty="0">
                <a:solidFill>
                  <a:schemeClr val="accent5">
                    <a:lumMod val="75000"/>
                  </a:schemeClr>
                </a:solidFill>
              </a:rPr>
              <a:t>NoFum:100%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D705FEE8-FAD7-FBF6-7948-2A2CCC2F168D}"/>
              </a:ext>
            </a:extLst>
          </p:cNvPr>
          <p:cNvSpPr txBox="1"/>
          <p:nvPr/>
        </p:nvSpPr>
        <p:spPr>
          <a:xfrm>
            <a:off x="1347210" y="2406971"/>
            <a:ext cx="1442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Adenocarcinoma</a:t>
            </a:r>
          </a:p>
          <a:p>
            <a:pPr algn="ctr"/>
            <a:r>
              <a:rPr lang="es-ES" sz="14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68%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50EC7981-78DF-0AFD-CE21-2403D68D4E3B}"/>
              </a:ext>
            </a:extLst>
          </p:cNvPr>
          <p:cNvSpPr txBox="1"/>
          <p:nvPr/>
        </p:nvSpPr>
        <p:spPr>
          <a:xfrm>
            <a:off x="2219198" y="1690303"/>
            <a:ext cx="129176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3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Epidermoide</a:t>
            </a:r>
          </a:p>
          <a:p>
            <a:pPr algn="ctr"/>
            <a:r>
              <a:rPr lang="es-ES" sz="13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32%</a:t>
            </a:r>
          </a:p>
          <a:p>
            <a:endParaRPr lang="es-ES" sz="13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1808</TotalTime>
  <Words>364</Words>
  <Application>Microsoft Macintosh PowerPoint</Application>
  <PresentationFormat>Presentación en pantalla (16:9)</PresentationFormat>
  <Paragraphs>44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Arial Rounded MT Bold</vt:lpstr>
      <vt:lpstr>Calibri</vt:lpstr>
      <vt:lpstr>Montserrat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Microsoft Office User</cp:lastModifiedBy>
  <cp:revision>7</cp:revision>
  <dcterms:created xsi:type="dcterms:W3CDTF">2022-01-11T08:55:46Z</dcterms:created>
  <dcterms:modified xsi:type="dcterms:W3CDTF">2023-03-02T21:08:22Z</dcterms:modified>
</cp:coreProperties>
</file>