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96"/>
    <a:srgbClr val="8FC2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5E227F-FE35-01DB-6663-7C27406DF2CB}" v="1212" dt="2023-02-06T16:23:37.070"/>
    <p1510:client id="{668615B1-E524-3854-F137-97E2AA5D980E}" v="628" dt="2023-02-05T17:50:38.352"/>
    <p1510:client id="{91BDC854-F1E7-8B9A-EDD4-DE81CE890FF4}" v="1668" dt="2023-02-05T20:47:59.575"/>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C7853C-536D-4A76-A0AE-DD22124D55A5}" styleName="Estilo temático 1 - Énfasi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9" d="100"/>
          <a:sy n="79" d="100"/>
        </p:scale>
        <p:origin x="456" y="-521"/>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11/02/2023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11/02/2023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11/02/2023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1D046E52-A9FF-4E94-87B6-F8A38C2CA7DB}" type="datetimeFigureOut">
              <a:rPr lang="es-ES" smtClean="0"/>
              <a:pPr/>
              <a:t>11/02/2023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1D046E52-A9FF-4E94-87B6-F8A38C2CA7DB}" type="datetimeFigureOut">
              <a:rPr lang="es-ES" smtClean="0"/>
              <a:pPr/>
              <a:t>11/02/2023</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1D046E52-A9FF-4E94-87B6-F8A38C2CA7DB}" type="datetimeFigureOut">
              <a:rPr lang="es-ES" smtClean="0"/>
              <a:pPr/>
              <a:t>11/02/2023</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D046E52-A9FF-4E94-87B6-F8A38C2CA7DB}" type="datetimeFigureOut">
              <a:rPr lang="es-ES" smtClean="0"/>
              <a:pPr/>
              <a:t>11/02/2023</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11/02/2023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11/02/2023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11/02/2023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11/02/2023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D046E52-A9FF-4E94-87B6-F8A38C2CA7DB}" type="datetimeFigureOut">
              <a:rPr lang="es-ES" smtClean="0"/>
              <a:pPr/>
              <a:t>11/02/2023</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2F72863-C26E-4823-AF1E-7F608103D6C7}"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6568652-CB4F-8D09-6EFD-BBE30E760AD6}"/>
              </a:ext>
            </a:extLst>
          </p:cNvPr>
          <p:cNvSpPr/>
          <p:nvPr/>
        </p:nvSpPr>
        <p:spPr>
          <a:xfrm>
            <a:off x="1754883" y="46304"/>
            <a:ext cx="7116792" cy="679330"/>
          </a:xfrm>
          <a:prstGeom prst="rect">
            <a:avLst/>
          </a:prstGeom>
        </p:spPr>
        <p:style>
          <a:lnRef idx="1">
            <a:schemeClr val="accent3"/>
          </a:lnRef>
          <a:fillRef idx="2">
            <a:schemeClr val="accent3"/>
          </a:fillRef>
          <a:effectRef idx="1">
            <a:schemeClr val="accent3"/>
          </a:effectRef>
          <a:fontRef idx="minor">
            <a:schemeClr val="dk1"/>
          </a:fontRef>
        </p:style>
        <p:txBody>
          <a:bodyPr lIns="91440" tIns="45720" rIns="91440" bIns="45720" rtlCol="0" anchor="ctr"/>
          <a:lstStyle/>
          <a:p>
            <a:pPr algn="ctr"/>
            <a:r>
              <a:rPr lang="es-ES" sz="2000" dirty="0">
                <a:latin typeface="Arial"/>
                <a:ea typeface="+mn-lt"/>
                <a:cs typeface="+mn-lt"/>
              </a:rPr>
              <a:t>ENFERMEDAD INTERSTICIAL DIFUSA EN EL PACIENTE DE EDAD AVANZADA</a:t>
            </a:r>
            <a:endParaRPr lang="es-ES" sz="2000">
              <a:latin typeface="Arial"/>
              <a:ea typeface="Tahoma"/>
              <a:cs typeface="Arial"/>
            </a:endParaRPr>
          </a:p>
        </p:txBody>
      </p:sp>
      <p:sp>
        <p:nvSpPr>
          <p:cNvPr id="3" name="CuadroTexto 2">
            <a:extLst>
              <a:ext uri="{FF2B5EF4-FFF2-40B4-BE49-F238E27FC236}">
                <a16:creationId xmlns:a16="http://schemas.microsoft.com/office/drawing/2014/main" id="{F892203D-0C49-38D9-AE51-A9CFBAD237F4}"/>
              </a:ext>
            </a:extLst>
          </p:cNvPr>
          <p:cNvSpPr txBox="1"/>
          <p:nvPr/>
        </p:nvSpPr>
        <p:spPr>
          <a:xfrm>
            <a:off x="135845" y="1364680"/>
            <a:ext cx="364001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ES" dirty="0">
                <a:latin typeface="Arial"/>
                <a:ea typeface="Verdana"/>
                <a:cs typeface="Calibri"/>
              </a:rPr>
              <a:t>OBJETIVO</a:t>
            </a:r>
          </a:p>
        </p:txBody>
      </p:sp>
      <p:sp>
        <p:nvSpPr>
          <p:cNvPr id="5" name="CuadroTexto 4">
            <a:extLst>
              <a:ext uri="{FF2B5EF4-FFF2-40B4-BE49-F238E27FC236}">
                <a16:creationId xmlns:a16="http://schemas.microsoft.com/office/drawing/2014/main" id="{D044B9E4-3D4F-F010-C030-56756D2080B5}"/>
              </a:ext>
            </a:extLst>
          </p:cNvPr>
          <p:cNvSpPr txBox="1"/>
          <p:nvPr/>
        </p:nvSpPr>
        <p:spPr>
          <a:xfrm>
            <a:off x="235862" y="1778864"/>
            <a:ext cx="3585248" cy="830997"/>
          </a:xfrm>
          <a:prstGeom prst="rect">
            <a:avLst/>
          </a:prstGeom>
          <a:noFill/>
          <a:ln w="28575">
            <a:solidFill>
              <a:srgbClr val="8FC223"/>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s-ES" sz="1200" dirty="0">
                <a:latin typeface="Arial"/>
                <a:ea typeface="Calibri"/>
                <a:cs typeface="Calibri"/>
              </a:rPr>
              <a:t>Conocer la epidemiología, características clínicas, manejo diagnóstico-terapéutico y evolución de una serie de EPID en pacientes &gt; 70 años (EPID70).</a:t>
            </a:r>
            <a:endParaRPr lang="es-ES" sz="1200" dirty="0">
              <a:latin typeface="Arial"/>
              <a:cs typeface="Arial"/>
            </a:endParaRPr>
          </a:p>
        </p:txBody>
      </p:sp>
      <p:sp>
        <p:nvSpPr>
          <p:cNvPr id="6" name="CuadroTexto 5">
            <a:extLst>
              <a:ext uri="{FF2B5EF4-FFF2-40B4-BE49-F238E27FC236}">
                <a16:creationId xmlns:a16="http://schemas.microsoft.com/office/drawing/2014/main" id="{6EE0AA8F-CCC0-6FAD-E027-A5A423E9FA69}"/>
              </a:ext>
            </a:extLst>
          </p:cNvPr>
          <p:cNvSpPr txBox="1"/>
          <p:nvPr/>
        </p:nvSpPr>
        <p:spPr>
          <a:xfrm>
            <a:off x="1515753" y="769449"/>
            <a:ext cx="7591245" cy="5770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ES" sz="1050" b="1" dirty="0">
                <a:latin typeface="Arial"/>
                <a:ea typeface="+mn-lt"/>
                <a:cs typeface="+mn-lt"/>
              </a:rPr>
              <a:t>J. López Rodríguez</a:t>
            </a:r>
            <a:r>
              <a:rPr lang="es-ES" sz="1050" dirty="0">
                <a:latin typeface="Arial"/>
                <a:ea typeface="+mn-lt"/>
                <a:cs typeface="+mn-lt"/>
              </a:rPr>
              <a:t>, J. Hernández Borge, N. Matallana Encinas, S. Hernández Gómez, L. Galán Ledesma, R. Morante Espada, M. C. García </a:t>
            </a:r>
            <a:r>
              <a:rPr lang="es-ES" sz="1050" dirty="0" err="1">
                <a:latin typeface="Arial"/>
                <a:ea typeface="+mn-lt"/>
                <a:cs typeface="+mn-lt"/>
              </a:rPr>
              <a:t>García</a:t>
            </a:r>
            <a:r>
              <a:rPr lang="es-ES" sz="1050" dirty="0">
                <a:latin typeface="Arial"/>
                <a:ea typeface="+mn-lt"/>
                <a:cs typeface="+mn-lt"/>
              </a:rPr>
              <a:t>, P. Íñigo Naranjo, J. A. Gutiérrez Lara, F. L. Márquez Pérez, I. Rodríguez Blanco</a:t>
            </a:r>
            <a:endParaRPr lang="es-ES" sz="1050" dirty="0">
              <a:latin typeface="Arial"/>
              <a:cs typeface="Calibri"/>
            </a:endParaRPr>
          </a:p>
          <a:p>
            <a:pPr algn="ctr"/>
            <a:r>
              <a:rPr lang="es-ES" sz="1050" dirty="0">
                <a:latin typeface="Arial"/>
                <a:ea typeface="+mn-lt"/>
                <a:cs typeface="+mn-lt"/>
              </a:rPr>
              <a:t>Servicio de Neumología. Hospital Universitario de Badajoz</a:t>
            </a:r>
            <a:endParaRPr lang="es-ES" sz="1050" dirty="0">
              <a:latin typeface="Arial"/>
              <a:cs typeface="Calibri"/>
            </a:endParaRPr>
          </a:p>
        </p:txBody>
      </p:sp>
      <p:sp>
        <p:nvSpPr>
          <p:cNvPr id="8" name="CuadroTexto 7">
            <a:extLst>
              <a:ext uri="{FF2B5EF4-FFF2-40B4-BE49-F238E27FC236}">
                <a16:creationId xmlns:a16="http://schemas.microsoft.com/office/drawing/2014/main" id="{45627729-4DCB-A276-3C54-5A88298905E4}"/>
              </a:ext>
            </a:extLst>
          </p:cNvPr>
          <p:cNvSpPr txBox="1"/>
          <p:nvPr/>
        </p:nvSpPr>
        <p:spPr>
          <a:xfrm>
            <a:off x="5199236" y="1446416"/>
            <a:ext cx="3473823" cy="36979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dirty="0">
                <a:latin typeface="Arial"/>
                <a:cs typeface="Calibri"/>
              </a:rPr>
              <a:t>MATERIAL Y MÉTODOS</a:t>
            </a:r>
            <a:endParaRPr lang="es-ES" dirty="0">
              <a:latin typeface="Arial"/>
            </a:endParaRPr>
          </a:p>
        </p:txBody>
      </p:sp>
      <p:sp>
        <p:nvSpPr>
          <p:cNvPr id="9" name="CuadroTexto 8">
            <a:extLst>
              <a:ext uri="{FF2B5EF4-FFF2-40B4-BE49-F238E27FC236}">
                <a16:creationId xmlns:a16="http://schemas.microsoft.com/office/drawing/2014/main" id="{D9E63A03-EC73-E0DD-1339-46803DC1EDBE}"/>
              </a:ext>
            </a:extLst>
          </p:cNvPr>
          <p:cNvSpPr txBox="1"/>
          <p:nvPr/>
        </p:nvSpPr>
        <p:spPr>
          <a:xfrm>
            <a:off x="4067944" y="1816210"/>
            <a:ext cx="4745795" cy="1015663"/>
          </a:xfrm>
          <a:prstGeom prst="rect">
            <a:avLst/>
          </a:prstGeom>
          <a:noFill/>
          <a:ln w="28575">
            <a:solidFill>
              <a:srgbClr val="8FC223"/>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s-ES" sz="1200" dirty="0">
                <a:latin typeface="Arial"/>
                <a:ea typeface="Times New Roman"/>
                <a:cs typeface="Times New Roman"/>
              </a:rPr>
              <a:t>Estudio retrospectivo de pacientes incluidos en una consulta monográfica de EPID de nuestro centro (HU de Badajoz), estableciendo dos grupos (&lt;70 vs ≥70). Se realizó un estudio comparativo (Chi-cuadrado, T- </a:t>
            </a:r>
            <a:r>
              <a:rPr lang="es-ES" sz="1200" dirty="0" err="1">
                <a:latin typeface="Arial"/>
                <a:ea typeface="Times New Roman"/>
                <a:cs typeface="Times New Roman"/>
              </a:rPr>
              <a:t>Student</a:t>
            </a:r>
            <a:r>
              <a:rPr lang="es-ES" sz="1200" dirty="0">
                <a:latin typeface="Arial"/>
                <a:ea typeface="Times New Roman"/>
                <a:cs typeface="Times New Roman"/>
              </a:rPr>
              <a:t>) y de supervivencia (Kaplan-Meier).</a:t>
            </a:r>
            <a:endParaRPr lang="es-ES" sz="1200" dirty="0">
              <a:latin typeface="Arial"/>
              <a:cs typeface="Arial"/>
            </a:endParaRPr>
          </a:p>
        </p:txBody>
      </p:sp>
      <p:sp>
        <p:nvSpPr>
          <p:cNvPr id="10" name="CuadroTexto 9">
            <a:extLst>
              <a:ext uri="{FF2B5EF4-FFF2-40B4-BE49-F238E27FC236}">
                <a16:creationId xmlns:a16="http://schemas.microsoft.com/office/drawing/2014/main" id="{FB9251D3-B131-C8C6-8F3D-47043A8D3170}"/>
              </a:ext>
            </a:extLst>
          </p:cNvPr>
          <p:cNvSpPr txBox="1"/>
          <p:nvPr/>
        </p:nvSpPr>
        <p:spPr>
          <a:xfrm>
            <a:off x="611560" y="2949137"/>
            <a:ext cx="4229100" cy="3810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ES" dirty="0">
                <a:latin typeface="Arial"/>
                <a:cs typeface="Calibri"/>
              </a:rPr>
              <a:t>RESULTADOS</a:t>
            </a:r>
            <a:endParaRPr lang="es-ES" dirty="0">
              <a:latin typeface="Arial"/>
            </a:endParaRPr>
          </a:p>
        </p:txBody>
      </p:sp>
      <p:sp>
        <p:nvSpPr>
          <p:cNvPr id="14" name="CuadroTexto 13">
            <a:extLst>
              <a:ext uri="{FF2B5EF4-FFF2-40B4-BE49-F238E27FC236}">
                <a16:creationId xmlns:a16="http://schemas.microsoft.com/office/drawing/2014/main" id="{61F3E820-34DA-7BF7-73D6-C5913956D54F}"/>
              </a:ext>
            </a:extLst>
          </p:cNvPr>
          <p:cNvSpPr txBox="1"/>
          <p:nvPr/>
        </p:nvSpPr>
        <p:spPr>
          <a:xfrm>
            <a:off x="8244407" y="4063717"/>
            <a:ext cx="85730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1200" dirty="0">
                <a:latin typeface="Arial"/>
                <a:ea typeface="+mn-lt"/>
                <a:cs typeface="Arial"/>
              </a:rPr>
              <a:t>≤ 70 años</a:t>
            </a:r>
            <a:endParaRPr lang="es-ES" sz="1200" dirty="0">
              <a:latin typeface="Arial"/>
              <a:cs typeface="Arial"/>
            </a:endParaRPr>
          </a:p>
        </p:txBody>
      </p:sp>
      <p:sp>
        <p:nvSpPr>
          <p:cNvPr id="16" name="CuadroTexto 15">
            <a:extLst>
              <a:ext uri="{FF2B5EF4-FFF2-40B4-BE49-F238E27FC236}">
                <a16:creationId xmlns:a16="http://schemas.microsoft.com/office/drawing/2014/main" id="{7B7C7DD4-50D1-8367-BD8C-C192C167AD68}"/>
              </a:ext>
            </a:extLst>
          </p:cNvPr>
          <p:cNvSpPr txBox="1"/>
          <p:nvPr/>
        </p:nvSpPr>
        <p:spPr>
          <a:xfrm>
            <a:off x="8244407" y="3546132"/>
            <a:ext cx="85730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1200" dirty="0">
                <a:latin typeface="Arial"/>
                <a:ea typeface="+mn-lt"/>
                <a:cs typeface="Arial"/>
              </a:rPr>
              <a:t>&gt;70 años</a:t>
            </a:r>
            <a:endParaRPr lang="es-ES" sz="1200" dirty="0">
              <a:latin typeface="Arial"/>
              <a:cs typeface="Arial"/>
            </a:endParaRPr>
          </a:p>
        </p:txBody>
      </p:sp>
      <p:pic>
        <p:nvPicPr>
          <p:cNvPr id="19" name="Imagen 19" descr="Gráfico, Gráfico circular&#10;&#10;Descripción generada automáticamente">
            <a:extLst>
              <a:ext uri="{FF2B5EF4-FFF2-40B4-BE49-F238E27FC236}">
                <a16:creationId xmlns:a16="http://schemas.microsoft.com/office/drawing/2014/main" id="{77C45E8E-5F4A-C5C2-D696-EE10F0C0586D}"/>
              </a:ext>
            </a:extLst>
          </p:cNvPr>
          <p:cNvPicPr>
            <a:picLocks noChangeAspect="1"/>
          </p:cNvPicPr>
          <p:nvPr/>
        </p:nvPicPr>
        <p:blipFill rotWithShape="1">
          <a:blip r:embed="rId2"/>
          <a:srcRect l="10588" t="5455" r="14902" b="3100"/>
          <a:stretch/>
        </p:blipFill>
        <p:spPr>
          <a:xfrm>
            <a:off x="6503880" y="3020818"/>
            <a:ext cx="1494024" cy="1604621"/>
          </a:xfrm>
          <a:prstGeom prst="rect">
            <a:avLst/>
          </a:prstGeom>
        </p:spPr>
      </p:pic>
      <p:sp>
        <p:nvSpPr>
          <p:cNvPr id="13" name="CuadroTexto 12">
            <a:extLst>
              <a:ext uri="{FF2B5EF4-FFF2-40B4-BE49-F238E27FC236}">
                <a16:creationId xmlns:a16="http://schemas.microsoft.com/office/drawing/2014/main" id="{4FEFF059-8C26-534B-435B-11CDC8F2B295}"/>
              </a:ext>
            </a:extLst>
          </p:cNvPr>
          <p:cNvSpPr txBox="1"/>
          <p:nvPr/>
        </p:nvSpPr>
        <p:spPr>
          <a:xfrm>
            <a:off x="7279911" y="3961110"/>
            <a:ext cx="629009" cy="276999"/>
          </a:xfrm>
          <a:prstGeom prst="rect">
            <a:avLst/>
          </a:prstGeom>
          <a:ln/>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ES" sz="1200" dirty="0">
                <a:latin typeface="Arial"/>
                <a:cs typeface="Calibri"/>
              </a:rPr>
              <a:t>47.4%</a:t>
            </a:r>
            <a:endParaRPr lang="es-ES" sz="1200" dirty="0">
              <a:latin typeface="Arial"/>
            </a:endParaRPr>
          </a:p>
        </p:txBody>
      </p:sp>
      <p:sp>
        <p:nvSpPr>
          <p:cNvPr id="12" name="CuadroTexto 11">
            <a:extLst>
              <a:ext uri="{FF2B5EF4-FFF2-40B4-BE49-F238E27FC236}">
                <a16:creationId xmlns:a16="http://schemas.microsoft.com/office/drawing/2014/main" id="{0A2A6B01-4F38-2991-FD7D-F0735E9A56C8}"/>
              </a:ext>
            </a:extLst>
          </p:cNvPr>
          <p:cNvSpPr txBox="1"/>
          <p:nvPr/>
        </p:nvSpPr>
        <p:spPr>
          <a:xfrm>
            <a:off x="6542029" y="3443859"/>
            <a:ext cx="629009" cy="276999"/>
          </a:xfrm>
          <a:prstGeom prst="rect">
            <a:avLst/>
          </a:prstGeom>
          <a:ln/>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ES" sz="1200" dirty="0">
                <a:latin typeface="Arial"/>
                <a:cs typeface="Calibri"/>
              </a:rPr>
              <a:t>52.6%</a:t>
            </a:r>
            <a:endParaRPr lang="es-ES" sz="1200" dirty="0">
              <a:latin typeface="Arial"/>
            </a:endParaRPr>
          </a:p>
        </p:txBody>
      </p:sp>
      <p:pic>
        <p:nvPicPr>
          <p:cNvPr id="20" name="Imagen 20" descr="Gráfico, Gráfico circular&#10;&#10;Descripción generada automáticamente">
            <a:extLst>
              <a:ext uri="{FF2B5EF4-FFF2-40B4-BE49-F238E27FC236}">
                <a16:creationId xmlns:a16="http://schemas.microsoft.com/office/drawing/2014/main" id="{BFBF8270-E952-6B09-6860-F70FD2E418E3}"/>
              </a:ext>
            </a:extLst>
          </p:cNvPr>
          <p:cNvPicPr>
            <a:picLocks noChangeAspect="1"/>
          </p:cNvPicPr>
          <p:nvPr/>
        </p:nvPicPr>
        <p:blipFill rotWithShape="1">
          <a:blip r:embed="rId2"/>
          <a:srcRect l="29804" t="38636" r="63137" b="53636"/>
          <a:stretch/>
        </p:blipFill>
        <p:spPr>
          <a:xfrm>
            <a:off x="8050766" y="3582359"/>
            <a:ext cx="193641" cy="204543"/>
          </a:xfrm>
          <a:prstGeom prst="rect">
            <a:avLst/>
          </a:prstGeom>
        </p:spPr>
      </p:pic>
      <p:pic>
        <p:nvPicPr>
          <p:cNvPr id="21" name="Imagen 21" descr="Gráfico, Gráfico circular&#10;&#10;Descripción generada automáticamente">
            <a:extLst>
              <a:ext uri="{FF2B5EF4-FFF2-40B4-BE49-F238E27FC236}">
                <a16:creationId xmlns:a16="http://schemas.microsoft.com/office/drawing/2014/main" id="{DA3B0338-635F-C9CF-1C6C-52EB01A0F953}"/>
              </a:ext>
            </a:extLst>
          </p:cNvPr>
          <p:cNvPicPr>
            <a:picLocks noChangeAspect="1"/>
          </p:cNvPicPr>
          <p:nvPr/>
        </p:nvPicPr>
        <p:blipFill rotWithShape="1">
          <a:blip r:embed="rId2"/>
          <a:srcRect l="56078" t="36364" r="37647" b="55909"/>
          <a:stretch/>
        </p:blipFill>
        <p:spPr>
          <a:xfrm flipV="1">
            <a:off x="8059127" y="4099610"/>
            <a:ext cx="193692" cy="205211"/>
          </a:xfrm>
          <a:prstGeom prst="rect">
            <a:avLst/>
          </a:prstGeom>
        </p:spPr>
      </p:pic>
      <p:sp>
        <p:nvSpPr>
          <p:cNvPr id="11" name="CuadroTexto 10">
            <a:extLst>
              <a:ext uri="{FF2B5EF4-FFF2-40B4-BE49-F238E27FC236}">
                <a16:creationId xmlns:a16="http://schemas.microsoft.com/office/drawing/2014/main" id="{ECE2D4C5-5B65-FC8A-A118-9C543EB5157F}"/>
              </a:ext>
            </a:extLst>
          </p:cNvPr>
          <p:cNvSpPr txBox="1"/>
          <p:nvPr/>
        </p:nvSpPr>
        <p:spPr>
          <a:xfrm>
            <a:off x="135845" y="3330137"/>
            <a:ext cx="3212019" cy="19697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gn="just">
              <a:buFont typeface="Wingdings"/>
              <a:buChar char="Ø"/>
            </a:pPr>
            <a:r>
              <a:rPr lang="es-ES" sz="1200" dirty="0">
                <a:latin typeface="Arial"/>
                <a:cs typeface="Calibri"/>
              </a:rPr>
              <a:t>Se incluyeron 228 pacientes (67.1% hombres).</a:t>
            </a:r>
          </a:p>
          <a:p>
            <a:pPr marL="342900" indent="-342900" algn="just">
              <a:buFont typeface="Wingdings"/>
              <a:buChar char="Ø"/>
            </a:pPr>
            <a:r>
              <a:rPr lang="es-ES" sz="1200" dirty="0">
                <a:latin typeface="Arial"/>
                <a:ea typeface="+mn-lt"/>
                <a:cs typeface="+mn-lt"/>
              </a:rPr>
              <a:t>El diagnóstico más prevalente fue la FPI (57.5%).</a:t>
            </a:r>
            <a:endParaRPr lang="es-ES" sz="1200" dirty="0">
              <a:latin typeface="Arial"/>
              <a:cs typeface="Calibri"/>
            </a:endParaRPr>
          </a:p>
          <a:p>
            <a:pPr marL="342900" indent="-342900" algn="just">
              <a:buFont typeface="Wingdings"/>
              <a:buChar char="Ø"/>
            </a:pPr>
            <a:r>
              <a:rPr lang="es-ES" sz="1200" dirty="0">
                <a:latin typeface="Arial"/>
                <a:ea typeface="+mn-lt"/>
                <a:cs typeface="+mn-lt"/>
              </a:rPr>
              <a:t>Se inició tratamiento </a:t>
            </a:r>
            <a:r>
              <a:rPr lang="es-ES" sz="1200" dirty="0" err="1">
                <a:latin typeface="Arial"/>
                <a:ea typeface="+mn-lt"/>
                <a:cs typeface="+mn-lt"/>
              </a:rPr>
              <a:t>antifibrótico</a:t>
            </a:r>
            <a:r>
              <a:rPr lang="es-ES" sz="1200" dirty="0">
                <a:latin typeface="Arial"/>
                <a:ea typeface="+mn-lt"/>
                <a:cs typeface="+mn-lt"/>
              </a:rPr>
              <a:t> en un porcentaje similar de pacientes, con similar tolerancia y efectos secundarios.</a:t>
            </a:r>
          </a:p>
          <a:p>
            <a:pPr marL="342900" indent="-342900">
              <a:buFont typeface="Wingdings"/>
              <a:buChar char="Ø"/>
            </a:pPr>
            <a:endParaRPr lang="es-ES" sz="1200" dirty="0">
              <a:latin typeface="Arial"/>
              <a:cs typeface="Calibri"/>
            </a:endParaRPr>
          </a:p>
          <a:p>
            <a:endParaRPr lang="es-ES" sz="1400" dirty="0">
              <a:latin typeface="Arial"/>
              <a:cs typeface="Calibri"/>
            </a:endParaRPr>
          </a:p>
        </p:txBody>
      </p:sp>
      <p:graphicFrame>
        <p:nvGraphicFramePr>
          <p:cNvPr id="4" name="Tabla 6">
            <a:extLst>
              <a:ext uri="{FF2B5EF4-FFF2-40B4-BE49-F238E27FC236}">
                <a16:creationId xmlns:a16="http://schemas.microsoft.com/office/drawing/2014/main" id="{AFF3A141-49AC-FAF8-2B9D-149B78EB7E88}"/>
              </a:ext>
            </a:extLst>
          </p:cNvPr>
          <p:cNvGraphicFramePr>
            <a:graphicFrameLocks noGrp="1"/>
          </p:cNvGraphicFramePr>
          <p:nvPr>
            <p:extLst>
              <p:ext uri="{D42A27DB-BD31-4B8C-83A1-F6EECF244321}">
                <p14:modId xmlns:p14="http://schemas.microsoft.com/office/powerpoint/2010/main" val="4151712476"/>
              </p:ext>
            </p:extLst>
          </p:nvPr>
        </p:nvGraphicFramePr>
        <p:xfrm>
          <a:off x="3660913" y="2924790"/>
          <a:ext cx="2700341" cy="2072640"/>
        </p:xfrm>
        <a:graphic>
          <a:graphicData uri="http://schemas.openxmlformats.org/drawingml/2006/table">
            <a:tbl>
              <a:tblPr firstRow="1" bandRow="1">
                <a:tableStyleId>{5C22544A-7EE6-4342-B048-85BDC9FD1C3A}</a:tableStyleId>
              </a:tblPr>
              <a:tblGrid>
                <a:gridCol w="1538905">
                  <a:extLst>
                    <a:ext uri="{9D8B030D-6E8A-4147-A177-3AD203B41FA5}">
                      <a16:colId xmlns:a16="http://schemas.microsoft.com/office/drawing/2014/main" val="2733832152"/>
                    </a:ext>
                  </a:extLst>
                </a:gridCol>
                <a:gridCol w="563147">
                  <a:extLst>
                    <a:ext uri="{9D8B030D-6E8A-4147-A177-3AD203B41FA5}">
                      <a16:colId xmlns:a16="http://schemas.microsoft.com/office/drawing/2014/main" val="3078002867"/>
                    </a:ext>
                  </a:extLst>
                </a:gridCol>
                <a:gridCol w="598289">
                  <a:extLst>
                    <a:ext uri="{9D8B030D-6E8A-4147-A177-3AD203B41FA5}">
                      <a16:colId xmlns:a16="http://schemas.microsoft.com/office/drawing/2014/main" val="2092075661"/>
                    </a:ext>
                  </a:extLst>
                </a:gridCol>
              </a:tblGrid>
              <a:tr h="145615">
                <a:tc>
                  <a:txBody>
                    <a:bodyPr/>
                    <a:lstStyle/>
                    <a:p>
                      <a:r>
                        <a:rPr lang="es-ES" sz="1100" dirty="0"/>
                        <a:t>Patología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100" dirty="0"/>
                        <a:t>≤ 70 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100" dirty="0"/>
                        <a:t>&gt; 70 a</a:t>
                      </a:r>
                    </a:p>
                  </a:txBody>
                  <a:tcPr/>
                </a:tc>
                <a:extLst>
                  <a:ext uri="{0D108BD9-81ED-4DB2-BD59-A6C34878D82A}">
                    <a16:rowId xmlns:a16="http://schemas.microsoft.com/office/drawing/2014/main" val="1776681916"/>
                  </a:ext>
                </a:extLst>
              </a:tr>
              <a:tr h="208430">
                <a:tc>
                  <a:txBody>
                    <a:bodyPr/>
                    <a:lstStyle/>
                    <a:p>
                      <a:r>
                        <a:rPr lang="es-ES" sz="1100" dirty="0"/>
                        <a:t>FPI</a:t>
                      </a:r>
                    </a:p>
                  </a:txBody>
                  <a:tcPr/>
                </a:tc>
                <a:tc>
                  <a:txBody>
                    <a:bodyPr/>
                    <a:lstStyle/>
                    <a:p>
                      <a:r>
                        <a:rPr lang="es-ES" sz="1100" dirty="0"/>
                        <a:t>51.9%</a:t>
                      </a:r>
                    </a:p>
                  </a:txBody>
                  <a:tcPr/>
                </a:tc>
                <a:tc>
                  <a:txBody>
                    <a:bodyPr/>
                    <a:lstStyle/>
                    <a:p>
                      <a:r>
                        <a:rPr lang="es-ES" sz="1100" dirty="0"/>
                        <a:t>62.5%</a:t>
                      </a:r>
                    </a:p>
                  </a:txBody>
                  <a:tcPr/>
                </a:tc>
                <a:extLst>
                  <a:ext uri="{0D108BD9-81ED-4DB2-BD59-A6C34878D82A}">
                    <a16:rowId xmlns:a16="http://schemas.microsoft.com/office/drawing/2014/main" val="2267497132"/>
                  </a:ext>
                </a:extLst>
              </a:tr>
              <a:tr h="208430">
                <a:tc>
                  <a:txBody>
                    <a:bodyPr/>
                    <a:lstStyle/>
                    <a:p>
                      <a:r>
                        <a:rPr lang="es-ES" sz="1100" dirty="0"/>
                        <a:t>Otras NII</a:t>
                      </a:r>
                    </a:p>
                  </a:txBody>
                  <a:tcPr/>
                </a:tc>
                <a:tc>
                  <a:txBody>
                    <a:bodyPr/>
                    <a:lstStyle/>
                    <a:p>
                      <a:r>
                        <a:rPr lang="es-ES" sz="1100" dirty="0"/>
                        <a:t>12%</a:t>
                      </a:r>
                    </a:p>
                  </a:txBody>
                  <a:tcPr/>
                </a:tc>
                <a:tc>
                  <a:txBody>
                    <a:bodyPr/>
                    <a:lstStyle/>
                    <a:p>
                      <a:r>
                        <a:rPr lang="es-ES" sz="1100" dirty="0"/>
                        <a:t>5%</a:t>
                      </a:r>
                    </a:p>
                  </a:txBody>
                  <a:tcPr/>
                </a:tc>
                <a:extLst>
                  <a:ext uri="{0D108BD9-81ED-4DB2-BD59-A6C34878D82A}">
                    <a16:rowId xmlns:a16="http://schemas.microsoft.com/office/drawing/2014/main" val="3439171198"/>
                  </a:ext>
                </a:extLst>
              </a:tr>
              <a:tr h="208430">
                <a:tc>
                  <a:txBody>
                    <a:bodyPr/>
                    <a:lstStyle/>
                    <a:p>
                      <a:r>
                        <a:rPr lang="es-ES" sz="1100" dirty="0"/>
                        <a:t>Conectivopatía</a:t>
                      </a:r>
                    </a:p>
                  </a:txBody>
                  <a:tcPr/>
                </a:tc>
                <a:tc>
                  <a:txBody>
                    <a:bodyPr/>
                    <a:lstStyle/>
                    <a:p>
                      <a:r>
                        <a:rPr lang="es-ES" sz="1100" dirty="0"/>
                        <a:t>7.4%</a:t>
                      </a:r>
                    </a:p>
                  </a:txBody>
                  <a:tcPr/>
                </a:tc>
                <a:tc>
                  <a:txBody>
                    <a:bodyPr/>
                    <a:lstStyle/>
                    <a:p>
                      <a:r>
                        <a:rPr lang="es-ES" sz="1100" dirty="0"/>
                        <a:t>8.3%</a:t>
                      </a:r>
                    </a:p>
                  </a:txBody>
                  <a:tcPr/>
                </a:tc>
                <a:extLst>
                  <a:ext uri="{0D108BD9-81ED-4DB2-BD59-A6C34878D82A}">
                    <a16:rowId xmlns:a16="http://schemas.microsoft.com/office/drawing/2014/main" val="2095562604"/>
                  </a:ext>
                </a:extLst>
              </a:tr>
              <a:tr h="208430">
                <a:tc>
                  <a:txBody>
                    <a:bodyPr/>
                    <a:lstStyle/>
                    <a:p>
                      <a:r>
                        <a:rPr lang="es-ES" sz="1100" dirty="0"/>
                        <a:t>EPID no clasificable</a:t>
                      </a:r>
                    </a:p>
                  </a:txBody>
                  <a:tcPr/>
                </a:tc>
                <a:tc>
                  <a:txBody>
                    <a:bodyPr/>
                    <a:lstStyle/>
                    <a:p>
                      <a:r>
                        <a:rPr lang="es-ES" sz="1100" dirty="0"/>
                        <a:t>10.2%</a:t>
                      </a:r>
                    </a:p>
                  </a:txBody>
                  <a:tcPr/>
                </a:tc>
                <a:tc>
                  <a:txBody>
                    <a:bodyPr/>
                    <a:lstStyle/>
                    <a:p>
                      <a:r>
                        <a:rPr lang="es-ES" sz="1100" dirty="0"/>
                        <a:t>17.5%</a:t>
                      </a:r>
                    </a:p>
                  </a:txBody>
                  <a:tcPr/>
                </a:tc>
                <a:extLst>
                  <a:ext uri="{0D108BD9-81ED-4DB2-BD59-A6C34878D82A}">
                    <a16:rowId xmlns:a16="http://schemas.microsoft.com/office/drawing/2014/main" val="1565875337"/>
                  </a:ext>
                </a:extLst>
              </a:tr>
              <a:tr h="208430">
                <a:tc>
                  <a:txBody>
                    <a:bodyPr/>
                    <a:lstStyle/>
                    <a:p>
                      <a:r>
                        <a:rPr lang="es-ES" sz="1100" dirty="0"/>
                        <a:t>N hipersensibilidad</a:t>
                      </a:r>
                    </a:p>
                  </a:txBody>
                  <a:tcPr/>
                </a:tc>
                <a:tc>
                  <a:txBody>
                    <a:bodyPr/>
                    <a:lstStyle/>
                    <a:p>
                      <a:r>
                        <a:rPr lang="es-ES" sz="1100" dirty="0"/>
                        <a:t>1.9%</a:t>
                      </a:r>
                    </a:p>
                  </a:txBody>
                  <a:tcPr/>
                </a:tc>
                <a:tc>
                  <a:txBody>
                    <a:bodyPr/>
                    <a:lstStyle/>
                    <a:p>
                      <a:r>
                        <a:rPr lang="es-ES" sz="1100" dirty="0"/>
                        <a:t>3.3%</a:t>
                      </a:r>
                    </a:p>
                  </a:txBody>
                  <a:tcPr/>
                </a:tc>
                <a:extLst>
                  <a:ext uri="{0D108BD9-81ED-4DB2-BD59-A6C34878D82A}">
                    <a16:rowId xmlns:a16="http://schemas.microsoft.com/office/drawing/2014/main" val="1784275950"/>
                  </a:ext>
                </a:extLst>
              </a:tr>
              <a:tr h="208430">
                <a:tc>
                  <a:txBody>
                    <a:bodyPr/>
                    <a:lstStyle/>
                    <a:p>
                      <a:r>
                        <a:rPr lang="es-ES" sz="1100" dirty="0"/>
                        <a:t>Sarcoidosis</a:t>
                      </a:r>
                    </a:p>
                  </a:txBody>
                  <a:tcPr/>
                </a:tc>
                <a:tc>
                  <a:txBody>
                    <a:bodyPr/>
                    <a:lstStyle/>
                    <a:p>
                      <a:r>
                        <a:rPr lang="es-ES" sz="1100" dirty="0"/>
                        <a:t>13.9%</a:t>
                      </a:r>
                    </a:p>
                  </a:txBody>
                  <a:tcPr/>
                </a:tc>
                <a:tc>
                  <a:txBody>
                    <a:bodyPr/>
                    <a:lstStyle/>
                    <a:p>
                      <a:r>
                        <a:rPr lang="es-ES" sz="1100" dirty="0"/>
                        <a:t>1.7%</a:t>
                      </a:r>
                    </a:p>
                  </a:txBody>
                  <a:tcPr/>
                </a:tc>
                <a:extLst>
                  <a:ext uri="{0D108BD9-81ED-4DB2-BD59-A6C34878D82A}">
                    <a16:rowId xmlns:a16="http://schemas.microsoft.com/office/drawing/2014/main" val="3007080083"/>
                  </a:ext>
                </a:extLst>
              </a:tr>
              <a:tr h="208430">
                <a:tc>
                  <a:txBody>
                    <a:bodyPr/>
                    <a:lstStyle/>
                    <a:p>
                      <a:r>
                        <a:rPr lang="es-ES" sz="1100" dirty="0"/>
                        <a:t>Otras</a:t>
                      </a:r>
                    </a:p>
                  </a:txBody>
                  <a:tcPr/>
                </a:tc>
                <a:tc>
                  <a:txBody>
                    <a:bodyPr/>
                    <a:lstStyle/>
                    <a:p>
                      <a:r>
                        <a:rPr lang="es-ES" sz="1100" dirty="0"/>
                        <a:t>2.8%</a:t>
                      </a:r>
                    </a:p>
                  </a:txBody>
                  <a:tcPr/>
                </a:tc>
                <a:tc>
                  <a:txBody>
                    <a:bodyPr/>
                    <a:lstStyle/>
                    <a:p>
                      <a:r>
                        <a:rPr lang="es-ES" sz="1100" dirty="0"/>
                        <a:t>1.7%</a:t>
                      </a:r>
                    </a:p>
                  </a:txBody>
                  <a:tcPr/>
                </a:tc>
                <a:extLst>
                  <a:ext uri="{0D108BD9-81ED-4DB2-BD59-A6C34878D82A}">
                    <a16:rowId xmlns:a16="http://schemas.microsoft.com/office/drawing/2014/main" val="3587718621"/>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7C8FA44F-CABB-07D6-8FD5-DE7424FA0442}"/>
              </a:ext>
            </a:extLst>
          </p:cNvPr>
          <p:cNvSpPr txBox="1"/>
          <p:nvPr/>
        </p:nvSpPr>
        <p:spPr>
          <a:xfrm>
            <a:off x="201705" y="4395456"/>
            <a:ext cx="8090222" cy="646331"/>
          </a:xfrm>
          <a:prstGeom prst="rect">
            <a:avLst/>
          </a:prstGeom>
          <a:noFill/>
          <a:ln w="28575">
            <a:solidFill>
              <a:srgbClr val="8FC223"/>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s-ES" sz="1200" dirty="0">
                <a:latin typeface="Arial"/>
                <a:ea typeface="+mn-lt"/>
                <a:cs typeface="+mn-lt"/>
              </a:rPr>
              <a:t>En los EPID70 el diagnóstico de FPI fue el más prevalente. El manejo diagnóstico fue más conservador dada la posible fragilidad de estos pacientes. Aunque la mortalidad fue superior en la EPID70, los pacientes tratados </a:t>
            </a:r>
            <a:r>
              <a:rPr lang="es-ES" sz="1200" dirty="0" err="1">
                <a:latin typeface="Arial"/>
                <a:ea typeface="+mn-lt"/>
                <a:cs typeface="+mn-lt"/>
              </a:rPr>
              <a:t>antifibróticos</a:t>
            </a:r>
            <a:r>
              <a:rPr lang="es-ES" sz="1200" dirty="0">
                <a:latin typeface="Arial"/>
                <a:ea typeface="+mn-lt"/>
                <a:cs typeface="+mn-lt"/>
              </a:rPr>
              <a:t> presentaron una evolución similar a los más jóvenes.</a:t>
            </a:r>
            <a:endParaRPr lang="es-ES" sz="1200" dirty="0">
              <a:latin typeface="Arial"/>
              <a:cs typeface="Arial"/>
            </a:endParaRPr>
          </a:p>
        </p:txBody>
      </p:sp>
      <p:sp>
        <p:nvSpPr>
          <p:cNvPr id="3" name="CuadroTexto 2">
            <a:extLst>
              <a:ext uri="{FF2B5EF4-FFF2-40B4-BE49-F238E27FC236}">
                <a16:creationId xmlns:a16="http://schemas.microsoft.com/office/drawing/2014/main" id="{8B83E48B-81B1-6A90-602F-4AE5D6472CA4}"/>
              </a:ext>
            </a:extLst>
          </p:cNvPr>
          <p:cNvSpPr txBox="1"/>
          <p:nvPr/>
        </p:nvSpPr>
        <p:spPr>
          <a:xfrm>
            <a:off x="2937631" y="4015934"/>
            <a:ext cx="349708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ES" dirty="0">
                <a:latin typeface="Arial"/>
                <a:cs typeface="Calibri"/>
              </a:rPr>
              <a:t>CONCLUSIONES</a:t>
            </a:r>
            <a:endParaRPr lang="es-ES" dirty="0">
              <a:latin typeface="Arial"/>
            </a:endParaRPr>
          </a:p>
        </p:txBody>
      </p:sp>
      <p:sp>
        <p:nvSpPr>
          <p:cNvPr id="8" name="Rectángulo 7">
            <a:extLst>
              <a:ext uri="{FF2B5EF4-FFF2-40B4-BE49-F238E27FC236}">
                <a16:creationId xmlns:a16="http://schemas.microsoft.com/office/drawing/2014/main" id="{7A9C5014-2C0F-E682-BEE1-8547CA9FB7C9}"/>
              </a:ext>
            </a:extLst>
          </p:cNvPr>
          <p:cNvSpPr/>
          <p:nvPr/>
        </p:nvSpPr>
        <p:spPr>
          <a:xfrm>
            <a:off x="1755518" y="164069"/>
            <a:ext cx="3817188" cy="1013603"/>
          </a:xfrm>
          <a:prstGeom prst="rect">
            <a:avLst/>
          </a:prstGeom>
        </p:spPr>
        <p:style>
          <a:lnRef idx="1">
            <a:schemeClr val="accent3"/>
          </a:lnRef>
          <a:fillRef idx="2">
            <a:schemeClr val="accent3"/>
          </a:fillRef>
          <a:effectRef idx="1">
            <a:schemeClr val="accent3"/>
          </a:effectRef>
          <a:fontRef idx="minor">
            <a:schemeClr val="dk1"/>
          </a:fontRef>
        </p:style>
        <p:txBody>
          <a:bodyPr lIns="91440" tIns="45720" rIns="91440" bIns="45720" rtlCol="0" anchor="ctr"/>
          <a:lstStyle/>
          <a:p>
            <a:pPr algn="ctr"/>
            <a:r>
              <a:rPr lang="es-ES" sz="1200" dirty="0">
                <a:solidFill>
                  <a:schemeClr val="tx1"/>
                </a:solidFill>
                <a:latin typeface="Arial"/>
                <a:ea typeface="+mn-lt"/>
                <a:cs typeface="+mn-lt"/>
              </a:rPr>
              <a:t>La mortalidad fue superior en los EPID70 (62,5% vs 47,2%; P=0,02). Sin embargo, cuando se analizó el subgrupo de pacientes tratados con </a:t>
            </a:r>
            <a:r>
              <a:rPr lang="es-ES" sz="1200" dirty="0" err="1">
                <a:solidFill>
                  <a:schemeClr val="tx1"/>
                </a:solidFill>
                <a:latin typeface="Arial"/>
                <a:ea typeface="+mn-lt"/>
                <a:cs typeface="+mn-lt"/>
              </a:rPr>
              <a:t>antifibróticos</a:t>
            </a:r>
            <a:r>
              <a:rPr lang="es-ES" sz="1200" dirty="0">
                <a:solidFill>
                  <a:schemeClr val="tx1"/>
                </a:solidFill>
                <a:latin typeface="Arial"/>
                <a:ea typeface="+mn-lt"/>
                <a:cs typeface="+mn-lt"/>
              </a:rPr>
              <a:t>, la supervivencia fue similar en ambos grupos de edad (K-Meier; p=0,09)</a:t>
            </a:r>
            <a:endParaRPr lang="es-ES" sz="1200" dirty="0">
              <a:solidFill>
                <a:schemeClr val="tx1"/>
              </a:solidFill>
              <a:latin typeface="Arial"/>
              <a:cs typeface="Arial"/>
            </a:endParaRPr>
          </a:p>
        </p:txBody>
      </p:sp>
      <p:graphicFrame>
        <p:nvGraphicFramePr>
          <p:cNvPr id="9" name="Tabla 8">
            <a:extLst>
              <a:ext uri="{FF2B5EF4-FFF2-40B4-BE49-F238E27FC236}">
                <a16:creationId xmlns:a16="http://schemas.microsoft.com/office/drawing/2014/main" id="{C234EB2E-B937-C709-292A-20E30C3D342F}"/>
              </a:ext>
            </a:extLst>
          </p:cNvPr>
          <p:cNvGraphicFramePr>
            <a:graphicFrameLocks noGrp="1"/>
          </p:cNvGraphicFramePr>
          <p:nvPr>
            <p:extLst>
              <p:ext uri="{D42A27DB-BD31-4B8C-83A1-F6EECF244321}">
                <p14:modId xmlns:p14="http://schemas.microsoft.com/office/powerpoint/2010/main" val="3698689921"/>
              </p:ext>
            </p:extLst>
          </p:nvPr>
        </p:nvGraphicFramePr>
        <p:xfrm>
          <a:off x="5812048" y="118613"/>
          <a:ext cx="3210732" cy="4032441"/>
        </p:xfrm>
        <a:graphic>
          <a:graphicData uri="http://schemas.openxmlformats.org/drawingml/2006/table">
            <a:tbl>
              <a:tblPr firstRow="1" bandRow="1">
                <a:tableStyleId>{69C7853C-536D-4A76-A0AE-DD22124D55A5}</a:tableStyleId>
              </a:tblPr>
              <a:tblGrid>
                <a:gridCol w="1568264">
                  <a:extLst>
                    <a:ext uri="{9D8B030D-6E8A-4147-A177-3AD203B41FA5}">
                      <a16:colId xmlns:a16="http://schemas.microsoft.com/office/drawing/2014/main" val="709675283"/>
                    </a:ext>
                  </a:extLst>
                </a:gridCol>
                <a:gridCol w="484244">
                  <a:extLst>
                    <a:ext uri="{9D8B030D-6E8A-4147-A177-3AD203B41FA5}">
                      <a16:colId xmlns:a16="http://schemas.microsoft.com/office/drawing/2014/main" val="3523486160"/>
                    </a:ext>
                  </a:extLst>
                </a:gridCol>
                <a:gridCol w="630544">
                  <a:extLst>
                    <a:ext uri="{9D8B030D-6E8A-4147-A177-3AD203B41FA5}">
                      <a16:colId xmlns:a16="http://schemas.microsoft.com/office/drawing/2014/main" val="2975814349"/>
                    </a:ext>
                  </a:extLst>
                </a:gridCol>
                <a:gridCol w="527680">
                  <a:extLst>
                    <a:ext uri="{9D8B030D-6E8A-4147-A177-3AD203B41FA5}">
                      <a16:colId xmlns:a16="http://schemas.microsoft.com/office/drawing/2014/main" val="1692568155"/>
                    </a:ext>
                  </a:extLst>
                </a:gridCol>
              </a:tblGrid>
              <a:tr h="352135">
                <a:tc>
                  <a:txBody>
                    <a:bodyPr/>
                    <a:lstStyle/>
                    <a:p>
                      <a:pPr fontAlgn="auto"/>
                      <a:r>
                        <a:rPr lang="es-ES" sz="1000" dirty="0">
                          <a:effectLst/>
                        </a:rPr>
                        <a:t>​</a:t>
                      </a:r>
                      <a:endParaRPr lang="es-ES" sz="1000">
                        <a:effectLst/>
                      </a:endParaRPr>
                    </a:p>
                  </a:txBody>
                  <a:tcPr/>
                </a:tc>
                <a:tc>
                  <a:txBody>
                    <a:bodyPr/>
                    <a:lstStyle/>
                    <a:p>
                      <a:pPr lvl="0" algn="ctr">
                        <a:buNone/>
                      </a:pPr>
                      <a:r>
                        <a:rPr lang="es-ES" sz="900" u="none" strike="noStrike" noProof="0" dirty="0">
                          <a:effectLst/>
                        </a:rPr>
                        <a:t>≤ 70 años</a:t>
                      </a:r>
                      <a:endParaRPr lang="es-ES"/>
                    </a:p>
                  </a:txBody>
                  <a:tcPr/>
                </a:tc>
                <a:tc>
                  <a:txBody>
                    <a:bodyPr/>
                    <a:lstStyle/>
                    <a:p>
                      <a:pPr lvl="0" algn="ctr">
                        <a:buNone/>
                      </a:pPr>
                      <a:r>
                        <a:rPr lang="es-ES" sz="900" u="none" strike="noStrike" noProof="0" dirty="0">
                          <a:effectLst/>
                        </a:rPr>
                        <a:t>&gt;70 años</a:t>
                      </a:r>
                      <a:endParaRPr lang="es-ES"/>
                    </a:p>
                  </a:txBody>
                  <a:tcPr/>
                </a:tc>
                <a:tc>
                  <a:txBody>
                    <a:bodyPr/>
                    <a:lstStyle/>
                    <a:p>
                      <a:pPr algn="ctr" fontAlgn="base"/>
                      <a:r>
                        <a:rPr lang="es-ES" sz="900" dirty="0">
                          <a:effectLst/>
                        </a:rPr>
                        <a:t>P​</a:t>
                      </a:r>
                      <a:endParaRPr lang="es-ES">
                        <a:effectLst/>
                      </a:endParaRPr>
                    </a:p>
                  </a:txBody>
                  <a:tcPr/>
                </a:tc>
                <a:extLst>
                  <a:ext uri="{0D108BD9-81ED-4DB2-BD59-A6C34878D82A}">
                    <a16:rowId xmlns:a16="http://schemas.microsoft.com/office/drawing/2014/main" val="1363984534"/>
                  </a:ext>
                </a:extLst>
              </a:tr>
              <a:tr h="234756">
                <a:tc>
                  <a:txBody>
                    <a:bodyPr/>
                    <a:lstStyle/>
                    <a:p>
                      <a:pPr fontAlgn="base"/>
                      <a:r>
                        <a:rPr lang="es-ES" sz="1000" dirty="0">
                          <a:effectLst/>
                        </a:rPr>
                        <a:t>Hombres​</a:t>
                      </a:r>
                      <a:endParaRPr lang="es-ES">
                        <a:effectLst/>
                      </a:endParaRPr>
                    </a:p>
                  </a:txBody>
                  <a:tcPr/>
                </a:tc>
                <a:tc>
                  <a:txBody>
                    <a:bodyPr/>
                    <a:lstStyle/>
                    <a:p>
                      <a:pPr algn="ctr" fontAlgn="base"/>
                      <a:r>
                        <a:rPr lang="es-ES" sz="900" dirty="0">
                          <a:effectLst/>
                        </a:rPr>
                        <a:t>66,7%​</a:t>
                      </a:r>
                      <a:endParaRPr lang="es-ES">
                        <a:effectLst/>
                      </a:endParaRPr>
                    </a:p>
                  </a:txBody>
                  <a:tcPr/>
                </a:tc>
                <a:tc>
                  <a:txBody>
                    <a:bodyPr/>
                    <a:lstStyle/>
                    <a:p>
                      <a:pPr algn="ctr" fontAlgn="base"/>
                      <a:r>
                        <a:rPr lang="es-ES" sz="900" dirty="0">
                          <a:effectLst/>
                        </a:rPr>
                        <a:t>67,5%​</a:t>
                      </a:r>
                      <a:endParaRPr lang="es-ES">
                        <a:effectLst/>
                      </a:endParaRPr>
                    </a:p>
                  </a:txBody>
                  <a:tcPr/>
                </a:tc>
                <a:tc>
                  <a:txBody>
                    <a:bodyPr/>
                    <a:lstStyle/>
                    <a:p>
                      <a:pPr algn="ctr" fontAlgn="base"/>
                      <a:r>
                        <a:rPr lang="es-ES" sz="900" dirty="0">
                          <a:effectLst/>
                        </a:rPr>
                        <a:t>NS​</a:t>
                      </a:r>
                      <a:endParaRPr lang="es-ES">
                        <a:effectLst/>
                      </a:endParaRPr>
                    </a:p>
                  </a:txBody>
                  <a:tcPr/>
                </a:tc>
                <a:extLst>
                  <a:ext uri="{0D108BD9-81ED-4DB2-BD59-A6C34878D82A}">
                    <a16:rowId xmlns:a16="http://schemas.microsoft.com/office/drawing/2014/main" val="1769609061"/>
                  </a:ext>
                </a:extLst>
              </a:tr>
              <a:tr h="1936740">
                <a:tc>
                  <a:txBody>
                    <a:bodyPr/>
                    <a:lstStyle/>
                    <a:p>
                      <a:pPr fontAlgn="base"/>
                      <a:r>
                        <a:rPr lang="es-ES" sz="900" dirty="0">
                          <a:effectLst/>
                        </a:rPr>
                        <a:t>Fumador activo</a:t>
                      </a:r>
                    </a:p>
                    <a:p>
                      <a:pPr lvl="0">
                        <a:buNone/>
                      </a:pPr>
                      <a:r>
                        <a:rPr lang="es-ES" sz="900" dirty="0">
                          <a:effectLst/>
                        </a:rPr>
                        <a:t>Disnea al </a:t>
                      </a:r>
                      <a:r>
                        <a:rPr lang="es-ES" sz="900" dirty="0" err="1">
                          <a:effectLst/>
                        </a:rPr>
                        <a:t>dco</a:t>
                      </a:r>
                      <a:r>
                        <a:rPr lang="es-ES" sz="900" dirty="0">
                          <a:effectLst/>
                        </a:rPr>
                        <a:t>​</a:t>
                      </a:r>
                      <a:endParaRPr lang="es-ES" dirty="0">
                        <a:effectLst/>
                      </a:endParaRPr>
                    </a:p>
                    <a:p>
                      <a:pPr fontAlgn="base"/>
                      <a:r>
                        <a:rPr lang="es-ES" sz="900" dirty="0">
                          <a:effectLst/>
                        </a:rPr>
                        <a:t>Tos al </a:t>
                      </a:r>
                      <a:r>
                        <a:rPr lang="es-ES" sz="900" dirty="0" err="1">
                          <a:effectLst/>
                        </a:rPr>
                        <a:t>dco</a:t>
                      </a:r>
                      <a:r>
                        <a:rPr lang="es-ES" sz="900" dirty="0">
                          <a:effectLst/>
                        </a:rPr>
                        <a:t>​</a:t>
                      </a:r>
                      <a:endParaRPr lang="es-ES" dirty="0">
                        <a:effectLst/>
                      </a:endParaRPr>
                    </a:p>
                    <a:p>
                      <a:pPr fontAlgn="base"/>
                      <a:r>
                        <a:rPr lang="es-ES" sz="900" dirty="0">
                          <a:effectLst/>
                        </a:rPr>
                        <a:t>Asintomático​</a:t>
                      </a:r>
                      <a:endParaRPr lang="es-ES" dirty="0">
                        <a:effectLst/>
                      </a:endParaRPr>
                    </a:p>
                    <a:p>
                      <a:pPr fontAlgn="base"/>
                      <a:r>
                        <a:rPr lang="es-ES" sz="900" dirty="0">
                          <a:effectLst/>
                        </a:rPr>
                        <a:t>Comorbilidad​</a:t>
                      </a:r>
                      <a:endParaRPr lang="es-ES" dirty="0">
                        <a:effectLst/>
                      </a:endParaRPr>
                    </a:p>
                    <a:p>
                      <a:pPr fontAlgn="base"/>
                      <a:r>
                        <a:rPr lang="es-ES" sz="900" dirty="0">
                          <a:effectLst/>
                        </a:rPr>
                        <a:t>EPOC​</a:t>
                      </a:r>
                      <a:endParaRPr lang="es-ES" dirty="0">
                        <a:effectLst/>
                      </a:endParaRPr>
                    </a:p>
                    <a:p>
                      <a:pPr fontAlgn="base"/>
                      <a:r>
                        <a:rPr lang="es-ES" sz="900" dirty="0">
                          <a:effectLst/>
                        </a:rPr>
                        <a:t>HTP</a:t>
                      </a:r>
                    </a:p>
                    <a:p>
                      <a:pPr lvl="0">
                        <a:buNone/>
                      </a:pPr>
                      <a:r>
                        <a:rPr lang="es-ES" sz="900" dirty="0">
                          <a:effectLst/>
                        </a:rPr>
                        <a:t>Broncoscopia</a:t>
                      </a:r>
                    </a:p>
                    <a:p>
                      <a:pPr fontAlgn="base"/>
                      <a:r>
                        <a:rPr lang="es-ES" sz="900" dirty="0">
                          <a:effectLst/>
                        </a:rPr>
                        <a:t>Biopsia pulmonar ​</a:t>
                      </a:r>
                      <a:endParaRPr lang="es-ES" dirty="0">
                        <a:effectLst/>
                      </a:endParaRPr>
                    </a:p>
                    <a:p>
                      <a:pPr fontAlgn="base"/>
                      <a:r>
                        <a:rPr lang="es-ES" sz="900" b="1" dirty="0">
                          <a:effectLst/>
                        </a:rPr>
                        <a:t>TACAR​</a:t>
                      </a:r>
                      <a:endParaRPr lang="es-ES" b="1" dirty="0">
                        <a:effectLst/>
                      </a:endParaRPr>
                    </a:p>
                    <a:p>
                      <a:pPr fontAlgn="base"/>
                      <a:r>
                        <a:rPr lang="es-ES" sz="900" dirty="0">
                          <a:effectLst/>
                        </a:rPr>
                        <a:t>NIU​</a:t>
                      </a:r>
                      <a:endParaRPr lang="es-ES" dirty="0">
                        <a:effectLst/>
                      </a:endParaRPr>
                    </a:p>
                    <a:p>
                      <a:pPr fontAlgn="base"/>
                      <a:r>
                        <a:rPr lang="es-ES" sz="900" dirty="0">
                          <a:effectLst/>
                        </a:rPr>
                        <a:t>Probable NIU​</a:t>
                      </a:r>
                      <a:endParaRPr lang="es-ES" dirty="0">
                        <a:effectLst/>
                      </a:endParaRPr>
                    </a:p>
                    <a:p>
                      <a:pPr fontAlgn="base"/>
                      <a:r>
                        <a:rPr lang="es-ES" sz="900" dirty="0">
                          <a:effectLst/>
                        </a:rPr>
                        <a:t>No compatible NIU​</a:t>
                      </a:r>
                    </a:p>
                    <a:p>
                      <a:pPr lvl="0">
                        <a:buNone/>
                      </a:pPr>
                      <a:r>
                        <a:rPr lang="es-ES" sz="900" dirty="0" err="1">
                          <a:effectLst/>
                        </a:rPr>
                        <a:t>Dco</a:t>
                      </a:r>
                      <a:r>
                        <a:rPr lang="es-ES" sz="900" dirty="0">
                          <a:effectLst/>
                        </a:rPr>
                        <a:t> definitivo FPI</a:t>
                      </a:r>
                    </a:p>
                  </a:txBody>
                  <a:tcPr/>
                </a:tc>
                <a:tc>
                  <a:txBody>
                    <a:bodyPr/>
                    <a:lstStyle/>
                    <a:p>
                      <a:pPr algn="ctr" fontAlgn="base"/>
                      <a:r>
                        <a:rPr lang="es-ES" sz="900" dirty="0">
                          <a:effectLst/>
                        </a:rPr>
                        <a:t>17,6%</a:t>
                      </a:r>
                    </a:p>
                    <a:p>
                      <a:pPr lvl="0" algn="ctr">
                        <a:buNone/>
                      </a:pPr>
                      <a:r>
                        <a:rPr lang="es-ES" sz="900" dirty="0">
                          <a:effectLst/>
                        </a:rPr>
                        <a:t>66,7%​</a:t>
                      </a:r>
                      <a:endParaRPr lang="es-ES">
                        <a:effectLst/>
                      </a:endParaRPr>
                    </a:p>
                    <a:p>
                      <a:pPr algn="ctr" fontAlgn="base"/>
                      <a:r>
                        <a:rPr lang="es-ES" sz="900" dirty="0">
                          <a:effectLst/>
                        </a:rPr>
                        <a:t>47,2%​</a:t>
                      </a:r>
                      <a:endParaRPr lang="es-ES">
                        <a:effectLst/>
                      </a:endParaRPr>
                    </a:p>
                    <a:p>
                      <a:pPr algn="ctr" fontAlgn="base"/>
                      <a:r>
                        <a:rPr lang="es-ES" sz="900" dirty="0">
                          <a:effectLst/>
                        </a:rPr>
                        <a:t>14,8%​</a:t>
                      </a:r>
                      <a:endParaRPr lang="es-ES">
                        <a:effectLst/>
                      </a:endParaRPr>
                    </a:p>
                    <a:p>
                      <a:pPr algn="ctr" fontAlgn="base"/>
                      <a:r>
                        <a:rPr lang="es-ES" sz="900" dirty="0">
                          <a:effectLst/>
                        </a:rPr>
                        <a:t>80,6%​</a:t>
                      </a:r>
                      <a:endParaRPr lang="es-ES">
                        <a:effectLst/>
                      </a:endParaRPr>
                    </a:p>
                    <a:p>
                      <a:pPr algn="ctr" fontAlgn="base"/>
                      <a:r>
                        <a:rPr lang="es-ES" sz="900" dirty="0">
                          <a:effectLst/>
                        </a:rPr>
                        <a:t>14.8%​</a:t>
                      </a:r>
                      <a:endParaRPr lang="es-ES">
                        <a:effectLst/>
                      </a:endParaRPr>
                    </a:p>
                    <a:p>
                      <a:pPr algn="ctr" fontAlgn="base"/>
                      <a:r>
                        <a:rPr lang="es-ES" sz="900" dirty="0">
                          <a:effectLst/>
                        </a:rPr>
                        <a:t>30,6%​</a:t>
                      </a:r>
                    </a:p>
                    <a:p>
                      <a:pPr lvl="0" algn="ctr">
                        <a:buNone/>
                      </a:pPr>
                      <a:r>
                        <a:rPr lang="es-ES" sz="900" dirty="0">
                          <a:effectLst/>
                        </a:rPr>
                        <a:t>62,5%</a:t>
                      </a:r>
                    </a:p>
                    <a:p>
                      <a:pPr algn="ctr" fontAlgn="base"/>
                      <a:r>
                        <a:rPr lang="es-ES" sz="900" dirty="0">
                          <a:effectLst/>
                        </a:rPr>
                        <a:t>38,9%​</a:t>
                      </a:r>
                      <a:endParaRPr lang="es-ES">
                        <a:effectLst/>
                      </a:endParaRPr>
                    </a:p>
                    <a:p>
                      <a:pPr algn="ctr" fontAlgn="base"/>
                      <a:r>
                        <a:rPr lang="es-ES" sz="900" dirty="0">
                          <a:effectLst/>
                        </a:rPr>
                        <a:t>​</a:t>
                      </a:r>
                      <a:endParaRPr lang="es-ES">
                        <a:effectLst/>
                      </a:endParaRPr>
                    </a:p>
                    <a:p>
                      <a:pPr algn="ctr" fontAlgn="base"/>
                      <a:r>
                        <a:rPr lang="es-ES" sz="900" dirty="0">
                          <a:effectLst/>
                        </a:rPr>
                        <a:t>37%​</a:t>
                      </a:r>
                      <a:endParaRPr lang="es-ES">
                        <a:effectLst/>
                      </a:endParaRPr>
                    </a:p>
                    <a:p>
                      <a:pPr algn="ctr" fontAlgn="base"/>
                      <a:r>
                        <a:rPr lang="es-ES" sz="900" dirty="0">
                          <a:effectLst/>
                        </a:rPr>
                        <a:t>23,1%​</a:t>
                      </a:r>
                      <a:endParaRPr lang="es-ES">
                        <a:effectLst/>
                      </a:endParaRPr>
                    </a:p>
                    <a:p>
                      <a:pPr algn="ctr" fontAlgn="base"/>
                      <a:r>
                        <a:rPr lang="es-ES" sz="900" dirty="0">
                          <a:effectLst/>
                        </a:rPr>
                        <a:t>39,8%​</a:t>
                      </a:r>
                    </a:p>
                    <a:p>
                      <a:pPr lvl="0" algn="ctr">
                        <a:buNone/>
                      </a:pPr>
                      <a:r>
                        <a:rPr lang="es-ES" sz="900" dirty="0">
                          <a:effectLst/>
                        </a:rPr>
                        <a:t>51,9%</a:t>
                      </a:r>
                    </a:p>
                  </a:txBody>
                  <a:tcPr/>
                </a:tc>
                <a:tc>
                  <a:txBody>
                    <a:bodyPr/>
                    <a:lstStyle/>
                    <a:p>
                      <a:pPr algn="ctr" fontAlgn="base"/>
                      <a:r>
                        <a:rPr lang="es-ES" sz="900" dirty="0">
                          <a:effectLst/>
                        </a:rPr>
                        <a:t>9,2%</a:t>
                      </a:r>
                    </a:p>
                    <a:p>
                      <a:pPr lvl="0" algn="ctr">
                        <a:buNone/>
                      </a:pPr>
                      <a:r>
                        <a:rPr lang="es-ES" sz="900" dirty="0">
                          <a:effectLst/>
                        </a:rPr>
                        <a:t>75%​</a:t>
                      </a:r>
                      <a:endParaRPr lang="es-ES">
                        <a:effectLst/>
                      </a:endParaRPr>
                    </a:p>
                    <a:p>
                      <a:pPr algn="ctr" fontAlgn="base"/>
                      <a:r>
                        <a:rPr lang="es-ES" sz="900" dirty="0">
                          <a:effectLst/>
                        </a:rPr>
                        <a:t>39,2%​</a:t>
                      </a:r>
                      <a:endParaRPr lang="es-ES">
                        <a:effectLst/>
                      </a:endParaRPr>
                    </a:p>
                    <a:p>
                      <a:pPr algn="ctr" fontAlgn="base"/>
                      <a:r>
                        <a:rPr lang="es-ES" sz="900" dirty="0">
                          <a:effectLst/>
                        </a:rPr>
                        <a:t>10%​</a:t>
                      </a:r>
                      <a:endParaRPr lang="es-ES">
                        <a:effectLst/>
                      </a:endParaRPr>
                    </a:p>
                    <a:p>
                      <a:pPr algn="ctr" fontAlgn="base"/>
                      <a:r>
                        <a:rPr lang="es-ES" sz="900" dirty="0">
                          <a:effectLst/>
                        </a:rPr>
                        <a:t>90%​</a:t>
                      </a:r>
                      <a:endParaRPr lang="es-ES">
                        <a:effectLst/>
                      </a:endParaRPr>
                    </a:p>
                    <a:p>
                      <a:pPr algn="ctr" fontAlgn="base"/>
                      <a:r>
                        <a:rPr lang="es-ES" sz="900" dirty="0">
                          <a:effectLst/>
                        </a:rPr>
                        <a:t>13,3%​</a:t>
                      </a:r>
                      <a:endParaRPr lang="es-ES">
                        <a:effectLst/>
                      </a:endParaRPr>
                    </a:p>
                    <a:p>
                      <a:pPr algn="ctr" fontAlgn="base"/>
                      <a:r>
                        <a:rPr lang="es-ES" sz="900" dirty="0">
                          <a:effectLst/>
                        </a:rPr>
                        <a:t>55%​</a:t>
                      </a:r>
                    </a:p>
                    <a:p>
                      <a:pPr lvl="0" algn="ctr">
                        <a:buNone/>
                      </a:pPr>
                      <a:r>
                        <a:rPr lang="es-ES" sz="900" dirty="0">
                          <a:effectLst/>
                        </a:rPr>
                        <a:t>25,8%</a:t>
                      </a:r>
                    </a:p>
                    <a:p>
                      <a:pPr algn="ctr" fontAlgn="base"/>
                      <a:r>
                        <a:rPr lang="es-ES" sz="900" dirty="0">
                          <a:effectLst/>
                        </a:rPr>
                        <a:t>11,7%​</a:t>
                      </a:r>
                      <a:endParaRPr lang="es-ES">
                        <a:effectLst/>
                      </a:endParaRPr>
                    </a:p>
                    <a:p>
                      <a:pPr algn="ctr" fontAlgn="base"/>
                      <a:r>
                        <a:rPr lang="es-ES" sz="900" dirty="0">
                          <a:effectLst/>
                        </a:rPr>
                        <a:t>​</a:t>
                      </a:r>
                      <a:endParaRPr lang="es-ES">
                        <a:effectLst/>
                      </a:endParaRPr>
                    </a:p>
                    <a:p>
                      <a:pPr algn="ctr" fontAlgn="base"/>
                      <a:r>
                        <a:rPr lang="es-ES" sz="900" dirty="0">
                          <a:effectLst/>
                        </a:rPr>
                        <a:t>45,8%​</a:t>
                      </a:r>
                      <a:endParaRPr lang="es-ES">
                        <a:effectLst/>
                      </a:endParaRPr>
                    </a:p>
                    <a:p>
                      <a:pPr algn="ctr" fontAlgn="base"/>
                      <a:r>
                        <a:rPr lang="es-ES" sz="900" dirty="0">
                          <a:effectLst/>
                        </a:rPr>
                        <a:t>28,3%​</a:t>
                      </a:r>
                      <a:endParaRPr lang="es-ES">
                        <a:effectLst/>
                      </a:endParaRPr>
                    </a:p>
                    <a:p>
                      <a:pPr algn="ctr" fontAlgn="base"/>
                      <a:r>
                        <a:rPr lang="es-ES" sz="900" dirty="0">
                          <a:effectLst/>
                        </a:rPr>
                        <a:t>25,8%​</a:t>
                      </a:r>
                    </a:p>
                    <a:p>
                      <a:pPr lvl="0" algn="ctr">
                        <a:buNone/>
                      </a:pPr>
                      <a:r>
                        <a:rPr lang="es-ES" sz="900" dirty="0">
                          <a:effectLst/>
                        </a:rPr>
                        <a:t>62,5%</a:t>
                      </a:r>
                    </a:p>
                  </a:txBody>
                  <a:tcPr/>
                </a:tc>
                <a:tc>
                  <a:txBody>
                    <a:bodyPr/>
                    <a:lstStyle/>
                    <a:p>
                      <a:pPr algn="ctr" fontAlgn="base"/>
                      <a:r>
                        <a:rPr lang="es-ES" sz="900" dirty="0">
                          <a:effectLst/>
                        </a:rPr>
                        <a:t>NS</a:t>
                      </a:r>
                    </a:p>
                    <a:p>
                      <a:pPr lvl="0" algn="ctr">
                        <a:buNone/>
                      </a:pPr>
                      <a:r>
                        <a:rPr lang="es-ES" sz="900" dirty="0">
                          <a:effectLst/>
                        </a:rPr>
                        <a:t>NS</a:t>
                      </a:r>
                    </a:p>
                    <a:p>
                      <a:pPr algn="ctr" fontAlgn="base"/>
                      <a:r>
                        <a:rPr lang="es-ES" sz="900" dirty="0">
                          <a:effectLst/>
                        </a:rPr>
                        <a:t>NS</a:t>
                      </a:r>
                    </a:p>
                    <a:p>
                      <a:pPr algn="ctr" fontAlgn="base"/>
                      <a:r>
                        <a:rPr lang="es-ES" sz="900" dirty="0">
                          <a:effectLst/>
                        </a:rPr>
                        <a:t>NS​</a:t>
                      </a:r>
                      <a:endParaRPr lang="es-ES">
                        <a:effectLst/>
                      </a:endParaRPr>
                    </a:p>
                    <a:p>
                      <a:pPr algn="ctr" fontAlgn="base"/>
                      <a:r>
                        <a:rPr lang="es-ES" sz="900" dirty="0">
                          <a:effectLst/>
                        </a:rPr>
                        <a:t>0,059​</a:t>
                      </a:r>
                      <a:endParaRPr lang="es-ES">
                        <a:effectLst/>
                      </a:endParaRPr>
                    </a:p>
                    <a:p>
                      <a:pPr algn="ctr" fontAlgn="base"/>
                      <a:r>
                        <a:rPr lang="es-ES" sz="900" dirty="0">
                          <a:effectLst/>
                        </a:rPr>
                        <a:t>NS</a:t>
                      </a:r>
                    </a:p>
                    <a:p>
                      <a:pPr algn="ctr" fontAlgn="base"/>
                      <a:r>
                        <a:rPr lang="es-ES" sz="900" dirty="0">
                          <a:effectLst/>
                        </a:rPr>
                        <a:t>0,005​</a:t>
                      </a:r>
                    </a:p>
                    <a:p>
                      <a:pPr lvl="0" algn="ctr">
                        <a:buNone/>
                      </a:pPr>
                      <a:r>
                        <a:rPr lang="es-ES" sz="900" dirty="0">
                          <a:effectLst/>
                        </a:rPr>
                        <a:t>0,0005</a:t>
                      </a:r>
                    </a:p>
                    <a:p>
                      <a:pPr algn="ctr" fontAlgn="base"/>
                      <a:r>
                        <a:rPr lang="es-ES" sz="900" dirty="0">
                          <a:effectLst/>
                        </a:rPr>
                        <a:t>0,0005​</a:t>
                      </a:r>
                      <a:endParaRPr lang="es-ES">
                        <a:effectLst/>
                      </a:endParaRPr>
                    </a:p>
                    <a:p>
                      <a:pPr algn="ctr" fontAlgn="base"/>
                      <a:r>
                        <a:rPr lang="es-ES" sz="900" dirty="0">
                          <a:effectLst/>
                        </a:rPr>
                        <a:t>​</a:t>
                      </a:r>
                      <a:endParaRPr lang="es-ES">
                        <a:effectLst/>
                      </a:endParaRPr>
                    </a:p>
                    <a:p>
                      <a:pPr algn="ctr" fontAlgn="base"/>
                      <a:r>
                        <a:rPr lang="es-ES" sz="900" dirty="0">
                          <a:effectLst/>
                        </a:rPr>
                        <a:t>0,07​</a:t>
                      </a:r>
                    </a:p>
                    <a:p>
                      <a:pPr lvl="0" algn="ctr">
                        <a:buNone/>
                      </a:pPr>
                      <a:endParaRPr lang="es-ES" sz="900" dirty="0">
                        <a:effectLst/>
                      </a:endParaRPr>
                    </a:p>
                    <a:p>
                      <a:pPr lvl="0" algn="ctr">
                        <a:buNone/>
                      </a:pPr>
                      <a:endParaRPr lang="es-ES" sz="900" dirty="0">
                        <a:effectLst/>
                      </a:endParaRPr>
                    </a:p>
                    <a:p>
                      <a:pPr lvl="0" algn="ctr">
                        <a:buNone/>
                      </a:pPr>
                      <a:r>
                        <a:rPr lang="es-ES" sz="900" dirty="0">
                          <a:effectLst/>
                        </a:rPr>
                        <a:t>0,02</a:t>
                      </a:r>
                    </a:p>
                  </a:txBody>
                  <a:tcPr/>
                </a:tc>
                <a:extLst>
                  <a:ext uri="{0D108BD9-81ED-4DB2-BD59-A6C34878D82A}">
                    <a16:rowId xmlns:a16="http://schemas.microsoft.com/office/drawing/2014/main" val="1684521063"/>
                  </a:ext>
                </a:extLst>
              </a:tr>
              <a:tr h="616235">
                <a:tc>
                  <a:txBody>
                    <a:bodyPr/>
                    <a:lstStyle/>
                    <a:p>
                      <a:pPr fontAlgn="base"/>
                      <a:r>
                        <a:rPr lang="es-ES" sz="900" dirty="0">
                          <a:effectLst/>
                        </a:rPr>
                        <a:t>Corticoides​</a:t>
                      </a:r>
                      <a:endParaRPr lang="es-ES" dirty="0">
                        <a:effectLst/>
                      </a:endParaRPr>
                    </a:p>
                    <a:p>
                      <a:pPr fontAlgn="base"/>
                      <a:r>
                        <a:rPr lang="es-ES" sz="900" dirty="0" err="1">
                          <a:effectLst/>
                        </a:rPr>
                        <a:t>Antifibrótico</a:t>
                      </a:r>
                      <a:endParaRPr lang="es-ES" sz="900" dirty="0">
                        <a:effectLst/>
                      </a:endParaRPr>
                    </a:p>
                    <a:p>
                      <a:pPr lvl="0">
                        <a:buNone/>
                      </a:pPr>
                      <a:r>
                        <a:rPr lang="es-ES" sz="900" dirty="0">
                          <a:effectLst/>
                        </a:rPr>
                        <a:t>Inmunosupresores</a:t>
                      </a:r>
                    </a:p>
                    <a:p>
                      <a:pPr fontAlgn="base"/>
                      <a:r>
                        <a:rPr lang="es-ES" sz="900" dirty="0">
                          <a:effectLst/>
                        </a:rPr>
                        <a:t>Oxigenoterapia al </a:t>
                      </a:r>
                      <a:r>
                        <a:rPr lang="es-ES" sz="900" dirty="0" err="1">
                          <a:effectLst/>
                        </a:rPr>
                        <a:t>dco</a:t>
                      </a:r>
                      <a:r>
                        <a:rPr lang="es-ES" sz="900" dirty="0">
                          <a:effectLst/>
                        </a:rPr>
                        <a:t>​</a:t>
                      </a:r>
                      <a:endParaRPr lang="es-ES" dirty="0">
                        <a:effectLst/>
                      </a:endParaRPr>
                    </a:p>
                  </a:txBody>
                  <a:tcPr/>
                </a:tc>
                <a:tc>
                  <a:txBody>
                    <a:bodyPr/>
                    <a:lstStyle/>
                    <a:p>
                      <a:pPr algn="ctr" fontAlgn="base"/>
                      <a:r>
                        <a:rPr lang="es-ES" sz="900" dirty="0">
                          <a:effectLst/>
                        </a:rPr>
                        <a:t>52,8%​</a:t>
                      </a:r>
                      <a:endParaRPr lang="es-ES">
                        <a:effectLst/>
                      </a:endParaRPr>
                    </a:p>
                    <a:p>
                      <a:pPr algn="ctr" fontAlgn="base"/>
                      <a:r>
                        <a:rPr lang="es-ES" sz="900" dirty="0">
                          <a:effectLst/>
                        </a:rPr>
                        <a:t>36,1%​</a:t>
                      </a:r>
                      <a:endParaRPr lang="es-ES">
                        <a:effectLst/>
                      </a:endParaRPr>
                    </a:p>
                    <a:p>
                      <a:pPr algn="ctr" fontAlgn="base"/>
                      <a:r>
                        <a:rPr lang="es-ES" sz="900" dirty="0">
                          <a:effectLst/>
                        </a:rPr>
                        <a:t>15,7%</a:t>
                      </a:r>
                    </a:p>
                    <a:p>
                      <a:pPr lvl="0" algn="ctr">
                        <a:buNone/>
                      </a:pPr>
                      <a:r>
                        <a:rPr lang="es-ES" sz="900" dirty="0">
                          <a:effectLst/>
                        </a:rPr>
                        <a:t>12%​</a:t>
                      </a:r>
                      <a:endParaRPr lang="es-ES">
                        <a:effectLst/>
                      </a:endParaRPr>
                    </a:p>
                  </a:txBody>
                  <a:tcPr/>
                </a:tc>
                <a:tc>
                  <a:txBody>
                    <a:bodyPr/>
                    <a:lstStyle/>
                    <a:p>
                      <a:pPr algn="ctr" fontAlgn="base"/>
                      <a:r>
                        <a:rPr lang="es-ES" sz="900" dirty="0">
                          <a:effectLst/>
                        </a:rPr>
                        <a:t>38,3%​</a:t>
                      </a:r>
                      <a:endParaRPr lang="es-ES">
                        <a:effectLst/>
                      </a:endParaRPr>
                    </a:p>
                    <a:p>
                      <a:pPr algn="ctr" fontAlgn="base"/>
                      <a:r>
                        <a:rPr lang="es-ES" sz="900" dirty="0">
                          <a:effectLst/>
                        </a:rPr>
                        <a:t>30%​</a:t>
                      </a:r>
                      <a:endParaRPr lang="es-ES">
                        <a:effectLst/>
                      </a:endParaRPr>
                    </a:p>
                    <a:p>
                      <a:pPr algn="ctr" fontAlgn="base"/>
                      <a:r>
                        <a:rPr lang="es-ES" sz="900" dirty="0">
                          <a:effectLst/>
                        </a:rPr>
                        <a:t>5,8%</a:t>
                      </a:r>
                    </a:p>
                    <a:p>
                      <a:pPr lvl="0" algn="ctr">
                        <a:buNone/>
                      </a:pPr>
                      <a:r>
                        <a:rPr lang="es-ES" sz="900" dirty="0">
                          <a:effectLst/>
                        </a:rPr>
                        <a:t>24,2%​</a:t>
                      </a:r>
                      <a:endParaRPr lang="es-ES">
                        <a:effectLst/>
                      </a:endParaRPr>
                    </a:p>
                  </a:txBody>
                  <a:tcPr/>
                </a:tc>
                <a:tc>
                  <a:txBody>
                    <a:bodyPr/>
                    <a:lstStyle/>
                    <a:p>
                      <a:pPr algn="ctr" fontAlgn="base"/>
                      <a:r>
                        <a:rPr lang="es-ES" sz="900" dirty="0">
                          <a:effectLst/>
                        </a:rPr>
                        <a:t>0,03​</a:t>
                      </a:r>
                      <a:endParaRPr lang="es-ES">
                        <a:effectLst/>
                      </a:endParaRPr>
                    </a:p>
                    <a:p>
                      <a:pPr algn="ctr" fontAlgn="base"/>
                      <a:r>
                        <a:rPr lang="es-ES" sz="900" dirty="0">
                          <a:effectLst/>
                        </a:rPr>
                        <a:t>NS</a:t>
                      </a:r>
                    </a:p>
                    <a:p>
                      <a:pPr algn="ctr" fontAlgn="base"/>
                      <a:r>
                        <a:rPr lang="es-ES" sz="900" dirty="0">
                          <a:effectLst/>
                        </a:rPr>
                        <a:t>0,02</a:t>
                      </a:r>
                    </a:p>
                    <a:p>
                      <a:pPr lvl="0" algn="ctr">
                        <a:buNone/>
                      </a:pPr>
                      <a:r>
                        <a:rPr lang="es-ES" sz="900" dirty="0">
                          <a:effectLst/>
                        </a:rPr>
                        <a:t>0,02</a:t>
                      </a:r>
                      <a:endParaRPr lang="es-ES">
                        <a:effectLst/>
                      </a:endParaRPr>
                    </a:p>
                  </a:txBody>
                  <a:tcPr/>
                </a:tc>
                <a:extLst>
                  <a:ext uri="{0D108BD9-81ED-4DB2-BD59-A6C34878D82A}">
                    <a16:rowId xmlns:a16="http://schemas.microsoft.com/office/drawing/2014/main" val="3719281323"/>
                  </a:ext>
                </a:extLst>
              </a:tr>
              <a:tr h="352135">
                <a:tc>
                  <a:txBody>
                    <a:bodyPr/>
                    <a:lstStyle/>
                    <a:p>
                      <a:pPr fontAlgn="base"/>
                      <a:r>
                        <a:rPr lang="es-ES" sz="900" dirty="0">
                          <a:effectLst/>
                        </a:rPr>
                        <a:t>Muerte final seguimiento​</a:t>
                      </a:r>
                      <a:endParaRPr lang="es-ES">
                        <a:effectLst/>
                      </a:endParaRPr>
                    </a:p>
                    <a:p>
                      <a:pPr fontAlgn="base"/>
                      <a:r>
                        <a:rPr lang="es-ES" sz="900" dirty="0">
                          <a:effectLst/>
                        </a:rPr>
                        <a:t>Muerte por EPID</a:t>
                      </a:r>
                      <a:endParaRPr lang="es-ES" dirty="0">
                        <a:effectLst/>
                      </a:endParaRPr>
                    </a:p>
                  </a:txBody>
                  <a:tcPr/>
                </a:tc>
                <a:tc>
                  <a:txBody>
                    <a:bodyPr/>
                    <a:lstStyle/>
                    <a:p>
                      <a:pPr algn="ctr" fontAlgn="base"/>
                      <a:r>
                        <a:rPr lang="es-ES" sz="900" dirty="0">
                          <a:effectLst/>
                        </a:rPr>
                        <a:t>47,2%​</a:t>
                      </a:r>
                      <a:endParaRPr lang="es-ES">
                        <a:effectLst/>
                      </a:endParaRPr>
                    </a:p>
                    <a:p>
                      <a:pPr algn="ctr" fontAlgn="base"/>
                      <a:r>
                        <a:rPr lang="es-ES" sz="900" dirty="0">
                          <a:effectLst/>
                        </a:rPr>
                        <a:t>​30,6%​</a:t>
                      </a:r>
                      <a:endParaRPr lang="es-ES">
                        <a:effectLst/>
                      </a:endParaRPr>
                    </a:p>
                  </a:txBody>
                  <a:tcPr/>
                </a:tc>
                <a:tc>
                  <a:txBody>
                    <a:bodyPr/>
                    <a:lstStyle/>
                    <a:p>
                      <a:pPr algn="ctr" fontAlgn="base"/>
                      <a:r>
                        <a:rPr lang="es-ES" sz="900" dirty="0">
                          <a:effectLst/>
                        </a:rPr>
                        <a:t>62,5%​</a:t>
                      </a:r>
                      <a:endParaRPr lang="es-ES">
                        <a:effectLst/>
                      </a:endParaRPr>
                    </a:p>
                    <a:p>
                      <a:pPr algn="ctr" fontAlgn="base"/>
                      <a:r>
                        <a:rPr lang="es-ES" sz="900" dirty="0">
                          <a:effectLst/>
                        </a:rPr>
                        <a:t>35%​</a:t>
                      </a:r>
                      <a:endParaRPr lang="es-ES">
                        <a:effectLst/>
                      </a:endParaRPr>
                    </a:p>
                  </a:txBody>
                  <a:tcPr/>
                </a:tc>
                <a:tc>
                  <a:txBody>
                    <a:bodyPr/>
                    <a:lstStyle/>
                    <a:p>
                      <a:pPr algn="ctr" fontAlgn="base"/>
                      <a:r>
                        <a:rPr lang="es-ES" sz="900" dirty="0">
                          <a:effectLst/>
                        </a:rPr>
                        <a:t>0,024</a:t>
                      </a:r>
                      <a:endParaRPr lang="es-ES">
                        <a:effectLst/>
                      </a:endParaRPr>
                    </a:p>
                    <a:p>
                      <a:pPr algn="ctr" fontAlgn="base"/>
                      <a:r>
                        <a:rPr lang="es-ES" sz="900" dirty="0">
                          <a:effectLst/>
                        </a:rPr>
                        <a:t>​0,045</a:t>
                      </a:r>
                      <a:endParaRPr lang="es-ES">
                        <a:effectLst/>
                      </a:endParaRPr>
                    </a:p>
                  </a:txBody>
                  <a:tcPr/>
                </a:tc>
                <a:extLst>
                  <a:ext uri="{0D108BD9-81ED-4DB2-BD59-A6C34878D82A}">
                    <a16:rowId xmlns:a16="http://schemas.microsoft.com/office/drawing/2014/main" val="1728488321"/>
                  </a:ext>
                </a:extLst>
              </a:tr>
              <a:tr h="405321">
                <a:tc>
                  <a:txBody>
                    <a:bodyPr/>
                    <a:lstStyle/>
                    <a:p>
                      <a:pPr fontAlgn="base"/>
                      <a:r>
                        <a:rPr lang="es-ES" sz="900" dirty="0">
                          <a:effectLst/>
                        </a:rPr>
                        <a:t>↓ FVC%  tras 6-12m   &gt;10%</a:t>
                      </a:r>
                    </a:p>
                  </a:txBody>
                  <a:tcPr/>
                </a:tc>
                <a:tc>
                  <a:txBody>
                    <a:bodyPr/>
                    <a:lstStyle/>
                    <a:p>
                      <a:pPr lvl="0" algn="ctr">
                        <a:buNone/>
                      </a:pPr>
                      <a:r>
                        <a:rPr lang="es-ES" sz="900" dirty="0">
                          <a:effectLst/>
                        </a:rPr>
                        <a:t>22,2%​</a:t>
                      </a:r>
                      <a:endParaRPr lang="es-ES" dirty="0">
                        <a:effectLst/>
                      </a:endParaRPr>
                    </a:p>
                  </a:txBody>
                  <a:tcPr/>
                </a:tc>
                <a:tc>
                  <a:txBody>
                    <a:bodyPr/>
                    <a:lstStyle/>
                    <a:p>
                      <a:pPr lvl="0" algn="ctr">
                        <a:buNone/>
                      </a:pPr>
                      <a:r>
                        <a:rPr lang="es-ES" sz="900" dirty="0">
                          <a:effectLst/>
                        </a:rPr>
                        <a:t>35,3%​</a:t>
                      </a:r>
                      <a:endParaRPr lang="es-ES" dirty="0">
                        <a:effectLst/>
                      </a:endParaRPr>
                    </a:p>
                  </a:txBody>
                  <a:tcPr/>
                </a:tc>
                <a:tc>
                  <a:txBody>
                    <a:bodyPr/>
                    <a:lstStyle/>
                    <a:p>
                      <a:pPr algn="ctr" fontAlgn="base"/>
                      <a:r>
                        <a:rPr lang="es-ES" sz="900" dirty="0">
                          <a:effectLst/>
                        </a:rPr>
                        <a:t>​NS​</a:t>
                      </a:r>
                      <a:endParaRPr lang="es-ES" dirty="0">
                        <a:effectLst/>
                      </a:endParaRPr>
                    </a:p>
                  </a:txBody>
                  <a:tcPr/>
                </a:tc>
                <a:extLst>
                  <a:ext uri="{0D108BD9-81ED-4DB2-BD59-A6C34878D82A}">
                    <a16:rowId xmlns:a16="http://schemas.microsoft.com/office/drawing/2014/main" val="1874327708"/>
                  </a:ext>
                </a:extLst>
              </a:tr>
            </a:tbl>
          </a:graphicData>
        </a:graphic>
      </p:graphicFrame>
      <p:pic>
        <p:nvPicPr>
          <p:cNvPr id="10" name="Imagen 10" descr="Gráfico, Gráfico de líneas&#10;&#10;Descripción generada automáticamente">
            <a:extLst>
              <a:ext uri="{FF2B5EF4-FFF2-40B4-BE49-F238E27FC236}">
                <a16:creationId xmlns:a16="http://schemas.microsoft.com/office/drawing/2014/main" id="{838B822F-BDF1-D27C-961D-DC4E0CA929BC}"/>
              </a:ext>
            </a:extLst>
          </p:cNvPr>
          <p:cNvPicPr>
            <a:picLocks noChangeAspect="1"/>
          </p:cNvPicPr>
          <p:nvPr/>
        </p:nvPicPr>
        <p:blipFill>
          <a:blip r:embed="rId2"/>
          <a:stretch>
            <a:fillRect/>
          </a:stretch>
        </p:blipFill>
        <p:spPr>
          <a:xfrm>
            <a:off x="2736730" y="1381673"/>
            <a:ext cx="3012775" cy="2369372"/>
          </a:xfrm>
          <a:prstGeom prst="rect">
            <a:avLst/>
          </a:prstGeom>
        </p:spPr>
      </p:pic>
      <p:pic>
        <p:nvPicPr>
          <p:cNvPr id="11" name="Imagen 11" descr="Gráfico, Histograma&#10;&#10;Descripción generada automáticamente">
            <a:extLst>
              <a:ext uri="{FF2B5EF4-FFF2-40B4-BE49-F238E27FC236}">
                <a16:creationId xmlns:a16="http://schemas.microsoft.com/office/drawing/2014/main" id="{3A2F3FDB-BB12-6934-2E40-3B868C080CB5}"/>
              </a:ext>
            </a:extLst>
          </p:cNvPr>
          <p:cNvPicPr>
            <a:picLocks noChangeAspect="1"/>
          </p:cNvPicPr>
          <p:nvPr/>
        </p:nvPicPr>
        <p:blipFill>
          <a:blip r:embed="rId3"/>
          <a:stretch>
            <a:fillRect/>
          </a:stretch>
        </p:blipFill>
        <p:spPr>
          <a:xfrm>
            <a:off x="-2156" y="1441893"/>
            <a:ext cx="2807898" cy="2270497"/>
          </a:xfrm>
          <a:prstGeom prst="rect">
            <a:avLst/>
          </a:prstGeom>
        </p:spPr>
      </p:pic>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439</TotalTime>
  <Words>560</Words>
  <Application>Microsoft Office PowerPoint</Application>
  <PresentationFormat>Presentación en pantalla (16:9)</PresentationFormat>
  <Paragraphs>134</Paragraphs>
  <Slides>2</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vt:i4>
      </vt:variant>
    </vt:vector>
  </HeadingPairs>
  <TitlesOfParts>
    <vt:vector size="6" baseType="lpstr">
      <vt:lpstr>Arial</vt:lpstr>
      <vt:lpstr>Calibri</vt:lpstr>
      <vt:lpstr>Wingdings</vt:lpstr>
      <vt:lpstr>Tema de Office</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Jacinto Hernandez Borge</cp:lastModifiedBy>
  <cp:revision>683</cp:revision>
  <dcterms:created xsi:type="dcterms:W3CDTF">2022-01-11T08:55:46Z</dcterms:created>
  <dcterms:modified xsi:type="dcterms:W3CDTF">2023-02-11T18:59:29Z</dcterms:modified>
</cp:coreProperties>
</file>