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70587-0C81-4797-AC5C-6ED3399D9CD2}" v="50" dt="2023-03-01T20:50:19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420" y="1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ANTONIO DELGADO TORRALBO" userId="e8216b3ffb0ad1f9" providerId="LiveId" clId="{04E70587-0C81-4797-AC5C-6ED3399D9CD2}"/>
    <pc:docChg chg="custSel modSld">
      <pc:chgData name="JOSE ANTONIO DELGADO TORRALBO" userId="e8216b3ffb0ad1f9" providerId="LiveId" clId="{04E70587-0C81-4797-AC5C-6ED3399D9CD2}" dt="2023-03-01T21:21:01.111" v="966" actId="14100"/>
      <pc:docMkLst>
        <pc:docMk/>
      </pc:docMkLst>
      <pc:sldChg chg="modSp mod">
        <pc:chgData name="JOSE ANTONIO DELGADO TORRALBO" userId="e8216b3ffb0ad1f9" providerId="LiveId" clId="{04E70587-0C81-4797-AC5C-6ED3399D9CD2}" dt="2023-03-01T21:21:01.111" v="966" actId="14100"/>
        <pc:sldMkLst>
          <pc:docMk/>
          <pc:sldMk cId="0" sldId="256"/>
        </pc:sldMkLst>
        <pc:graphicFrameChg chg="modGraphic">
          <ac:chgData name="JOSE ANTONIO DELGADO TORRALBO" userId="e8216b3ffb0ad1f9" providerId="LiveId" clId="{04E70587-0C81-4797-AC5C-6ED3399D9CD2}" dt="2023-03-01T21:21:01.111" v="966" actId="14100"/>
          <ac:graphicFrameMkLst>
            <pc:docMk/>
            <pc:sldMk cId="0" sldId="256"/>
            <ac:graphicFrameMk id="4" creationId="{E221BAA3-8251-A516-722B-5808863F65C5}"/>
          </ac:graphicFrameMkLst>
        </pc:graphicFrameChg>
        <pc:graphicFrameChg chg="modGraphic">
          <ac:chgData name="JOSE ANTONIO DELGADO TORRALBO" userId="e8216b3ffb0ad1f9" providerId="LiveId" clId="{04E70587-0C81-4797-AC5C-6ED3399D9CD2}" dt="2023-03-01T19:59:04.080" v="3" actId="20577"/>
          <ac:graphicFrameMkLst>
            <pc:docMk/>
            <pc:sldMk cId="0" sldId="256"/>
            <ac:graphicFrameMk id="5" creationId="{B2572EFC-54C8-601A-CA32-503C8F43BA25}"/>
          </ac:graphicFrameMkLst>
        </pc:graphicFrameChg>
      </pc:sldChg>
      <pc:sldChg chg="addSp delSp modSp mod">
        <pc:chgData name="JOSE ANTONIO DELGADO TORRALBO" userId="e8216b3ffb0ad1f9" providerId="LiveId" clId="{04E70587-0C81-4797-AC5C-6ED3399D9CD2}" dt="2023-03-01T20:57:29.593" v="965" actId="20577"/>
        <pc:sldMkLst>
          <pc:docMk/>
          <pc:sldMk cId="0" sldId="257"/>
        </pc:sldMkLst>
        <pc:spChg chg="add del mod">
          <ac:chgData name="JOSE ANTONIO DELGADO TORRALBO" userId="e8216b3ffb0ad1f9" providerId="LiveId" clId="{04E70587-0C81-4797-AC5C-6ED3399D9CD2}" dt="2023-03-01T19:59:40.008" v="6"/>
          <ac:spMkLst>
            <pc:docMk/>
            <pc:sldMk cId="0" sldId="257"/>
            <ac:spMk id="2" creationId="{178596C0-9DE0-362F-A373-F6209566473A}"/>
          </ac:spMkLst>
        </pc:spChg>
        <pc:spChg chg="add mod">
          <ac:chgData name="JOSE ANTONIO DELGADO TORRALBO" userId="e8216b3ffb0ad1f9" providerId="LiveId" clId="{04E70587-0C81-4797-AC5C-6ED3399D9CD2}" dt="2023-03-01T20:57:29.593" v="965" actId="20577"/>
          <ac:spMkLst>
            <pc:docMk/>
            <pc:sldMk cId="0" sldId="257"/>
            <ac:spMk id="3" creationId="{52DB3E7B-C3AA-3247-0D8B-0855213094DC}"/>
          </ac:spMkLst>
        </pc:spChg>
        <pc:spChg chg="add mod">
          <ac:chgData name="JOSE ANTONIO DELGADO TORRALBO" userId="e8216b3ffb0ad1f9" providerId="LiveId" clId="{04E70587-0C81-4797-AC5C-6ED3399D9CD2}" dt="2023-03-01T20:21:20.056" v="320" actId="1076"/>
          <ac:spMkLst>
            <pc:docMk/>
            <pc:sldMk cId="0" sldId="257"/>
            <ac:spMk id="8" creationId="{70C4D35A-D09E-EBCC-B09A-F54107EE68CE}"/>
          </ac:spMkLst>
        </pc:spChg>
        <pc:spChg chg="add mod">
          <ac:chgData name="JOSE ANTONIO DELGADO TORRALBO" userId="e8216b3ffb0ad1f9" providerId="LiveId" clId="{04E70587-0C81-4797-AC5C-6ED3399D9CD2}" dt="2023-03-01T20:54:33.344" v="753" actId="1076"/>
          <ac:spMkLst>
            <pc:docMk/>
            <pc:sldMk cId="0" sldId="257"/>
            <ac:spMk id="11" creationId="{39D1FA23-E467-8AE7-9A7E-B87B3DE88BF5}"/>
          </ac:spMkLst>
        </pc:spChg>
        <pc:spChg chg="add">
          <ac:chgData name="JOSE ANTONIO DELGADO TORRALBO" userId="e8216b3ffb0ad1f9" providerId="LiveId" clId="{04E70587-0C81-4797-AC5C-6ED3399D9CD2}" dt="2023-03-01T20:49:12.440" v="604" actId="11529"/>
          <ac:spMkLst>
            <pc:docMk/>
            <pc:sldMk cId="0" sldId="257"/>
            <ac:spMk id="12" creationId="{3B1E098C-66C7-CC55-C428-3E1F0AD9DB89}"/>
          </ac:spMkLst>
        </pc:spChg>
        <pc:spChg chg="add mod">
          <ac:chgData name="JOSE ANTONIO DELGADO TORRALBO" userId="e8216b3ffb0ad1f9" providerId="LiveId" clId="{04E70587-0C81-4797-AC5C-6ED3399D9CD2}" dt="2023-03-01T20:51:01.847" v="642" actId="1076"/>
          <ac:spMkLst>
            <pc:docMk/>
            <pc:sldMk cId="0" sldId="257"/>
            <ac:spMk id="13" creationId="{2BF581FC-4DDC-E59B-6B3F-DC6E4D3F5565}"/>
          </ac:spMkLst>
        </pc:spChg>
        <pc:graphicFrameChg chg="add modGraphic">
          <ac:chgData name="JOSE ANTONIO DELGADO TORRALBO" userId="e8216b3ffb0ad1f9" providerId="LiveId" clId="{04E70587-0C81-4797-AC5C-6ED3399D9CD2}" dt="2023-03-01T20:10:06.383" v="252" actId="2164"/>
          <ac:graphicFrameMkLst>
            <pc:docMk/>
            <pc:sldMk cId="0" sldId="257"/>
            <ac:graphicFrameMk id="4" creationId="{D6B3E5A9-DE22-A6C0-9EA9-2283506F5320}"/>
          </ac:graphicFrameMkLst>
        </pc:graphicFrameChg>
        <pc:graphicFrameChg chg="add mod">
          <ac:chgData name="JOSE ANTONIO DELGADO TORRALBO" userId="e8216b3ffb0ad1f9" providerId="LiveId" clId="{04E70587-0C81-4797-AC5C-6ED3399D9CD2}" dt="2023-03-01T20:19:49.551" v="305" actId="14100"/>
          <ac:graphicFrameMkLst>
            <pc:docMk/>
            <pc:sldMk cId="0" sldId="257"/>
            <ac:graphicFrameMk id="7" creationId="{5434C460-CA68-77AB-3915-257389083705}"/>
          </ac:graphicFrameMkLst>
        </pc:graphicFrameChg>
        <pc:graphicFrameChg chg="add mod modGraphic">
          <ac:chgData name="JOSE ANTONIO DELGADO TORRALBO" userId="e8216b3ffb0ad1f9" providerId="LiveId" clId="{04E70587-0C81-4797-AC5C-6ED3399D9CD2}" dt="2023-03-01T20:42:15.181" v="567" actId="20577"/>
          <ac:graphicFrameMkLst>
            <pc:docMk/>
            <pc:sldMk cId="0" sldId="257"/>
            <ac:graphicFrameMk id="9" creationId="{E0408F62-259B-C2F4-B539-5F93A88631F4}"/>
          </ac:graphicFrameMkLst>
        </pc:graphicFrameChg>
        <pc:picChg chg="add mod">
          <ac:chgData name="JOSE ANTONIO DELGADO TORRALBO" userId="e8216b3ffb0ad1f9" providerId="LiveId" clId="{04E70587-0C81-4797-AC5C-6ED3399D9CD2}" dt="2023-03-01T20:54:25.945" v="752" actId="1076"/>
          <ac:picMkLst>
            <pc:docMk/>
            <pc:sldMk cId="0" sldId="257"/>
            <ac:picMk id="10" creationId="{A5121D11-7E98-351D-10AA-9D4DB71B7E4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ES" sz="1100">
                <a:latin typeface="Arial" panose="020B0604020202020204" pitchFamily="34" charset="0"/>
                <a:cs typeface="Arial" panose="020B0604020202020204" pitchFamily="34" charset="0"/>
              </a:rPr>
              <a:t>Actividad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PCR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basal</c:v>
                </c:pt>
                <c:pt idx="1">
                  <c:v>12 meses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27.78</c:v>
                </c:pt>
                <c:pt idx="1">
                  <c:v>14.3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C9-4759-B009-FF03AF78215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VSG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basal</c:v>
                </c:pt>
                <c:pt idx="1">
                  <c:v>12 meses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37.9</c:v>
                </c:pt>
                <c:pt idx="1">
                  <c:v>27.44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C9-4759-B009-FF03AF78215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DAS28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basal</c:v>
                </c:pt>
                <c:pt idx="1">
                  <c:v>12 meses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4.96</c:v>
                </c:pt>
                <c:pt idx="1">
                  <c:v>3.79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C9-4759-B009-FF03AF782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4527023"/>
        <c:axId val="2064515791"/>
      </c:lineChart>
      <c:catAx>
        <c:axId val="206452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64515791"/>
        <c:crosses val="autoZero"/>
        <c:auto val="1"/>
        <c:lblAlgn val="ctr"/>
        <c:lblOffset val="100"/>
        <c:noMultiLvlLbl val="0"/>
      </c:catAx>
      <c:valAx>
        <c:axId val="206451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64527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7C9CAEF-B7F3-D6AB-58D2-0F0510F15C2B}"/>
              </a:ext>
            </a:extLst>
          </p:cNvPr>
          <p:cNvSpPr txBox="1"/>
          <p:nvPr/>
        </p:nvSpPr>
        <p:spPr>
          <a:xfrm>
            <a:off x="1475656" y="267494"/>
            <a:ext cx="7272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EFICACIA Y SEGURIDAD DEL ABATACEPT EN LA EPID ASOCIADA A LA ARTRITIS REUMATOIDE.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Antonio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Patricia Guerrero Zamora,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Mª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Mar Ignacio Expósito.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Virgen Macarena.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81DD40-EF78-93EC-8D51-FF5A89E4AAEE}"/>
              </a:ext>
            </a:extLst>
          </p:cNvPr>
          <p:cNvSpPr txBox="1"/>
          <p:nvPr/>
        </p:nvSpPr>
        <p:spPr>
          <a:xfrm>
            <a:off x="251520" y="149163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EPID es una complicación grave en el curso de la artritis reumatoide (AR). 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bloquea la actividad del linfocito T. En la escasa evidencia, ha demostrado estabilidad o mejoría en la función e imagen pulmonar.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de 20 pacientes con diagnóstico de AR-EPID que iniciaron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individual o combinado. Se midieron variables demográficas, de cronología de la enfermedad, de parámetros bioquímicos y actividad de la enfermedad, de función pulmonar y de patrón radiológico de forma basal (previo al inicio del tratamiento), a los 6 y a los 12 meses (añadiendo los efectos adversos).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	Variables demográficas.			Variables cronológicas de la enfermedad.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E221BAA3-8251-A516-722B-5808863F6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30499"/>
              </p:ext>
            </p:extLst>
          </p:nvPr>
        </p:nvGraphicFramePr>
        <p:xfrm>
          <a:off x="395536" y="3939902"/>
          <a:ext cx="3544698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1566">
                  <a:extLst>
                    <a:ext uri="{9D8B030D-6E8A-4147-A177-3AD203B41FA5}">
                      <a16:colId xmlns:a16="http://schemas.microsoft.com/office/drawing/2014/main" val="202423148"/>
                    </a:ext>
                  </a:extLst>
                </a:gridCol>
                <a:gridCol w="1181566">
                  <a:extLst>
                    <a:ext uri="{9D8B030D-6E8A-4147-A177-3AD203B41FA5}">
                      <a16:colId xmlns:a16="http://schemas.microsoft.com/office/drawing/2014/main" val="1881503054"/>
                    </a:ext>
                  </a:extLst>
                </a:gridCol>
                <a:gridCol w="1181566">
                  <a:extLst>
                    <a:ext uri="{9D8B030D-6E8A-4147-A177-3AD203B41FA5}">
                      <a16:colId xmlns:a16="http://schemas.microsoft.com/office/drawing/2014/main" val="619028770"/>
                    </a:ext>
                  </a:extLst>
                </a:gridCol>
              </a:tblGrid>
              <a:tr h="253621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±10,68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34538"/>
                  </a:ext>
                </a:extLst>
              </a:tr>
              <a:tr h="25362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837647"/>
                  </a:ext>
                </a:extLst>
              </a:tr>
              <a:tr h="25362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femenino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82037"/>
                  </a:ext>
                </a:extLst>
              </a:tr>
              <a:tr h="25362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Activo:2 ex:9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IPA:45,2±16,54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983127"/>
                  </a:ext>
                </a:extLst>
              </a:tr>
            </a:tbl>
          </a:graphicData>
        </a:graphic>
      </p:graphicFrame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B2572EFC-54C8-601A-CA32-503C8F43B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397973"/>
              </p:ext>
            </p:extLst>
          </p:nvPr>
        </p:nvGraphicFramePr>
        <p:xfrm>
          <a:off x="4283968" y="3939902"/>
          <a:ext cx="4032448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54976706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770384398"/>
                    </a:ext>
                  </a:extLst>
                </a:gridCol>
              </a:tblGrid>
              <a:tr h="253916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Diagnóstico de 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7,13±7,17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8477"/>
                  </a:ext>
                </a:extLst>
              </a:tr>
              <a:tr h="25391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 de 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10,7±8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13378"/>
                  </a:ext>
                </a:extLst>
              </a:tr>
              <a:tr h="253916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neumología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3,13±2 meses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64339"/>
                  </a:ext>
                </a:extLst>
              </a:tr>
              <a:tr h="253916">
                <a:tc>
                  <a:txBody>
                    <a:bodyPr/>
                    <a:lstStyle/>
                    <a:p>
                      <a:endParaRPr lang="es-E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14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2DB3E7B-C3AA-3247-0D8B-0855213094DC}"/>
              </a:ext>
            </a:extLst>
          </p:cNvPr>
          <p:cNvSpPr txBox="1"/>
          <p:nvPr/>
        </p:nvSpPr>
        <p:spPr>
          <a:xfrm>
            <a:off x="179512" y="159482"/>
            <a:ext cx="813690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Variables bioquímicas y de actividad de enfermedad.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Variables de función pulmonar y evolución radiológica.</a:t>
            </a: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Tolerancia: 75% no se registran efectos adversos.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supuso una opción terapéutica, tanto en monoterapia como en terapia combinada, estabilizadora de la enfermedad pulmonar.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fue un fármaco en general muy bien tolerado en nuestra muestra. 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D6B3E5A9-DE22-A6C0-9EA9-2283506F5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124325"/>
              </p:ext>
            </p:extLst>
          </p:nvPr>
        </p:nvGraphicFramePr>
        <p:xfrm>
          <a:off x="1524000" y="539750"/>
          <a:ext cx="2800086" cy="94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0043">
                  <a:extLst>
                    <a:ext uri="{9D8B030D-6E8A-4147-A177-3AD203B41FA5}">
                      <a16:colId xmlns:a16="http://schemas.microsoft.com/office/drawing/2014/main" val="3752501072"/>
                    </a:ext>
                  </a:extLst>
                </a:gridCol>
                <a:gridCol w="1400043">
                  <a:extLst>
                    <a:ext uri="{9D8B030D-6E8A-4147-A177-3AD203B41FA5}">
                      <a16:colId xmlns:a16="http://schemas.microsoft.com/office/drawing/2014/main" val="3216691339"/>
                    </a:ext>
                  </a:extLst>
                </a:gridCol>
              </a:tblGrid>
              <a:tr h="183964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61395"/>
                  </a:ext>
                </a:extLst>
              </a:tr>
              <a:tr h="18396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 reumatoide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236,04±217,8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82773"/>
                  </a:ext>
                </a:extLst>
              </a:tr>
              <a:tr h="183964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 </a:t>
                      </a:r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antipéptido</a:t>
                      </a:r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citrunilado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250,12±182,1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993028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5434C460-CA68-77AB-3915-2573890837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3465918"/>
              </p:ext>
            </p:extLst>
          </p:nvPr>
        </p:nvGraphicFramePr>
        <p:xfrm>
          <a:off x="4819916" y="436481"/>
          <a:ext cx="3568508" cy="1703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70C4D35A-D09E-EBCC-B09A-F54107EE68CE}"/>
              </a:ext>
            </a:extLst>
          </p:cNvPr>
          <p:cNvSpPr txBox="1"/>
          <p:nvPr/>
        </p:nvSpPr>
        <p:spPr>
          <a:xfrm>
            <a:off x="7524328" y="1288091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P=0,006</a:t>
            </a: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E0408F62-259B-C2F4-B539-5F93A8863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390741"/>
              </p:ext>
            </p:extLst>
          </p:nvPr>
        </p:nvGraphicFramePr>
        <p:xfrm>
          <a:off x="323528" y="2416701"/>
          <a:ext cx="4560168" cy="777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0042">
                  <a:extLst>
                    <a:ext uri="{9D8B030D-6E8A-4147-A177-3AD203B41FA5}">
                      <a16:colId xmlns:a16="http://schemas.microsoft.com/office/drawing/2014/main" val="2047607158"/>
                    </a:ext>
                  </a:extLst>
                </a:gridCol>
                <a:gridCol w="1140042">
                  <a:extLst>
                    <a:ext uri="{9D8B030D-6E8A-4147-A177-3AD203B41FA5}">
                      <a16:colId xmlns:a16="http://schemas.microsoft.com/office/drawing/2014/main" val="1492014137"/>
                    </a:ext>
                  </a:extLst>
                </a:gridCol>
                <a:gridCol w="1140042">
                  <a:extLst>
                    <a:ext uri="{9D8B030D-6E8A-4147-A177-3AD203B41FA5}">
                      <a16:colId xmlns:a16="http://schemas.microsoft.com/office/drawing/2014/main" val="2837747103"/>
                    </a:ext>
                  </a:extLst>
                </a:gridCol>
                <a:gridCol w="1140042">
                  <a:extLst>
                    <a:ext uri="{9D8B030D-6E8A-4147-A177-3AD203B41FA5}">
                      <a16:colId xmlns:a16="http://schemas.microsoft.com/office/drawing/2014/main" val="2326653043"/>
                    </a:ext>
                  </a:extLst>
                </a:gridCol>
              </a:tblGrid>
              <a:tr h="249447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meses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599718"/>
                  </a:ext>
                </a:extLst>
              </a:tr>
              <a:tr h="24944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2475,3±837,3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2512±537,72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2340,8±836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301881"/>
                  </a:ext>
                </a:extLst>
              </a:tr>
              <a:tr h="24944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57±12,32%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56±21,33%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54,66±15,66%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091032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A5121D11-7E98-351D-10AA-9D4DB71B7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050" y="2180958"/>
            <a:ext cx="1466853" cy="105613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9D1FA23-E467-8AE7-9A7E-B87B3DE88BF5}"/>
              </a:ext>
            </a:extLst>
          </p:cNvPr>
          <p:cNvSpPr txBox="1"/>
          <p:nvPr/>
        </p:nvSpPr>
        <p:spPr>
          <a:xfrm>
            <a:off x="6211986" y="3123348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Patrón NINE:60%</a:t>
            </a:r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3B1E098C-66C7-CC55-C428-3E1F0AD9DB89}"/>
              </a:ext>
            </a:extLst>
          </p:cNvPr>
          <p:cNvSpPr/>
          <p:nvPr/>
        </p:nvSpPr>
        <p:spPr>
          <a:xfrm>
            <a:off x="7657481" y="2709025"/>
            <a:ext cx="147045" cy="288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BF581FC-4DDC-E59B-6B3F-DC6E4D3F5565}"/>
              </a:ext>
            </a:extLst>
          </p:cNvPr>
          <p:cNvSpPr txBox="1"/>
          <p:nvPr/>
        </p:nvSpPr>
        <p:spPr>
          <a:xfrm>
            <a:off x="7740352" y="252725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69% estabilidad a los 12 meses.</a:t>
            </a: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091089C4-6953-541E-B42B-7AF7EDD8BDB1}"/>
              </a:ext>
            </a:extLst>
          </p:cNvPr>
          <p:cNvSpPr/>
          <p:nvPr/>
        </p:nvSpPr>
        <p:spPr>
          <a:xfrm>
            <a:off x="4925784" y="2709025"/>
            <a:ext cx="95672" cy="2109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3972E8B-41E1-40D4-D420-100B6C943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225" y="2467502"/>
            <a:ext cx="736841" cy="7695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F856FD8-C4FF-4358-D97A-16497737E37C}"/>
              </a:ext>
            </a:extLst>
          </p:cNvPr>
          <p:cNvSpPr txBox="1"/>
          <p:nvPr/>
        </p:nvSpPr>
        <p:spPr>
          <a:xfrm>
            <a:off x="5099760" y="2675999"/>
            <a:ext cx="597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64,3%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320</Words>
  <Application>Microsoft Office PowerPoint</Application>
  <PresentationFormat>Presentación en pantalla (16:9)</PresentationFormat>
  <Paragraphs>73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 DELGADO TORRALBO</cp:lastModifiedBy>
  <cp:revision>5</cp:revision>
  <dcterms:created xsi:type="dcterms:W3CDTF">2022-01-11T08:55:46Z</dcterms:created>
  <dcterms:modified xsi:type="dcterms:W3CDTF">2023-03-02T08:25:08Z</dcterms:modified>
</cp:coreProperties>
</file>