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txBox="1"/>
          <p:nvPr>
            <p:ph type="title"/>
          </p:nvPr>
        </p:nvSpPr>
        <p:spPr>
          <a:xfrm>
            <a:off x="685800" y="1597819"/>
            <a:ext cx="7772400" cy="1102520"/>
          </a:xfrm>
          <a:prstGeom prst="rect">
            <a:avLst/>
          </a:prstGeom>
        </p:spPr>
        <p:txBody>
          <a:bodyPr/>
          <a:lstStyle/>
          <a:p>
            <a:pPr/>
            <a:r>
              <a:t>Texto del título</a:t>
            </a:r>
          </a:p>
        </p:txBody>
      </p:sp>
      <p:sp>
        <p:nvSpPr>
          <p:cNvPr id="12" name="Nivel de texto 1…"/>
          <p:cNvSpPr txBox="1"/>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0" name="Texto del título"/>
          <p:cNvSpPr txBox="1"/>
          <p:nvPr>
            <p:ph type="title"/>
          </p:nvPr>
        </p:nvSpPr>
        <p:spPr>
          <a:prstGeom prst="rect">
            <a:avLst/>
          </a:prstGeom>
        </p:spPr>
        <p:txBody>
          <a:bodyPr/>
          <a:lstStyle/>
          <a:p>
            <a:pPr/>
            <a:r>
              <a:t>Texto del título</a:t>
            </a:r>
          </a:p>
        </p:txBody>
      </p:sp>
      <p:sp>
        <p:nvSpPr>
          <p:cNvPr id="21"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29" name="Texto del título"/>
          <p:cNvSpPr txBox="1"/>
          <p:nvPr>
            <p:ph type="title"/>
          </p:nvPr>
        </p:nvSpPr>
        <p:spPr>
          <a:xfrm>
            <a:off x="722312" y="3305176"/>
            <a:ext cx="7772401" cy="1021557"/>
          </a:xfrm>
          <a:prstGeom prst="rect">
            <a:avLst/>
          </a:prstGeom>
        </p:spPr>
        <p:txBody>
          <a:bodyPr anchor="t"/>
          <a:lstStyle>
            <a:lvl1pPr algn="l">
              <a:defRPr b="1" cap="all" sz="4000"/>
            </a:lvl1pPr>
          </a:lstStyle>
          <a:p>
            <a:pPr/>
            <a:r>
              <a:t>Texto del título</a:t>
            </a:r>
          </a:p>
        </p:txBody>
      </p:sp>
      <p:sp>
        <p:nvSpPr>
          <p:cNvPr id="30" name="Nivel de texto 1…"/>
          <p:cNvSpPr txBox="1"/>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 name="Texto del título"/>
          <p:cNvSpPr txBox="1"/>
          <p:nvPr>
            <p:ph type="title"/>
          </p:nvPr>
        </p:nvSpPr>
        <p:spPr>
          <a:prstGeom prst="rect">
            <a:avLst/>
          </a:prstGeom>
        </p:spPr>
        <p:txBody>
          <a:bodyPr/>
          <a:lstStyle/>
          <a:p>
            <a:pPr/>
            <a:r>
              <a:t>Texto del título</a:t>
            </a:r>
          </a:p>
        </p:txBody>
      </p:sp>
      <p:sp>
        <p:nvSpPr>
          <p:cNvPr id="39" name="Nivel de texto 1…"/>
          <p:cNvSpPr txBox="1"/>
          <p:nvPr>
            <p:ph type="body" sz="half" idx="1"/>
          </p:nvPr>
        </p:nvSpPr>
        <p:spPr>
          <a:xfrm>
            <a:off x="457200" y="900112"/>
            <a:ext cx="4038600" cy="2545558"/>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exto del título"/>
          <p:cNvSpPr txBox="1"/>
          <p:nvPr>
            <p:ph type="title"/>
          </p:nvPr>
        </p:nvSpPr>
        <p:spPr>
          <a:prstGeom prst="rect">
            <a:avLst/>
          </a:prstGeom>
        </p:spPr>
        <p:txBody>
          <a:bodyPr/>
          <a:lstStyle/>
          <a:p>
            <a:pPr/>
            <a:r>
              <a:t>Texto del título</a:t>
            </a:r>
          </a:p>
        </p:txBody>
      </p:sp>
      <p:sp>
        <p:nvSpPr>
          <p:cNvPr id="48" name="Nivel de texto 1…"/>
          <p:cNvSpPr txBox="1"/>
          <p:nvPr>
            <p:ph type="body" sz="quarter" idx="1"/>
          </p:nvPr>
        </p:nvSpPr>
        <p:spPr>
          <a:xfrm>
            <a:off x="457200" y="1151334"/>
            <a:ext cx="4040188" cy="47982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4 Marcador de texto"/>
          <p:cNvSpPr/>
          <p:nvPr>
            <p:ph type="body" sz="quarter" idx="21"/>
          </p:nvPr>
        </p:nvSpPr>
        <p:spPr>
          <a:xfrm>
            <a:off x="4645026" y="1151334"/>
            <a:ext cx="4041776" cy="479823"/>
          </a:xfrm>
          <a:prstGeom prst="rect">
            <a:avLst/>
          </a:prstGeom>
        </p:spPr>
        <p:txBody>
          <a:bodyPr anchor="b"/>
          <a:lstStyle/>
          <a:p>
            <a:pPr marL="0" indent="0">
              <a:spcBef>
                <a:spcPts val="500"/>
              </a:spcBef>
              <a:buSzTx/>
              <a:buFontTx/>
              <a:buNone/>
              <a:defRPr b="1" sz="2400"/>
            </a:pPr>
          </a:p>
        </p:txBody>
      </p:sp>
      <p:sp>
        <p:nvSpPr>
          <p:cNvPr id="5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ólo el título">
    <p:spTree>
      <p:nvGrpSpPr>
        <p:cNvPr id="1" name=""/>
        <p:cNvGrpSpPr/>
        <p:nvPr/>
      </p:nvGrpSpPr>
      <p:grpSpPr>
        <a:xfrm>
          <a:off x="0" y="0"/>
          <a:ext cx="0" cy="0"/>
          <a:chOff x="0" y="0"/>
          <a:chExt cx="0" cy="0"/>
        </a:xfrm>
      </p:grpSpPr>
      <p:sp>
        <p:nvSpPr>
          <p:cNvPr id="57" name="Texto del título"/>
          <p:cNvSpPr txBox="1"/>
          <p:nvPr>
            <p:ph type="title"/>
          </p:nvPr>
        </p:nvSpPr>
        <p:spPr>
          <a:prstGeom prst="rect">
            <a:avLst/>
          </a:prstGeom>
        </p:spPr>
        <p:txBody>
          <a:bodyPr/>
          <a:lstStyle/>
          <a:p>
            <a:pPr/>
            <a:r>
              <a:t>Texto del título</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Texto del título"/>
          <p:cNvSpPr txBox="1"/>
          <p:nvPr>
            <p:ph type="title"/>
          </p:nvPr>
        </p:nvSpPr>
        <p:spPr>
          <a:xfrm>
            <a:off x="457201" y="204786"/>
            <a:ext cx="3008314" cy="871539"/>
          </a:xfrm>
          <a:prstGeom prst="rect">
            <a:avLst/>
          </a:prstGeom>
        </p:spPr>
        <p:txBody>
          <a:bodyPr anchor="b"/>
          <a:lstStyle>
            <a:lvl1pPr algn="l">
              <a:defRPr b="1" sz="2000"/>
            </a:lvl1pPr>
          </a:lstStyle>
          <a:p>
            <a:pPr/>
            <a:r>
              <a:t>Texto del título</a:t>
            </a:r>
          </a:p>
        </p:txBody>
      </p:sp>
      <p:sp>
        <p:nvSpPr>
          <p:cNvPr id="73" name="Nivel de texto 1…"/>
          <p:cNvSpPr txBox="1"/>
          <p:nvPr>
            <p:ph type="body" idx="1"/>
          </p:nvPr>
        </p:nvSpPr>
        <p:spPr>
          <a:xfrm>
            <a:off x="3575050" y="204788"/>
            <a:ext cx="5111750" cy="4389836"/>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4" name="3 Marcador de texto"/>
          <p:cNvSpPr/>
          <p:nvPr>
            <p:ph type="body" sz="half" idx="21"/>
          </p:nvPr>
        </p:nvSpPr>
        <p:spPr>
          <a:xfrm>
            <a:off x="457200" y="1076326"/>
            <a:ext cx="3008315" cy="3518297"/>
          </a:xfrm>
          <a:prstGeom prst="rect">
            <a:avLst/>
          </a:prstGeom>
        </p:spPr>
        <p:txBody>
          <a:bodyPr/>
          <a:lstStyle/>
          <a:p>
            <a:pPr marL="0" indent="0">
              <a:spcBef>
                <a:spcPts val="300"/>
              </a:spcBef>
              <a:buSzTx/>
              <a:buFontTx/>
              <a:buNone/>
              <a:defRPr sz="1400"/>
            </a:pPr>
          </a:p>
        </p:txBody>
      </p:sp>
      <p:sp>
        <p:nvSpPr>
          <p:cNvPr id="7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2" name="Texto del título"/>
          <p:cNvSpPr txBox="1"/>
          <p:nvPr>
            <p:ph type="title"/>
          </p:nvPr>
        </p:nvSpPr>
        <p:spPr>
          <a:xfrm>
            <a:off x="1792288" y="3600450"/>
            <a:ext cx="5486401" cy="425054"/>
          </a:xfrm>
          <a:prstGeom prst="rect">
            <a:avLst/>
          </a:prstGeom>
        </p:spPr>
        <p:txBody>
          <a:bodyPr anchor="b"/>
          <a:lstStyle>
            <a:lvl1pPr algn="l">
              <a:defRPr b="1" sz="2000"/>
            </a:lvl1pPr>
          </a:lstStyle>
          <a:p>
            <a:pPr/>
            <a:r>
              <a:t>Texto del título</a:t>
            </a:r>
          </a:p>
        </p:txBody>
      </p:sp>
      <p:sp>
        <p:nvSpPr>
          <p:cNvPr id="83" name="2 Marcador de posición de imagen"/>
          <p:cNvSpPr/>
          <p:nvPr>
            <p:ph type="pic" sz="half" idx="21"/>
          </p:nvPr>
        </p:nvSpPr>
        <p:spPr>
          <a:xfrm>
            <a:off x="1792288" y="459581"/>
            <a:ext cx="5486401" cy="3086101"/>
          </a:xfrm>
          <a:prstGeom prst="rect">
            <a:avLst/>
          </a:prstGeom>
        </p:spPr>
        <p:txBody>
          <a:bodyPr lIns="91439" rIns="91439">
            <a:noAutofit/>
          </a:bodyPr>
          <a:lstStyle/>
          <a:p>
            <a:pPr/>
          </a:p>
        </p:txBody>
      </p:sp>
      <p:sp>
        <p:nvSpPr>
          <p:cNvPr id="84" name="Nivel de texto 1…"/>
          <p:cNvSpPr txBox="1"/>
          <p:nvPr>
            <p:ph type="body" sz="quarter" idx="1"/>
          </p:nvPr>
        </p:nvSpPr>
        <p:spPr>
          <a:xfrm>
            <a:off x="1792288" y="4025503"/>
            <a:ext cx="5486401" cy="603648"/>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el título"/>
          <p:cNvSpPr txBox="1"/>
          <p:nvPr>
            <p:ph type="title"/>
          </p:nvPr>
        </p:nvSpPr>
        <p:spPr>
          <a:xfrm>
            <a:off x="457200" y="205978"/>
            <a:ext cx="8229600" cy="8572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txBox="1"/>
          <p:nvPr>
            <p:ph type="body" idx="1"/>
          </p:nvPr>
        </p:nvSpPr>
        <p:spPr>
          <a:xfrm>
            <a:off x="457200" y="1200150"/>
            <a:ext cx="8229600" cy="33944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8428176" y="4769564"/>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5 CuadroTexto"/>
          <p:cNvSpPr txBox="1"/>
          <p:nvPr/>
        </p:nvSpPr>
        <p:spPr>
          <a:xfrm>
            <a:off x="1643040" y="173817"/>
            <a:ext cx="6929489" cy="612139"/>
          </a:xfrm>
          <a:prstGeom prst="rect">
            <a:avLst/>
          </a:prstGeom>
          <a:solidFill>
            <a:schemeClr val="accent5"/>
          </a:solidFill>
          <a:ln w="38100">
            <a:solidFill>
              <a:srgbClr val="FFFFFF"/>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nchor="ctr">
            <a:spAutoFit/>
          </a:bodyPr>
          <a:lstStyle>
            <a:lvl1pPr algn="ctr" defTabSz="457200">
              <a:spcBef>
                <a:spcPts val="1200"/>
              </a:spcBef>
              <a:defRPr b="1" sz="1600">
                <a:solidFill>
                  <a:srgbClr val="FFFFFF"/>
                </a:solidFill>
              </a:defRPr>
            </a:lvl1pPr>
          </a:lstStyle>
          <a:p>
            <a:pPr/>
            <a:r>
              <a:t>MOTIVOS DE INICIO DE DUPILUMAB EN UNA UNIDAD DE ASMA DE ALTA COMPLEJIDAD </a:t>
            </a:r>
          </a:p>
        </p:txBody>
      </p:sp>
      <p:sp>
        <p:nvSpPr>
          <p:cNvPr id="95" name="3 CuadroTexto"/>
          <p:cNvSpPr txBox="1"/>
          <p:nvPr/>
        </p:nvSpPr>
        <p:spPr>
          <a:xfrm>
            <a:off x="1643040" y="927876"/>
            <a:ext cx="6929489" cy="351225"/>
          </a:xfrm>
          <a:prstGeom prst="rect">
            <a:avLst/>
          </a:prstGeom>
          <a:gradFill>
            <a:gsLst>
              <a:gs pos="0">
                <a:schemeClr val="accent5">
                  <a:hueOff val="249502"/>
                  <a:satOff val="48101"/>
                  <a:lumOff val="28891"/>
                </a:schemeClr>
              </a:gs>
              <a:gs pos="35000">
                <a:srgbClr val="BFEDFF"/>
              </a:gs>
              <a:gs pos="100000">
                <a:schemeClr val="accent5">
                  <a:hueOff val="308963"/>
                  <a:satOff val="48101"/>
                  <a:lumOff val="41680"/>
                </a:schemeClr>
              </a:gs>
            </a:gsLst>
            <a:path path="circle">
              <a:fillToRect l="62278" t="119636" r="37721" b="-19636"/>
            </a:path>
          </a:gradFill>
          <a:ln>
            <a:solidFill>
              <a:srgbClr val="46AAC4"/>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nchor="ctr">
            <a:spAutoFit/>
          </a:bodyPr>
          <a:lstStyle/>
          <a:p>
            <a:pPr defTabSz="457200">
              <a:defRPr i="1" sz="900">
                <a:latin typeface="Arial"/>
                <a:ea typeface="Arial"/>
                <a:cs typeface="Arial"/>
                <a:sym typeface="Arial"/>
              </a:defRPr>
            </a:pPr>
            <a:r>
              <a:t>M. Rubio Moreno (1), M. González Angulo (2), S. Jiménez Roche (1), B. Valencia Azcona (1), M. Pérez Morales (1), A. Padilla Galo (1) </a:t>
            </a:r>
          </a:p>
          <a:p>
            <a:pPr defTabSz="457200">
              <a:defRPr i="1" sz="900">
                <a:latin typeface="Arial"/>
                <a:ea typeface="Arial"/>
                <a:cs typeface="Arial"/>
                <a:sym typeface="Arial"/>
              </a:defRPr>
            </a:pPr>
            <a:r>
              <a:t>(1) Servicio de Neumología. Hospital Costa del Sol. Marbella, (2) Centro de Salud Las Lagunas. Fuengirola. </a:t>
            </a:r>
          </a:p>
        </p:txBody>
      </p:sp>
      <p:sp>
        <p:nvSpPr>
          <p:cNvPr id="96" name="4 CuadroTexto"/>
          <p:cNvSpPr txBox="1"/>
          <p:nvPr/>
        </p:nvSpPr>
        <p:spPr>
          <a:xfrm>
            <a:off x="442134" y="1656030"/>
            <a:ext cx="4286282" cy="1240225"/>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spAutoFit/>
          </a:bodyPr>
          <a:lstStyle/>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r>
              <a:t>INTRODUCCIÓN :</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p>
          <a:p>
            <a:pPr defTabSz="457200">
              <a:spcBef>
                <a:spcPts val="1200"/>
              </a:spcBef>
              <a:defRPr sz="900">
                <a:latin typeface="Arial"/>
                <a:ea typeface="Arial"/>
                <a:cs typeface="Arial"/>
                <a:sym typeface="Arial"/>
              </a:defRPr>
            </a:pPr>
            <a:r>
              <a:t>Dupilumab es un anticuerpo monoclonal recombinante de la IgG4 que inhibe la señalización de la IL4 e IL13. Aprobado en España para el asma grave T2 desde enero de 2022 y para otras comorbilidades asociadas a inflamación T2, como la dermatitis atópica desde 2020. Los objetivos del estudio son describir los principales motivos de inicio de dupilumab en una unidad de asma de alta complejidad, caracterizar el tipo de paciente incluido y valorar los cambios clínicos, funcionales y de inflamación a los 6 meses de tratamiento.</a:t>
            </a:r>
          </a:p>
        </p:txBody>
      </p:sp>
      <p:sp>
        <p:nvSpPr>
          <p:cNvPr id="97" name="4 CuadroTexto"/>
          <p:cNvSpPr txBox="1"/>
          <p:nvPr/>
        </p:nvSpPr>
        <p:spPr>
          <a:xfrm>
            <a:off x="4981309" y="1406734"/>
            <a:ext cx="3397339" cy="3500825"/>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spAutoFit/>
          </a:bodyPr>
          <a:lstStyle/>
          <a:p>
            <a:pPr>
              <a:defRPr b="1" sz="900" u="sng">
                <a:latin typeface="Arial"/>
                <a:ea typeface="Arial"/>
                <a:cs typeface="Arial"/>
                <a:sym typeface="Arial"/>
              </a:defRPr>
            </a:pPr>
            <a:r>
              <a:t>RESULTADOS:</a:t>
            </a:r>
          </a:p>
          <a:p>
            <a:pPr>
              <a:defRPr b="1" sz="900" u="sng">
                <a:latin typeface="Arial"/>
                <a:ea typeface="Arial"/>
                <a:cs typeface="Arial"/>
                <a:sym typeface="Arial"/>
              </a:defRPr>
            </a:pPr>
          </a:p>
          <a:p>
            <a:pPr defTabSz="457200">
              <a:spcBef>
                <a:spcPts val="1200"/>
              </a:spcBef>
              <a:defRPr sz="900">
                <a:latin typeface="Arial"/>
                <a:ea typeface="Arial"/>
                <a:cs typeface="Arial"/>
                <a:sym typeface="Arial"/>
              </a:defRPr>
            </a:pPr>
            <a:r>
              <a:t>Se han incluido 14 pacientes con asma grave T2 en tratamiento con dupilumab, de los que 5 han completado al menos 6 meses de tratamiento y seguimiento. El 50% eran mujeres, con una mediana de edad de 61,5 años, edad de diagnóstico 12,5, IMC 27, FEV1 79%, FeNO 14, eosinófilos en sangre 285, IgE 422.</a:t>
            </a:r>
          </a:p>
          <a:p>
            <a:pPr defTabSz="457200">
              <a:spcBef>
                <a:spcPts val="1200"/>
              </a:spcBef>
              <a:defRPr sz="900">
                <a:latin typeface="Arial"/>
                <a:ea typeface="Arial"/>
                <a:cs typeface="Arial"/>
                <a:sym typeface="Arial"/>
              </a:defRPr>
            </a:pPr>
            <a:r>
              <a:t> Las principales comorbilidades asociadas fueron: rinitis alérgica (100%), </a:t>
            </a:r>
            <a:r>
              <a:t>ansiedad-depresión (57%), poliposis nasal (</a:t>
            </a:r>
            <a:r>
              <a:t>29%)</a:t>
            </a:r>
            <a:r>
              <a:t>, RGE (</a:t>
            </a:r>
            <a:r>
              <a:t>29%)</a:t>
            </a:r>
            <a:r>
              <a:t>, dermatitis atópica (</a:t>
            </a:r>
            <a:r>
              <a:t>21,4%)</a:t>
            </a:r>
            <a:r>
              <a:t>, fibromialgia (</a:t>
            </a:r>
            <a:r>
              <a:t>14%)</a:t>
            </a:r>
            <a:r>
              <a:t> y AOS (</a:t>
            </a:r>
            <a:r>
              <a:t>7%)</a:t>
            </a:r>
            <a:r>
              <a:t>.</a:t>
            </a:r>
          </a:p>
          <a:p>
            <a:pPr defTabSz="457200">
              <a:spcBef>
                <a:spcPts val="1200"/>
              </a:spcBef>
              <a:defRPr sz="900">
                <a:latin typeface="Arial"/>
                <a:ea typeface="Arial"/>
                <a:cs typeface="Arial"/>
                <a:sym typeface="Arial"/>
              </a:defRPr>
            </a:pPr>
            <a:r>
              <a:t>De ellos, solo un paciente era corticodependiente y el 93% había estado previamente en tratamiento con otro biológico. </a:t>
            </a:r>
          </a:p>
          <a:p>
            <a:pPr defTabSz="457200">
              <a:spcBef>
                <a:spcPts val="1200"/>
              </a:spcBef>
              <a:defRPr sz="900">
                <a:latin typeface="Arial"/>
                <a:ea typeface="Arial"/>
                <a:cs typeface="Arial"/>
                <a:sym typeface="Arial"/>
              </a:defRPr>
            </a:pPr>
            <a:r>
              <a:t>Los prin</a:t>
            </a:r>
            <a:r>
              <a:t>cipales motivos de inicio de dupilumab fueron: cambio de omalizumab a dupilumab (</a:t>
            </a:r>
            <a:r>
              <a:t>43%) </a:t>
            </a:r>
            <a:r>
              <a:t>por criterios de coste-eficiencia (pacientes tratados previamente con omalizumab a dosis de 450/2 semanas o 600/2 semanas), mal control (</a:t>
            </a:r>
            <a:r>
              <a:t>43%)</a:t>
            </a:r>
            <a:r>
              <a:t>, control de patología asociada T2, como la dermatitis atópica (</a:t>
            </a:r>
            <a:r>
              <a:t>7%)</a:t>
            </a:r>
            <a:r>
              <a:t> y efectos secundarios a biológico previo (</a:t>
            </a:r>
            <a:r>
              <a:t>7%)</a:t>
            </a:r>
            <a:r>
              <a:t>. </a:t>
            </a:r>
          </a:p>
          <a:p>
            <a:pPr defTabSz="457200">
              <a:spcBef>
                <a:spcPts val="1200"/>
              </a:spcBef>
              <a:defRPr sz="900">
                <a:latin typeface="Arial"/>
                <a:ea typeface="Arial"/>
                <a:cs typeface="Arial"/>
                <a:sym typeface="Arial"/>
              </a:defRPr>
            </a:pPr>
            <a:r>
              <a:t>El 30% de los pacientes presentaron efectos adversos al tratamiento, motivo por el cuál tuvo que ser suspendido en un paciente.</a:t>
            </a:r>
          </a:p>
        </p:txBody>
      </p:sp>
      <p:sp>
        <p:nvSpPr>
          <p:cNvPr id="98" name="Texto"/>
          <p:cNvSpPr txBox="1"/>
          <p:nvPr/>
        </p:nvSpPr>
        <p:spPr>
          <a:xfrm>
            <a:off x="67001" y="3907251"/>
            <a:ext cx="127001" cy="74810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spcBef>
                <a:spcPts val="1200"/>
              </a:spcBef>
              <a:defRPr sz="900">
                <a:latin typeface="Arial"/>
                <a:ea typeface="Arial"/>
                <a:cs typeface="Arial"/>
                <a:sym typeface="Arial"/>
              </a:defRPr>
            </a:pPr>
            <a:endParaRPr>
              <a:uFill>
                <a:solidFill>
                  <a:srgbClr val="000000"/>
                </a:solidFill>
              </a:uFill>
            </a:endParaRP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p>
        </p:txBody>
      </p:sp>
      <p:sp>
        <p:nvSpPr>
          <p:cNvPr id="99" name="4 CuadroTexto"/>
          <p:cNvSpPr txBox="1"/>
          <p:nvPr/>
        </p:nvSpPr>
        <p:spPr>
          <a:xfrm>
            <a:off x="442134" y="3105584"/>
            <a:ext cx="4286282" cy="1646624"/>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spAutoFit/>
          </a:bodyPr>
          <a:lstStyle/>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r>
              <a:t>METODOLOGÍA:</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b="1" sz="900">
                <a:uFill>
                  <a:solidFill>
                    <a:srgbClr val="000000"/>
                  </a:solidFill>
                </a:uFill>
                <a:latin typeface="Arial"/>
                <a:ea typeface="Arial"/>
                <a:cs typeface="Arial"/>
                <a:sym typeface="Arial"/>
              </a:defRPr>
            </a:pPr>
          </a:p>
          <a:p>
            <a:pPr defTabSz="457200">
              <a:spcBef>
                <a:spcPts val="1200"/>
              </a:spcBef>
              <a:defRPr sz="900">
                <a:latin typeface="Arial"/>
                <a:ea typeface="Arial"/>
                <a:cs typeface="Arial"/>
                <a:sym typeface="Arial"/>
              </a:defRPr>
            </a:pPr>
            <a:r>
              <a:t>Se han evaluado los motivos para inicio de dupilumab y las características clínicas del paciente como son: edad, sexo, IMC, comorbilidades, corticodependencia, ACT…, y características funcionales como: FEV1, FeNO, eosinófilos en sangre e IgE, de los pacientes con asma grave T2 en tratamiento con dupilumab, en situación de práctica clínica habitual. </a:t>
            </a:r>
          </a:p>
          <a:p>
            <a:pPr defTabSz="457200">
              <a:spcBef>
                <a:spcPts val="1200"/>
              </a:spcBef>
              <a:defRPr sz="900">
                <a:latin typeface="Arial"/>
                <a:ea typeface="Arial"/>
                <a:cs typeface="Arial"/>
                <a:sym typeface="Arial"/>
              </a:defRPr>
            </a:pPr>
            <a:r>
              <a:t>Se ha realizado un análisis descriptivo utilizando medidas de posición (mediana y rango intercuartílico) para variables cuantitativas, y test de McNemar para las cualitativas. Se estableció el nivel de significación estadística en p &lt; 0,05. Se utilizó el software SPSSv28.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9 CuadroTexto"/>
          <p:cNvSpPr txBox="1"/>
          <p:nvPr/>
        </p:nvSpPr>
        <p:spPr>
          <a:xfrm>
            <a:off x="251911" y="4340954"/>
            <a:ext cx="8001263" cy="665771"/>
          </a:xfrm>
          <a:prstGeom prst="rect">
            <a:avLst/>
          </a:prstGeom>
          <a:gradFill>
            <a:gsLst>
              <a:gs pos="0">
                <a:schemeClr val="accent5">
                  <a:hueOff val="249502"/>
                  <a:satOff val="48101"/>
                  <a:lumOff val="28891"/>
                </a:schemeClr>
              </a:gs>
              <a:gs pos="35000">
                <a:srgbClr val="BFEDFF"/>
              </a:gs>
              <a:gs pos="100000">
                <a:schemeClr val="accent5">
                  <a:hueOff val="308963"/>
                  <a:satOff val="48101"/>
                  <a:lumOff val="41680"/>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sz="1000">
                <a:latin typeface="Arial"/>
                <a:ea typeface="Arial"/>
                <a:cs typeface="Arial"/>
                <a:sym typeface="Arial"/>
              </a:defRPr>
            </a:pPr>
            <a:r>
              <a:rPr b="1"/>
              <a:t>CONCLUSIONES</a:t>
            </a:r>
            <a:r>
              <a:t>:</a:t>
            </a:r>
          </a:p>
          <a:p>
            <a:pPr>
              <a:defRPr sz="1000">
                <a:latin typeface="Arial"/>
                <a:ea typeface="Arial"/>
                <a:cs typeface="Arial"/>
                <a:sym typeface="Arial"/>
              </a:defRPr>
            </a:pPr>
          </a:p>
          <a:p>
            <a:pPr>
              <a:defRPr sz="1000">
                <a:latin typeface="Arial"/>
                <a:ea typeface="Arial"/>
                <a:cs typeface="Arial"/>
                <a:sym typeface="Arial"/>
              </a:defRPr>
            </a:pPr>
            <a:r>
              <a:t>El tratamiento con dupilumab bajo condiciones estándar de práctica clínica mejora el control y la función pulmonar de pacientes con asma severo T2, reduciendo las exacerbaciones, el consumo de OCS y los niveles de FeNO.</a:t>
            </a:r>
          </a:p>
        </p:txBody>
      </p:sp>
      <p:sp>
        <p:nvSpPr>
          <p:cNvPr id="102" name="5 CuadroTexto"/>
          <p:cNvSpPr txBox="1"/>
          <p:nvPr/>
        </p:nvSpPr>
        <p:spPr>
          <a:xfrm>
            <a:off x="1643040" y="71418"/>
            <a:ext cx="6929489" cy="612139"/>
          </a:xfrm>
          <a:prstGeom prst="rect">
            <a:avLst/>
          </a:prstGeom>
          <a:solidFill>
            <a:schemeClr val="accent5"/>
          </a:solidFill>
          <a:ln w="38100">
            <a:solidFill>
              <a:srgbClr val="FFFFFF"/>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8" tIns="45718" rIns="45718" bIns="45718">
            <a:spAutoFit/>
          </a:bodyPr>
          <a:lstStyle>
            <a:lvl1pPr algn="ctr" defTabSz="457200">
              <a:spcBef>
                <a:spcPts val="1200"/>
              </a:spcBef>
              <a:defRPr b="1" sz="1600">
                <a:solidFill>
                  <a:srgbClr val="FFFFFF"/>
                </a:solidFill>
              </a:defRPr>
            </a:lvl1pPr>
          </a:lstStyle>
          <a:p>
            <a:pPr/>
            <a:r>
              <a:t>MOTIVOS DE INICIO DE DUPILUMAB EN UNA UNIDAD DE ASMA DE ALTA COMPLEJIDAD </a:t>
            </a:r>
          </a:p>
        </p:txBody>
      </p:sp>
      <p:graphicFrame>
        <p:nvGraphicFramePr>
          <p:cNvPr id="103" name="Tabla 1"/>
          <p:cNvGraphicFramePr/>
          <p:nvPr/>
        </p:nvGraphicFramePr>
        <p:xfrm>
          <a:off x="98777" y="894167"/>
          <a:ext cx="3696092" cy="2933103"/>
        </p:xfrm>
        <a:graphic xmlns:a="http://schemas.openxmlformats.org/drawingml/2006/main">
          <a:graphicData uri="http://schemas.openxmlformats.org/drawingml/2006/table">
            <a:tbl>
              <a:tblPr firstCol="1" firstRow="1" lastCol="0" lastRow="0" bandCol="0" bandRow="1" rtl="0">
                <a:tableStyleId>{C7B018BB-80A7-4F77-B60F-C8B233D01FF8}</a:tableStyleId>
              </a:tblPr>
              <a:tblGrid>
                <a:gridCol w="1238643"/>
                <a:gridCol w="837507"/>
                <a:gridCol w="762314"/>
                <a:gridCol w="844925"/>
              </a:tblGrid>
              <a:tr h="280510">
                <a:tc>
                  <a:txBody>
                    <a:bodyPr/>
                    <a:lstStyle/>
                    <a:p>
                      <a:pPr algn="ctr">
                        <a:defRPr b="0" sz="1800">
                          <a:solidFill>
                            <a:srgbClr val="000000"/>
                          </a:solidFill>
                        </a:defRPr>
                      </a:pPr>
                      <a:r>
                        <a:rPr b="1" sz="900">
                          <a:solidFill>
                            <a:srgbClr val="FFFFFF"/>
                          </a:solidFill>
                          <a:latin typeface="Arial"/>
                          <a:ea typeface="Arial"/>
                          <a:cs typeface="Arial"/>
                          <a:sym typeface="Arial"/>
                        </a:rPr>
                        <a:t>Variables</a:t>
                      </a:r>
                    </a:p>
                  </a:txBody>
                  <a:tcPr marL="0" marR="0" marT="0" marB="0" anchor="ctr" anchorCtr="0" horzOverflow="overflow"/>
                </a:tc>
                <a:tc>
                  <a:txBody>
                    <a:bodyPr/>
                    <a:lstStyle/>
                    <a:p>
                      <a:pPr algn="ctr">
                        <a:defRPr b="0" sz="1800">
                          <a:solidFill>
                            <a:srgbClr val="000000"/>
                          </a:solidFill>
                        </a:defRPr>
                      </a:pPr>
                      <a:r>
                        <a:rPr b="1" sz="900">
                          <a:solidFill>
                            <a:srgbClr val="FFFFFF"/>
                          </a:solidFill>
                          <a:latin typeface="Arial"/>
                          <a:ea typeface="Arial"/>
                          <a:cs typeface="Arial"/>
                          <a:sym typeface="Arial"/>
                        </a:rPr>
                        <a:t>Basal </a:t>
                      </a:r>
                    </a:p>
                  </a:txBody>
                  <a:tcPr marL="0" marR="0" marT="0" marB="0" anchor="ctr" anchorCtr="0" horzOverflow="overflow"/>
                </a:tc>
                <a:tc>
                  <a:txBody>
                    <a:bodyPr/>
                    <a:lstStyle/>
                    <a:p>
                      <a:pPr algn="ctr">
                        <a:defRPr b="0" sz="1800">
                          <a:solidFill>
                            <a:srgbClr val="000000"/>
                          </a:solidFill>
                        </a:defRPr>
                      </a:pPr>
                      <a:r>
                        <a:rPr b="1" sz="900">
                          <a:solidFill>
                            <a:srgbClr val="FFFFFF"/>
                          </a:solidFill>
                          <a:latin typeface="Arial"/>
                          <a:ea typeface="Arial"/>
                          <a:cs typeface="Arial"/>
                          <a:sym typeface="Arial"/>
                        </a:rPr>
                        <a:t>A los 6 meses</a:t>
                      </a:r>
                    </a:p>
                  </a:txBody>
                  <a:tcPr marL="0" marR="0" marT="0" marB="0" anchor="ctr" anchorCtr="0" horzOverflow="overflow"/>
                </a:tc>
                <a:tc>
                  <a:txBody>
                    <a:bodyPr/>
                    <a:lstStyle/>
                    <a:p>
                      <a:pPr algn="ctr">
                        <a:defRPr b="0" sz="1800">
                          <a:solidFill>
                            <a:srgbClr val="000000"/>
                          </a:solidFill>
                        </a:defRPr>
                      </a:pPr>
                      <a:r>
                        <a:rPr b="1" sz="900">
                          <a:solidFill>
                            <a:srgbClr val="FFFFFF"/>
                          </a:solidFill>
                          <a:latin typeface="Arial"/>
                          <a:ea typeface="Arial"/>
                          <a:cs typeface="Arial"/>
                          <a:sym typeface="Arial"/>
                        </a:rPr>
                        <a:t>P</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ACT</a:t>
                      </a:r>
                    </a:p>
                  </a:txBody>
                  <a:tcPr marL="0" marR="0" marT="0" marB="0" anchor="ctr" anchorCtr="0" horzOverflow="overflow"/>
                </a:tc>
                <a:tc>
                  <a:txBody>
                    <a:bodyPr/>
                    <a:lstStyle/>
                    <a:p>
                      <a:pPr algn="ctr">
                        <a:defRPr sz="1800"/>
                      </a:pPr>
                      <a:r>
                        <a:rPr sz="900">
                          <a:latin typeface="Arial"/>
                          <a:ea typeface="Arial"/>
                          <a:cs typeface="Arial"/>
                          <a:sym typeface="Arial"/>
                        </a:rPr>
                        <a:t>15 (10)</a:t>
                      </a:r>
                    </a:p>
                  </a:txBody>
                  <a:tcPr marL="0" marR="0" marT="0" marB="0" anchor="ctr" anchorCtr="0" horzOverflow="overflow"/>
                </a:tc>
                <a:tc>
                  <a:txBody>
                    <a:bodyPr/>
                    <a:lstStyle/>
                    <a:p>
                      <a:pPr algn="ctr">
                        <a:defRPr sz="1800"/>
                      </a:pPr>
                      <a:r>
                        <a:rPr sz="900">
                          <a:latin typeface="Arial"/>
                          <a:ea typeface="Arial"/>
                          <a:cs typeface="Arial"/>
                          <a:sym typeface="Arial"/>
                        </a:rPr>
                        <a:t>18 (16)</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396003">
                <a:tc>
                  <a:txBody>
                    <a:bodyPr/>
                    <a:lstStyle/>
                    <a:p>
                      <a:pPr algn="ctr">
                        <a:defRPr b="0" sz="1800">
                          <a:solidFill>
                            <a:srgbClr val="000000"/>
                          </a:solidFill>
                        </a:defRPr>
                      </a:pPr>
                      <a:r>
                        <a:rPr b="1" sz="900">
                          <a:solidFill>
                            <a:srgbClr val="FFFFFF"/>
                          </a:solidFill>
                          <a:latin typeface="Arial"/>
                          <a:ea typeface="Arial"/>
                          <a:cs typeface="Arial"/>
                          <a:sym typeface="Arial"/>
                        </a:rPr>
                        <a:t>Nº asistencia a Urgencias el año previo</a:t>
                      </a:r>
                    </a:p>
                  </a:txBody>
                  <a:tcPr marL="0" marR="0" marT="0" marB="0" anchor="ctr" anchorCtr="0" horzOverflow="overflow"/>
                </a:tc>
                <a:tc>
                  <a:txBody>
                    <a:bodyPr/>
                    <a:lstStyle/>
                    <a:p>
                      <a:pPr algn="ctr">
                        <a:defRPr sz="1800"/>
                      </a:pPr>
                      <a:r>
                        <a:rPr sz="900">
                          <a:latin typeface="Arial"/>
                          <a:ea typeface="Arial"/>
                          <a:cs typeface="Arial"/>
                          <a:sym typeface="Arial"/>
                        </a:rPr>
                        <a:t>0 (0)</a:t>
                      </a:r>
                    </a:p>
                  </a:txBody>
                  <a:tcPr marL="0" marR="0" marT="0" marB="0" anchor="ctr" anchorCtr="0" horzOverflow="overflow"/>
                </a:tc>
                <a:tc>
                  <a:txBody>
                    <a:bodyPr/>
                    <a:lstStyle/>
                    <a:p>
                      <a:pPr algn="ctr">
                        <a:defRPr sz="1800"/>
                      </a:pPr>
                      <a:r>
                        <a:rPr sz="900">
                          <a:latin typeface="Arial"/>
                          <a:ea typeface="Arial"/>
                          <a:cs typeface="Arial"/>
                          <a:sym typeface="Arial"/>
                        </a:rPr>
                        <a:t>0 (1)</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Corticodependientes
N (%)</a:t>
                      </a:r>
                    </a:p>
                  </a:txBody>
                  <a:tcPr marL="0" marR="0" marT="0" marB="0" anchor="ctr" anchorCtr="0" horzOverflow="overflow"/>
                </a:tc>
                <a:tc>
                  <a:txBody>
                    <a:bodyPr/>
                    <a:lstStyle/>
                    <a:p>
                      <a:pPr algn="ctr">
                        <a:defRPr sz="1800"/>
                      </a:pPr>
                      <a:r>
                        <a:rPr sz="900">
                          <a:latin typeface="Arial"/>
                          <a:ea typeface="Arial"/>
                          <a:cs typeface="Arial"/>
                          <a:sym typeface="Arial"/>
                        </a:rPr>
                        <a:t>1 (20%)</a:t>
                      </a:r>
                    </a:p>
                  </a:txBody>
                  <a:tcPr marL="0" marR="0" marT="0" marB="0" anchor="ctr" anchorCtr="0" horzOverflow="overflow"/>
                </a:tc>
                <a:tc>
                  <a:txBody>
                    <a:bodyPr/>
                    <a:lstStyle/>
                    <a:p>
                      <a:pPr algn="ctr">
                        <a:defRPr sz="1800"/>
                      </a:pPr>
                      <a:r>
                        <a:rPr sz="900">
                          <a:latin typeface="Arial"/>
                          <a:ea typeface="Arial"/>
                          <a:cs typeface="Arial"/>
                          <a:sym typeface="Arial"/>
                        </a:rPr>
                        <a:t>0 (0%)</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Ciclos de OCS el año previo</a:t>
                      </a:r>
                    </a:p>
                  </a:txBody>
                  <a:tcPr marL="0" marR="0" marT="0" marB="0" anchor="ctr" anchorCtr="0" horzOverflow="overflow"/>
                </a:tc>
                <a:tc>
                  <a:txBody>
                    <a:bodyPr/>
                    <a:lstStyle/>
                    <a:p>
                      <a:pPr algn="ctr">
                        <a:defRPr sz="1800"/>
                      </a:pPr>
                      <a:r>
                        <a:rPr sz="900">
                          <a:latin typeface="Arial"/>
                          <a:ea typeface="Arial"/>
                          <a:cs typeface="Arial"/>
                          <a:sym typeface="Arial"/>
                        </a:rPr>
                        <a:t>1 (2,5%)</a:t>
                      </a:r>
                    </a:p>
                  </a:txBody>
                  <a:tcPr marL="0" marR="0" marT="0" marB="0" anchor="ctr" anchorCtr="0" horzOverflow="overflow"/>
                </a:tc>
                <a:tc>
                  <a:txBody>
                    <a:bodyPr/>
                    <a:lstStyle/>
                    <a:p>
                      <a:pPr algn="ctr">
                        <a:defRPr sz="1800"/>
                      </a:pPr>
                      <a:r>
                        <a:rPr sz="900">
                          <a:latin typeface="Arial"/>
                          <a:ea typeface="Arial"/>
                          <a:cs typeface="Arial"/>
                          <a:sym typeface="Arial"/>
                        </a:rPr>
                        <a:t>0 (1)</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Eosinófilos en sangre</a:t>
                      </a:r>
                    </a:p>
                  </a:txBody>
                  <a:tcPr marL="0" marR="0" marT="0" marB="0" anchor="ctr" anchorCtr="0" horzOverflow="overflow"/>
                </a:tc>
                <a:tc>
                  <a:txBody>
                    <a:bodyPr/>
                    <a:lstStyle/>
                    <a:p>
                      <a:pPr algn="ctr">
                        <a:defRPr sz="1800"/>
                      </a:pPr>
                      <a:r>
                        <a:rPr sz="900">
                          <a:latin typeface="Arial"/>
                          <a:ea typeface="Arial"/>
                          <a:cs typeface="Arial"/>
                          <a:sym typeface="Arial"/>
                        </a:rPr>
                        <a:t>520 (667)</a:t>
                      </a:r>
                    </a:p>
                  </a:txBody>
                  <a:tcPr marL="0" marR="0" marT="0" marB="0" anchor="ctr" anchorCtr="0" horzOverflow="overflow"/>
                </a:tc>
                <a:tc>
                  <a:txBody>
                    <a:bodyPr/>
                    <a:lstStyle/>
                    <a:p>
                      <a:pPr algn="ctr">
                        <a:defRPr sz="1800"/>
                      </a:pPr>
                      <a:r>
                        <a:rPr sz="900">
                          <a:latin typeface="Arial"/>
                          <a:ea typeface="Arial"/>
                          <a:cs typeface="Arial"/>
                          <a:sym typeface="Arial"/>
                        </a:rPr>
                        <a:t>210 (610)</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FEV1 ml</a:t>
                      </a:r>
                    </a:p>
                  </a:txBody>
                  <a:tcPr marL="0" marR="0" marT="0" marB="0" anchor="ctr" anchorCtr="0" horzOverflow="overflow"/>
                </a:tc>
                <a:tc>
                  <a:txBody>
                    <a:bodyPr/>
                    <a:lstStyle/>
                    <a:p>
                      <a:pPr algn="ctr">
                        <a:defRPr sz="1800"/>
                      </a:pPr>
                      <a:r>
                        <a:rPr sz="900">
                          <a:latin typeface="Arial"/>
                          <a:ea typeface="Arial"/>
                          <a:cs typeface="Arial"/>
                          <a:sym typeface="Arial"/>
                        </a:rPr>
                        <a:t>1540 (1695)</a:t>
                      </a:r>
                    </a:p>
                  </a:txBody>
                  <a:tcPr marL="0" marR="0" marT="0" marB="0" anchor="ctr" anchorCtr="0" horzOverflow="overflow"/>
                </a:tc>
                <a:tc>
                  <a:txBody>
                    <a:bodyPr/>
                    <a:lstStyle/>
                    <a:p>
                      <a:pPr algn="ctr">
                        <a:defRPr sz="1800"/>
                      </a:pPr>
                      <a:r>
                        <a:rPr sz="900">
                          <a:latin typeface="Arial"/>
                          <a:ea typeface="Arial"/>
                          <a:cs typeface="Arial"/>
                          <a:sym typeface="Arial"/>
                        </a:rPr>
                        <a:t>1860 (2575)</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FEV1 %</a:t>
                      </a:r>
                    </a:p>
                  </a:txBody>
                  <a:tcPr marL="0" marR="0" marT="0" marB="0" anchor="ctr" anchorCtr="0" horzOverflow="overflow"/>
                </a:tc>
                <a:tc>
                  <a:txBody>
                    <a:bodyPr/>
                    <a:lstStyle/>
                    <a:p>
                      <a:pPr algn="ctr">
                        <a:defRPr sz="1800"/>
                      </a:pPr>
                      <a:r>
                        <a:rPr sz="900">
                          <a:latin typeface="Arial"/>
                          <a:ea typeface="Arial"/>
                          <a:cs typeface="Arial"/>
                          <a:sym typeface="Arial"/>
                        </a:rPr>
                        <a:t>75 (34%)</a:t>
                      </a:r>
                    </a:p>
                  </a:txBody>
                  <a:tcPr marL="0" marR="0" marT="0" marB="0" anchor="ctr" anchorCtr="0" horzOverflow="overflow"/>
                </a:tc>
                <a:tc>
                  <a:txBody>
                    <a:bodyPr/>
                    <a:lstStyle/>
                    <a:p>
                      <a:pPr algn="ctr">
                        <a:defRPr sz="1800"/>
                      </a:pPr>
                      <a:r>
                        <a:rPr sz="900">
                          <a:latin typeface="Arial"/>
                          <a:ea typeface="Arial"/>
                          <a:cs typeface="Arial"/>
                          <a:sym typeface="Arial"/>
                        </a:rPr>
                        <a:t>87 (46)</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FEV1/FVC</a:t>
                      </a:r>
                    </a:p>
                  </a:txBody>
                  <a:tcPr marL="0" marR="0" marT="0" marB="0" anchor="ctr" anchorCtr="0" horzOverflow="overflow"/>
                </a:tc>
                <a:tc>
                  <a:txBody>
                    <a:bodyPr/>
                    <a:lstStyle/>
                    <a:p>
                      <a:pPr algn="ctr">
                        <a:defRPr sz="1800"/>
                      </a:pPr>
                      <a:r>
                        <a:rPr sz="900">
                          <a:latin typeface="Arial"/>
                          <a:ea typeface="Arial"/>
                          <a:cs typeface="Arial"/>
                          <a:sym typeface="Arial"/>
                        </a:rPr>
                        <a:t>67 (13)</a:t>
                      </a:r>
                    </a:p>
                  </a:txBody>
                  <a:tcPr marL="0" marR="0" marT="0" marB="0" anchor="ctr" anchorCtr="0" horzOverflow="overflow"/>
                </a:tc>
                <a:tc>
                  <a:txBody>
                    <a:bodyPr/>
                    <a:lstStyle/>
                    <a:p>
                      <a:pPr algn="ctr">
                        <a:defRPr sz="1800"/>
                      </a:pPr>
                      <a:r>
                        <a:rPr sz="900">
                          <a:latin typeface="Arial"/>
                          <a:ea typeface="Arial"/>
                          <a:cs typeface="Arial"/>
                          <a:sym typeface="Arial"/>
                        </a:rPr>
                        <a:t>68 (15,5)</a:t>
                      </a:r>
                    </a:p>
                  </a:txBody>
                  <a:tcPr marL="0" marR="0" marT="0" marB="0" anchor="ctr" anchorCtr="0" horzOverflow="overflow"/>
                </a:tc>
                <a:tc>
                  <a:txBody>
                    <a:bodyPr/>
                    <a:lstStyle/>
                    <a:p>
                      <a:pPr algn="ctr">
                        <a:defRPr sz="1800"/>
                      </a:pPr>
                      <a:r>
                        <a:rPr sz="900">
                          <a:latin typeface="Arial"/>
                          <a:ea typeface="Arial"/>
                          <a:cs typeface="Arial"/>
                          <a:sym typeface="Arial"/>
                        </a:rPr>
                        <a:t>NS</a:t>
                      </a:r>
                    </a:p>
                  </a:txBody>
                  <a:tcPr marL="0" marR="0" marT="0" marB="0" anchor="ctr" anchorCtr="0" horzOverflow="overflow"/>
                </a:tc>
              </a:tr>
              <a:tr h="280510">
                <a:tc>
                  <a:txBody>
                    <a:bodyPr/>
                    <a:lstStyle/>
                    <a:p>
                      <a:pPr algn="ctr">
                        <a:defRPr b="0" sz="1800">
                          <a:solidFill>
                            <a:srgbClr val="000000"/>
                          </a:solidFill>
                        </a:defRPr>
                      </a:pPr>
                      <a:r>
                        <a:rPr b="1" sz="900">
                          <a:solidFill>
                            <a:srgbClr val="FFFFFF"/>
                          </a:solidFill>
                          <a:latin typeface="Arial"/>
                          <a:ea typeface="Arial"/>
                          <a:cs typeface="Arial"/>
                          <a:sym typeface="Arial"/>
                        </a:rPr>
                        <a:t>FeNO</a:t>
                      </a:r>
                    </a:p>
                  </a:txBody>
                  <a:tcPr marL="0" marR="0" marT="0" marB="0" anchor="ctr" anchorCtr="0" horzOverflow="overflow"/>
                </a:tc>
                <a:tc>
                  <a:txBody>
                    <a:bodyPr/>
                    <a:lstStyle/>
                    <a:p>
                      <a:pPr algn="ctr">
                        <a:defRPr sz="1800"/>
                      </a:pPr>
                      <a:r>
                        <a:rPr sz="900">
                          <a:latin typeface="Arial"/>
                          <a:ea typeface="Arial"/>
                          <a:cs typeface="Arial"/>
                          <a:sym typeface="Arial"/>
                        </a:rPr>
                        <a:t>17 (20,5)</a:t>
                      </a:r>
                    </a:p>
                  </a:txBody>
                  <a:tcPr marL="0" marR="0" marT="0" marB="0" anchor="ctr" anchorCtr="0" horzOverflow="overflow"/>
                </a:tc>
                <a:tc>
                  <a:txBody>
                    <a:bodyPr/>
                    <a:lstStyle/>
                    <a:p>
                      <a:pPr algn="ctr">
                        <a:defRPr sz="1800"/>
                      </a:pPr>
                      <a:r>
                        <a:rPr sz="900">
                          <a:latin typeface="Arial"/>
                          <a:ea typeface="Arial"/>
                          <a:cs typeface="Arial"/>
                          <a:sym typeface="Arial"/>
                        </a:rPr>
                        <a:t>14 (15)</a:t>
                      </a:r>
                    </a:p>
                  </a:txBody>
                  <a:tcPr marL="0" marR="0" marT="0" marB="0" anchor="ctr" anchorCtr="0" horzOverflow="overflow"/>
                </a:tc>
                <a:tc>
                  <a:txBody>
                    <a:bodyPr/>
                    <a:lstStyle/>
                    <a:p>
                      <a:pPr algn="ctr">
                        <a:defRPr sz="1800"/>
                      </a:pPr>
                      <a:r>
                        <a:rPr sz="900">
                          <a:latin typeface="Arial"/>
                          <a:ea typeface="Arial"/>
                          <a:cs typeface="Arial"/>
                          <a:sym typeface="Arial"/>
                        </a:rPr>
                        <a:t>0,068</a:t>
                      </a:r>
                    </a:p>
                  </a:txBody>
                  <a:tcPr marL="0" marR="0" marT="0" marB="0" anchor="ctr" anchorCtr="0" horzOverflow="overflow"/>
                </a:tc>
              </a:tr>
              <a:tr h="351860">
                <a:tc gridSpan="4">
                  <a:txBody>
                    <a:bodyPr/>
                    <a:lstStyle/>
                    <a:p>
                      <a:pPr algn="l">
                        <a:defRPr b="0" sz="900">
                          <a:solidFill>
                            <a:srgbClr val="000000"/>
                          </a:solidFill>
                          <a:latin typeface="Arial"/>
                          <a:ea typeface="Arial"/>
                          <a:cs typeface="Arial"/>
                          <a:sym typeface="Arial"/>
                        </a:defRPr>
                      </a:pPr>
                      <a:r>
                        <a:t>Tabla 1: Cambios en control, agudizaciones, uso de OCS, función pulmonar y FeNO tras 6 meses de. Tratamiento con dupilumab (n=5)</a:t>
                      </a:r>
                    </a:p>
                  </a:txBody>
                  <a:tcPr marL="50800" marR="50800" marT="132949" marB="50800" anchor="ctr" anchorCtr="0" horzOverflow="overflow">
                    <a:lnL/>
                    <a:lnR/>
                    <a:lnT/>
                    <a:lnB/>
                    <a:solidFill>
                      <a:srgbClr val="000000">
                        <a:alpha val="0"/>
                      </a:srgbClr>
                    </a:solidFill>
                  </a:tcPr>
                </a:tc>
                <a:tc hMerge="1">
                  <a:tcPr/>
                </a:tc>
                <a:tc hMerge="1">
                  <a:tcPr/>
                </a:tc>
                <a:tc hMerge="1">
                  <a:tcPr/>
                </a:tc>
              </a:tr>
            </a:tbl>
          </a:graphicData>
        </a:graphic>
      </p:graphicFrame>
      <p:pic>
        <p:nvPicPr>
          <p:cNvPr id="104" name="act.pdf" descr="act.pdf"/>
          <p:cNvPicPr>
            <a:picLocks noChangeAspect="1"/>
          </p:cNvPicPr>
          <p:nvPr/>
        </p:nvPicPr>
        <p:blipFill>
          <a:blip r:embed="rId2">
            <a:extLst/>
          </a:blip>
          <a:stretch>
            <a:fillRect/>
          </a:stretch>
        </p:blipFill>
        <p:spPr>
          <a:xfrm>
            <a:off x="3771159" y="802184"/>
            <a:ext cx="2221696" cy="1485834"/>
          </a:xfrm>
          <a:prstGeom prst="rect">
            <a:avLst/>
          </a:prstGeom>
          <a:ln w="12700">
            <a:miter lim="400000"/>
          </a:ln>
        </p:spPr>
      </p:pic>
      <p:pic>
        <p:nvPicPr>
          <p:cNvPr id="105" name="fev1.pdf" descr="fev1.pdf"/>
          <p:cNvPicPr>
            <a:picLocks noChangeAspect="1"/>
          </p:cNvPicPr>
          <p:nvPr/>
        </p:nvPicPr>
        <p:blipFill>
          <a:blip r:embed="rId3">
            <a:extLst/>
          </a:blip>
          <a:stretch>
            <a:fillRect/>
          </a:stretch>
        </p:blipFill>
        <p:spPr>
          <a:xfrm>
            <a:off x="3788625" y="2844002"/>
            <a:ext cx="2186764" cy="1493514"/>
          </a:xfrm>
          <a:prstGeom prst="rect">
            <a:avLst/>
          </a:prstGeom>
          <a:ln w="12700">
            <a:miter lim="400000"/>
          </a:ln>
        </p:spPr>
      </p:pic>
      <p:pic>
        <p:nvPicPr>
          <p:cNvPr id="106" name="feno.pdf" descr="feno.pdf"/>
          <p:cNvPicPr>
            <a:picLocks noChangeAspect="1"/>
          </p:cNvPicPr>
          <p:nvPr/>
        </p:nvPicPr>
        <p:blipFill>
          <a:blip r:embed="rId4">
            <a:extLst/>
          </a:blip>
          <a:stretch>
            <a:fillRect/>
          </a:stretch>
        </p:blipFill>
        <p:spPr>
          <a:xfrm>
            <a:off x="6881021" y="802184"/>
            <a:ext cx="2187801" cy="1485834"/>
          </a:xfrm>
          <a:prstGeom prst="rect">
            <a:avLst/>
          </a:prstGeom>
          <a:ln w="12700">
            <a:miter lim="400000"/>
          </a:ln>
        </p:spPr>
      </p:pic>
      <p:pic>
        <p:nvPicPr>
          <p:cNvPr id="107" name="eos.pdf" descr="eos.pdf"/>
          <p:cNvPicPr>
            <a:picLocks noChangeAspect="1"/>
          </p:cNvPicPr>
          <p:nvPr/>
        </p:nvPicPr>
        <p:blipFill>
          <a:blip r:embed="rId5">
            <a:extLst/>
          </a:blip>
          <a:stretch>
            <a:fillRect/>
          </a:stretch>
        </p:blipFill>
        <p:spPr>
          <a:xfrm>
            <a:off x="6967830" y="2847842"/>
            <a:ext cx="2014184" cy="1485834"/>
          </a:xfrm>
          <a:prstGeom prst="rect">
            <a:avLst/>
          </a:prstGeom>
          <a:ln w="12700">
            <a:miter lim="400000"/>
          </a:ln>
        </p:spPr>
      </p:pic>
      <p:pic>
        <p:nvPicPr>
          <p:cNvPr id="108" name="ocs.pdf" descr="ocs.pdf"/>
          <p:cNvPicPr>
            <a:picLocks noChangeAspect="1"/>
          </p:cNvPicPr>
          <p:nvPr/>
        </p:nvPicPr>
        <p:blipFill>
          <a:blip r:embed="rId6">
            <a:extLst/>
          </a:blip>
          <a:stretch>
            <a:fillRect/>
          </a:stretch>
        </p:blipFill>
        <p:spPr>
          <a:xfrm>
            <a:off x="5643266" y="1938951"/>
            <a:ext cx="1885401" cy="126559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