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B92975-8903-45B6-9800-4AFF6C778CCE}" v="39" dt="2023-03-03T16:12:21.7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420" y="-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ANTONIO DELGADO TORRALBO" userId="e8216b3ffb0ad1f9" providerId="LiveId" clId="{56B92975-8903-45B6-9800-4AFF6C778CCE}"/>
    <pc:docChg chg="custSel modSld">
      <pc:chgData name="JOSE ANTONIO DELGADO TORRALBO" userId="e8216b3ffb0ad1f9" providerId="LiveId" clId="{56B92975-8903-45B6-9800-4AFF6C778CCE}" dt="2023-03-03T16:14:34.208" v="1524" actId="20577"/>
      <pc:docMkLst>
        <pc:docMk/>
      </pc:docMkLst>
      <pc:sldChg chg="addSp modSp mod">
        <pc:chgData name="JOSE ANTONIO DELGADO TORRALBO" userId="e8216b3ffb0ad1f9" providerId="LiveId" clId="{56B92975-8903-45B6-9800-4AFF6C778CCE}" dt="2023-03-03T13:02:36.754" v="494" actId="20577"/>
        <pc:sldMkLst>
          <pc:docMk/>
          <pc:sldMk cId="0" sldId="256"/>
        </pc:sldMkLst>
        <pc:spChg chg="mod">
          <ac:chgData name="JOSE ANTONIO DELGADO TORRALBO" userId="e8216b3ffb0ad1f9" providerId="LiveId" clId="{56B92975-8903-45B6-9800-4AFF6C778CCE}" dt="2023-03-03T13:02:36.754" v="494" actId="20577"/>
          <ac:spMkLst>
            <pc:docMk/>
            <pc:sldMk cId="0" sldId="256"/>
            <ac:spMk id="3" creationId="{DECC3B1A-A516-7EB4-F2F3-EAD5DFBCA36A}"/>
          </ac:spMkLst>
        </pc:spChg>
        <pc:graphicFrameChg chg="add mod modGraphic">
          <ac:chgData name="JOSE ANTONIO DELGADO TORRALBO" userId="e8216b3ffb0ad1f9" providerId="LiveId" clId="{56B92975-8903-45B6-9800-4AFF6C778CCE}" dt="2023-03-03T13:01:35.837" v="465" actId="20577"/>
          <ac:graphicFrameMkLst>
            <pc:docMk/>
            <pc:sldMk cId="0" sldId="256"/>
            <ac:graphicFrameMk id="4" creationId="{A7035355-69E5-2FB9-B14C-A36DAEE882F2}"/>
          </ac:graphicFrameMkLst>
        </pc:graphicFrameChg>
      </pc:sldChg>
      <pc:sldChg chg="addSp delSp modSp mod">
        <pc:chgData name="JOSE ANTONIO DELGADO TORRALBO" userId="e8216b3ffb0ad1f9" providerId="LiveId" clId="{56B92975-8903-45B6-9800-4AFF6C778CCE}" dt="2023-03-03T16:14:34.208" v="1524" actId="20577"/>
        <pc:sldMkLst>
          <pc:docMk/>
          <pc:sldMk cId="0" sldId="257"/>
        </pc:sldMkLst>
        <pc:spChg chg="add mod">
          <ac:chgData name="JOSE ANTONIO DELGADO TORRALBO" userId="e8216b3ffb0ad1f9" providerId="LiveId" clId="{56B92975-8903-45B6-9800-4AFF6C778CCE}" dt="2023-03-03T16:12:54.972" v="1327" actId="20577"/>
          <ac:spMkLst>
            <pc:docMk/>
            <pc:sldMk cId="0" sldId="257"/>
            <ac:spMk id="3" creationId="{2B23AFCC-5825-71D4-B63A-B521305473E3}"/>
          </ac:spMkLst>
        </pc:spChg>
        <pc:spChg chg="add mod">
          <ac:chgData name="JOSE ANTONIO DELGADO TORRALBO" userId="e8216b3ffb0ad1f9" providerId="LiveId" clId="{56B92975-8903-45B6-9800-4AFF6C778CCE}" dt="2023-03-03T14:04:33.055" v="688" actId="20577"/>
          <ac:spMkLst>
            <pc:docMk/>
            <pc:sldMk cId="0" sldId="257"/>
            <ac:spMk id="6" creationId="{2C4D87F2-A86C-FDC7-6656-0D7E41426EAA}"/>
          </ac:spMkLst>
        </pc:spChg>
        <pc:spChg chg="add mod">
          <ac:chgData name="JOSE ANTONIO DELGADO TORRALBO" userId="e8216b3ffb0ad1f9" providerId="LiveId" clId="{56B92975-8903-45B6-9800-4AFF6C778CCE}" dt="2023-03-03T14:12:21.082" v="808" actId="20577"/>
          <ac:spMkLst>
            <pc:docMk/>
            <pc:sldMk cId="0" sldId="257"/>
            <ac:spMk id="8" creationId="{3FBEE986-8846-AE89-1EA7-6B35EDA0D2A0}"/>
          </ac:spMkLst>
        </pc:spChg>
        <pc:spChg chg="add del mod">
          <ac:chgData name="JOSE ANTONIO DELGADO TORRALBO" userId="e8216b3ffb0ad1f9" providerId="LiveId" clId="{56B92975-8903-45B6-9800-4AFF6C778CCE}" dt="2023-03-03T16:01:47.270" v="1084" actId="478"/>
          <ac:spMkLst>
            <pc:docMk/>
            <pc:sldMk cId="0" sldId="257"/>
            <ac:spMk id="9" creationId="{38E428E6-1949-3DCB-61E5-7BA5E25A3504}"/>
          </ac:spMkLst>
        </pc:spChg>
        <pc:spChg chg="add mod">
          <ac:chgData name="JOSE ANTONIO DELGADO TORRALBO" userId="e8216b3ffb0ad1f9" providerId="LiveId" clId="{56B92975-8903-45B6-9800-4AFF6C778CCE}" dt="2023-03-03T16:14:34.208" v="1524" actId="20577"/>
          <ac:spMkLst>
            <pc:docMk/>
            <pc:sldMk cId="0" sldId="257"/>
            <ac:spMk id="10" creationId="{5A9BADC9-2FFE-94EF-40FF-74CB5AEB4189}"/>
          </ac:spMkLst>
        </pc:spChg>
        <pc:graphicFrameChg chg="add mod modGraphic">
          <ac:chgData name="JOSE ANTONIO DELGADO TORRALBO" userId="e8216b3ffb0ad1f9" providerId="LiveId" clId="{56B92975-8903-45B6-9800-4AFF6C778CCE}" dt="2023-03-03T16:11:39.087" v="1313" actId="20577"/>
          <ac:graphicFrameMkLst>
            <pc:docMk/>
            <pc:sldMk cId="0" sldId="257"/>
            <ac:graphicFrameMk id="2" creationId="{F72C1B6A-F62E-6DFE-D39F-6DABB3A5B26E}"/>
          </ac:graphicFrameMkLst>
        </pc:graphicFrameChg>
        <pc:graphicFrameChg chg="add mod">
          <ac:chgData name="JOSE ANTONIO DELGADO TORRALBO" userId="e8216b3ffb0ad1f9" providerId="LiveId" clId="{56B92975-8903-45B6-9800-4AFF6C778CCE}" dt="2023-03-03T13:41:51.198" v="556" actId="14100"/>
          <ac:graphicFrameMkLst>
            <pc:docMk/>
            <pc:sldMk cId="0" sldId="257"/>
            <ac:graphicFrameMk id="4" creationId="{538337DB-668C-25E8-E3FB-DD007F5CB68A}"/>
          </ac:graphicFrameMkLst>
        </pc:graphicFrameChg>
        <pc:graphicFrameChg chg="add mod modGraphic">
          <ac:chgData name="JOSE ANTONIO DELGADO TORRALBO" userId="e8216b3ffb0ad1f9" providerId="LiveId" clId="{56B92975-8903-45B6-9800-4AFF6C778CCE}" dt="2023-03-03T14:10:06.684" v="770" actId="2164"/>
          <ac:graphicFrameMkLst>
            <pc:docMk/>
            <pc:sldMk cId="0" sldId="257"/>
            <ac:graphicFrameMk id="5" creationId="{7392C1D6-D2EB-FBBF-6F3C-75BC35D3E74C}"/>
          </ac:graphicFrameMkLst>
        </pc:graphicFrameChg>
        <pc:graphicFrameChg chg="add del mod modGraphic">
          <ac:chgData name="JOSE ANTONIO DELGADO TORRALBO" userId="e8216b3ffb0ad1f9" providerId="LiveId" clId="{56B92975-8903-45B6-9800-4AFF6C778CCE}" dt="2023-03-03T16:01:42.754" v="1083" actId="478"/>
          <ac:graphicFrameMkLst>
            <pc:docMk/>
            <pc:sldMk cId="0" sldId="257"/>
            <ac:graphicFrameMk id="7" creationId="{1E797D1C-47C4-0F41-7D0C-07210A3CAB16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/>
              <a:t>FP</a:t>
            </a:r>
            <a:r>
              <a:rPr lang="en-US" sz="1100" baseline="0" dirty="0"/>
              <a:t> no FPI</a:t>
            </a:r>
            <a:endParaRPr lang="en-US" sz="11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23B-4569-8BE5-CF02727995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23B-4569-8BE5-CF02727995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23B-4569-8BE5-CF02727995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23B-4569-8BE5-CF02727995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23B-4569-8BE5-CF02727995C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23B-4569-8BE5-CF02727995C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Neumonitis por hipersensibilidad</c:v>
                </c:pt>
                <c:pt idx="1">
                  <c:v>Sarcoidosis</c:v>
                </c:pt>
                <c:pt idx="2">
                  <c:v>Conectivopatías</c:v>
                </c:pt>
                <c:pt idx="3">
                  <c:v>NINE</c:v>
                </c:pt>
                <c:pt idx="4">
                  <c:v>SCEF</c:v>
                </c:pt>
                <c:pt idx="5">
                  <c:v>Otros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38.9</c:v>
                </c:pt>
                <c:pt idx="1">
                  <c:v>5.6</c:v>
                </c:pt>
                <c:pt idx="2">
                  <c:v>15.15</c:v>
                </c:pt>
                <c:pt idx="3">
                  <c:v>8.3000000000000007</c:v>
                </c:pt>
                <c:pt idx="4">
                  <c:v>27.8</c:v>
                </c:pt>
                <c:pt idx="5">
                  <c:v>4.25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7C-444F-9E34-5662920C067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41325322827394"/>
          <c:y val="6.279346226519289E-2"/>
          <c:w val="0.25518553494056218"/>
          <c:h val="0.5885624590311426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0B4A180-1B91-22A8-5594-72FA997EB0BA}"/>
              </a:ext>
            </a:extLst>
          </p:cNvPr>
          <p:cNvSpPr txBox="1"/>
          <p:nvPr/>
        </p:nvSpPr>
        <p:spPr>
          <a:xfrm>
            <a:off x="1691680" y="123478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 DEL USO DE NINTEDANIB EN EPID NO FPI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María del Mar Ignacio Expósito, José Antonio Delgado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Patricia Guerrero Zamora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Virgen Macarena.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ECC3B1A-A516-7EB4-F2F3-EAD5DFBCA36A}"/>
              </a:ext>
            </a:extLst>
          </p:cNvPr>
          <p:cNvSpPr txBox="1"/>
          <p:nvPr/>
        </p:nvSpPr>
        <p:spPr>
          <a:xfrm>
            <a:off x="323528" y="1046808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nueva indicación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para cualquier EPID fibrosante progresiva, ha permitido cubrir la necesidad de tratamiento de las neumopatías no FPI.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MATERIAL Y MÉTODO.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prospectivo descriptivo de 37pacientes que cumplen criterios de fibrosis progresiva, no FPI en consulta monográfica a octubre de 2022. Se recogieron variables demográficas, relacionadas con la enfermedad (diagnóstico, tiempo hasta inicio de tratamiento, comorbilidades, efectos secundarios, exitus y trasplante) y variables de función pulmonar.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RESULTADOS.</a:t>
            </a:r>
          </a:p>
          <a:p>
            <a:pPr algn="just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A7035355-69E5-2FB9-B14C-A36DAEE88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886592"/>
              </p:ext>
            </p:extLst>
          </p:nvPr>
        </p:nvGraphicFramePr>
        <p:xfrm>
          <a:off x="438036" y="3291830"/>
          <a:ext cx="7878380" cy="1813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81669">
                  <a:extLst>
                    <a:ext uri="{9D8B030D-6E8A-4147-A177-3AD203B41FA5}">
                      <a16:colId xmlns:a16="http://schemas.microsoft.com/office/drawing/2014/main" val="211814200"/>
                    </a:ext>
                  </a:extLst>
                </a:gridCol>
                <a:gridCol w="2157521">
                  <a:extLst>
                    <a:ext uri="{9D8B030D-6E8A-4147-A177-3AD203B41FA5}">
                      <a16:colId xmlns:a16="http://schemas.microsoft.com/office/drawing/2014/main" val="858611030"/>
                    </a:ext>
                  </a:extLst>
                </a:gridCol>
                <a:gridCol w="1969595">
                  <a:extLst>
                    <a:ext uri="{9D8B030D-6E8A-4147-A177-3AD203B41FA5}">
                      <a16:colId xmlns:a16="http://schemas.microsoft.com/office/drawing/2014/main" val="787069286"/>
                    </a:ext>
                  </a:extLst>
                </a:gridCol>
                <a:gridCol w="1969595">
                  <a:extLst>
                    <a:ext uri="{9D8B030D-6E8A-4147-A177-3AD203B41FA5}">
                      <a16:colId xmlns:a16="http://schemas.microsoft.com/office/drawing/2014/main" val="3195265699"/>
                    </a:ext>
                  </a:extLst>
                </a:gridCol>
              </a:tblGrid>
              <a:tr h="254078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67,11±10,63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Tiempo hasta inicio </a:t>
                      </a:r>
                      <a:r>
                        <a:rPr lang="es-E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tto</a:t>
                      </a:r>
                      <a:endParaRPr lang="es-E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25,7±30,7 meses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90522"/>
                  </a:ext>
                </a:extLst>
              </a:tr>
              <a:tr h="25407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H:22 M:15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Trasplante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No:29 (80,6%)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87426"/>
                  </a:ext>
                </a:extLst>
              </a:tr>
              <a:tr h="25407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Ex+no:13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(18,9%)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445842"/>
                  </a:ext>
                </a:extLst>
              </a:tr>
              <a:tr h="25407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41,36±22,3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8(22,2%)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22431"/>
                  </a:ext>
                </a:extLst>
              </a:tr>
              <a:tr h="25407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30,4±4,75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8(22,2%)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735424"/>
                  </a:ext>
                </a:extLst>
              </a:tr>
              <a:tr h="25407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Fármaco inicial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Nintedanib:29(78%)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Neoplasia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7(19,4%) Pulm:3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15509"/>
                  </a:ext>
                </a:extLst>
              </a:tr>
              <a:tr h="25407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Fármaco 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Nintedanib:25(69,4%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Cardiovascular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(22,2%)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7941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38337DB-668C-25E8-E3FB-DD007F5CB6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9336711"/>
              </p:ext>
            </p:extLst>
          </p:nvPr>
        </p:nvGraphicFramePr>
        <p:xfrm>
          <a:off x="107504" y="915566"/>
          <a:ext cx="4680520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7392C1D6-D2EB-FBBF-6F3C-75BC35D3E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827889"/>
              </p:ext>
            </p:extLst>
          </p:nvPr>
        </p:nvGraphicFramePr>
        <p:xfrm>
          <a:off x="5508104" y="339502"/>
          <a:ext cx="3240360" cy="1295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20180">
                  <a:extLst>
                    <a:ext uri="{9D8B030D-6E8A-4147-A177-3AD203B41FA5}">
                      <a16:colId xmlns:a16="http://schemas.microsoft.com/office/drawing/2014/main" val="1145950935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1392358385"/>
                    </a:ext>
                  </a:extLst>
                </a:gridCol>
              </a:tblGrid>
              <a:tr h="240027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Ninguno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9(32,14%)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94411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Diarrea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(50%)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81649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Naúseas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(35,7%)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83243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Pérdida de peso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(21,43%)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82912"/>
                  </a:ext>
                </a:extLst>
              </a:tr>
              <a:tr h="24002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Hipertransaminesemia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(7,14%)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10258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2C4D87F2-A86C-FDC7-6656-0D7E41426EAA}"/>
              </a:ext>
            </a:extLst>
          </p:cNvPr>
          <p:cNvSpPr txBox="1"/>
          <p:nvPr/>
        </p:nvSpPr>
        <p:spPr>
          <a:xfrm>
            <a:off x="6012160" y="51470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Efectos secundarios n=28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FBEE986-8846-AE89-1EA7-6B35EDA0D2A0}"/>
              </a:ext>
            </a:extLst>
          </p:cNvPr>
          <p:cNvSpPr txBox="1"/>
          <p:nvPr/>
        </p:nvSpPr>
        <p:spPr>
          <a:xfrm>
            <a:off x="6084168" y="1634902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Variables de función pulmonar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A9BADC9-2FFE-94EF-40FF-74CB5AEB4189}"/>
              </a:ext>
            </a:extLst>
          </p:cNvPr>
          <p:cNvSpPr txBox="1"/>
          <p:nvPr/>
        </p:nvSpPr>
        <p:spPr>
          <a:xfrm>
            <a:off x="179512" y="3513663"/>
            <a:ext cx="8208912" cy="1914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CONCLUSIONES.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incorporación del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como estrategia terapéutica ha supuesto un aumento considerable del uso de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antifibróticos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 patologías más frecuentemente tratadas fueron la NH fibrosante y el SCEF.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perfil y frecuencia de efectos adversos fueron similares a los descritos en ficha técnica.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caída de la función pulmonar pese a tratamiento fue significativa en las conectivopatías y en el </a:t>
            </a:r>
            <a:r>
              <a:rPr lang="es-ES" sz="1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síndrome combinado.</a:t>
            </a:r>
            <a:endParaRPr lang="es-E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F72C1B6A-F62E-6DFE-D39F-6DABB3A5B2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785998"/>
              </p:ext>
            </p:extLst>
          </p:nvPr>
        </p:nvGraphicFramePr>
        <p:xfrm>
          <a:off x="4860032" y="1952802"/>
          <a:ext cx="4248472" cy="14891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87943624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7249754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9301497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6491188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434706155"/>
                    </a:ext>
                  </a:extLst>
                </a:gridCol>
              </a:tblGrid>
              <a:tr h="24819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corte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 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 corte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661618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</a:t>
                      </a:r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hipers</a:t>
                      </a:r>
                      <a:endParaRPr lang="es-E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2030,12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2123,56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93873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Sarcoidosis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50109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Conectivop</a:t>
                      </a:r>
                      <a:endParaRPr lang="es-E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1456,8*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60753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2212,89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2341,87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26103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1677,13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1098,7*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36,09*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95142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2B23AFCC-5825-71D4-B63A-B521305473E3}"/>
              </a:ext>
            </a:extLst>
          </p:cNvPr>
          <p:cNvSpPr txBox="1"/>
          <p:nvPr/>
        </p:nvSpPr>
        <p:spPr>
          <a:xfrm>
            <a:off x="5652120" y="3508599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*P&lt;0,005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333</Words>
  <Application>Microsoft Office PowerPoint</Application>
  <PresentationFormat>Presentación en pantalla (16:9)</PresentationFormat>
  <Paragraphs>88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JOSE ANTONIO DELGADO TORRALBO</cp:lastModifiedBy>
  <cp:revision>4</cp:revision>
  <dcterms:created xsi:type="dcterms:W3CDTF">2022-01-11T08:55:46Z</dcterms:created>
  <dcterms:modified xsi:type="dcterms:W3CDTF">2023-03-03T16:14:38Z</dcterms:modified>
</cp:coreProperties>
</file>