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D3F083-D7F7-4835-820B-262C1EB74940}" v="5" dt="2023-03-03T05:59:31.1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420" y="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ANTONIO DELGADO TORRALBO" userId="e8216b3ffb0ad1f9" providerId="LiveId" clId="{20D3F083-D7F7-4835-820B-262C1EB74940}"/>
    <pc:docChg chg="custSel modSld">
      <pc:chgData name="JOSE ANTONIO DELGADO TORRALBO" userId="e8216b3ffb0ad1f9" providerId="LiveId" clId="{20D3F083-D7F7-4835-820B-262C1EB74940}" dt="2023-03-03T06:03:10.907" v="325" actId="20577"/>
      <pc:docMkLst>
        <pc:docMk/>
      </pc:docMkLst>
      <pc:sldChg chg="addSp delSp modSp mod">
        <pc:chgData name="JOSE ANTONIO DELGADO TORRALBO" userId="e8216b3ffb0ad1f9" providerId="LiveId" clId="{20D3F083-D7F7-4835-820B-262C1EB74940}" dt="2023-03-03T05:41:43.654" v="201" actId="20577"/>
        <pc:sldMkLst>
          <pc:docMk/>
          <pc:sldMk cId="0" sldId="256"/>
        </pc:sldMkLst>
        <pc:graphicFrameChg chg="add mod modGraphic">
          <ac:chgData name="JOSE ANTONIO DELGADO TORRALBO" userId="e8216b3ffb0ad1f9" providerId="LiveId" clId="{20D3F083-D7F7-4835-820B-262C1EB74940}" dt="2023-03-03T05:27:53.377" v="107" actId="20577"/>
          <ac:graphicFrameMkLst>
            <pc:docMk/>
            <pc:sldMk cId="0" sldId="256"/>
            <ac:graphicFrameMk id="4" creationId="{570C7927-6D69-1E6D-AC88-30234750F847}"/>
          </ac:graphicFrameMkLst>
        </pc:graphicFrameChg>
        <pc:graphicFrameChg chg="add mod modGraphic">
          <ac:chgData name="JOSE ANTONIO DELGADO TORRALBO" userId="e8216b3ffb0ad1f9" providerId="LiveId" clId="{20D3F083-D7F7-4835-820B-262C1EB74940}" dt="2023-03-03T05:41:43.654" v="201" actId="20577"/>
          <ac:graphicFrameMkLst>
            <pc:docMk/>
            <pc:sldMk cId="0" sldId="256"/>
            <ac:graphicFrameMk id="8" creationId="{7D012010-1943-5BB4-64A8-B6440FBA812E}"/>
          </ac:graphicFrameMkLst>
        </pc:graphicFrameChg>
        <pc:picChg chg="del">
          <ac:chgData name="JOSE ANTONIO DELGADO TORRALBO" userId="e8216b3ffb0ad1f9" providerId="LiveId" clId="{20D3F083-D7F7-4835-820B-262C1EB74940}" dt="2023-03-03T05:10:58.165" v="0" actId="478"/>
          <ac:picMkLst>
            <pc:docMk/>
            <pc:sldMk cId="0" sldId="256"/>
            <ac:picMk id="5" creationId="{BA76AC36-CC5F-8DFA-BEBF-EE4F8C82B5C1}"/>
          </ac:picMkLst>
        </pc:picChg>
        <pc:picChg chg="add mod">
          <ac:chgData name="JOSE ANTONIO DELGADO TORRALBO" userId="e8216b3ffb0ad1f9" providerId="LiveId" clId="{20D3F083-D7F7-4835-820B-262C1EB74940}" dt="2023-03-03T05:30:30.932" v="112" actId="1076"/>
          <ac:picMkLst>
            <pc:docMk/>
            <pc:sldMk cId="0" sldId="256"/>
            <ac:picMk id="7" creationId="{E6BAFBD8-F367-D34D-BAB9-35C9FDC0976B}"/>
          </ac:picMkLst>
        </pc:picChg>
      </pc:sldChg>
      <pc:sldChg chg="addSp modSp mod">
        <pc:chgData name="JOSE ANTONIO DELGADO TORRALBO" userId="e8216b3ffb0ad1f9" providerId="LiveId" clId="{20D3F083-D7F7-4835-820B-262C1EB74940}" dt="2023-03-03T06:03:10.907" v="325" actId="20577"/>
        <pc:sldMkLst>
          <pc:docMk/>
          <pc:sldMk cId="0" sldId="257"/>
        </pc:sldMkLst>
        <pc:graphicFrameChg chg="add mod modGraphic">
          <ac:chgData name="JOSE ANTONIO DELGADO TORRALBO" userId="e8216b3ffb0ad1f9" providerId="LiveId" clId="{20D3F083-D7F7-4835-820B-262C1EB74940}" dt="2023-03-03T06:03:10.907" v="325" actId="20577"/>
          <ac:graphicFrameMkLst>
            <pc:docMk/>
            <pc:sldMk cId="0" sldId="257"/>
            <ac:graphicFrameMk id="2" creationId="{1F0BBB1C-1741-57E3-75B7-A90C7D5A6E87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975D07D-D5D9-4B51-4E9E-1D292746D747}"/>
              </a:ext>
            </a:extLst>
          </p:cNvPr>
          <p:cNvSpPr txBox="1"/>
          <p:nvPr/>
        </p:nvSpPr>
        <p:spPr>
          <a:xfrm>
            <a:off x="1619672" y="167777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FACTORES DE MALA EVOLUCIÓN RADIOLÓGICA EN PACIENTES CON AR-EPID TRATADOS CON ABATACEPT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José Antonio Delgado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Torralbo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Patricia Guerrero Zamora, María del Mar Ignacio Expósito.</a:t>
            </a: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Servicio de Neumología. Hospital Universitario Virgen Macarena.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D3AEB26-102E-A79D-5EA8-8624892A1928}"/>
              </a:ext>
            </a:extLst>
          </p:cNvPr>
          <p:cNvSpPr txBox="1"/>
          <p:nvPr/>
        </p:nvSpPr>
        <p:spPr>
          <a:xfrm rot="10800000" flipH="1" flipV="1">
            <a:off x="179512" y="1316256"/>
            <a:ext cx="86002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INTRODUCCIÓN.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afectación intersticial pulmonar per se en estos pacientes supone un factor de mal pronóstico. Con bastante frecuencia se ha tratado la enfermedad con fármacos tóxicos para el pulmón, siendo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sustituídos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en gran medida por fármacos mas inocuos como el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abatacept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; sin embargo se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deconocen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en gran medida los factores predictores de mala evolución.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MATERIAL Y MÉTODO.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observación prospectivo de 17 pacientes con diagnóstico de EPID-AR y en tratamiento con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abatacept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 Se realizó seguimiento funcional respiratorio a un año y de 12 de ellos a nivel radiológico.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RESULTADOS.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Variables demográficas principales.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5">
            <a:extLst>
              <a:ext uri="{FF2B5EF4-FFF2-40B4-BE49-F238E27FC236}">
                <a16:creationId xmlns:a16="http://schemas.microsoft.com/office/drawing/2014/main" id="{570C7927-6D69-1E6D-AC88-30234750F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747131"/>
              </p:ext>
            </p:extLst>
          </p:nvPr>
        </p:nvGraphicFramePr>
        <p:xfrm>
          <a:off x="251520" y="3435846"/>
          <a:ext cx="3624063" cy="117955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08021">
                  <a:extLst>
                    <a:ext uri="{9D8B030D-6E8A-4147-A177-3AD203B41FA5}">
                      <a16:colId xmlns:a16="http://schemas.microsoft.com/office/drawing/2014/main" val="2957725494"/>
                    </a:ext>
                  </a:extLst>
                </a:gridCol>
                <a:gridCol w="1208021">
                  <a:extLst>
                    <a:ext uri="{9D8B030D-6E8A-4147-A177-3AD203B41FA5}">
                      <a16:colId xmlns:a16="http://schemas.microsoft.com/office/drawing/2014/main" val="3789273699"/>
                    </a:ext>
                  </a:extLst>
                </a:gridCol>
                <a:gridCol w="1208021">
                  <a:extLst>
                    <a:ext uri="{9D8B030D-6E8A-4147-A177-3AD203B41FA5}">
                      <a16:colId xmlns:a16="http://schemas.microsoft.com/office/drawing/2014/main" val="1419290095"/>
                    </a:ext>
                  </a:extLst>
                </a:gridCol>
              </a:tblGrid>
              <a:tr h="294888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±9,7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635196"/>
                  </a:ext>
                </a:extLst>
              </a:tr>
              <a:tr h="294888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±4,75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60013"/>
                  </a:ext>
                </a:extLst>
              </a:tr>
              <a:tr h="294888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 femenino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025338"/>
                  </a:ext>
                </a:extLst>
              </a:tr>
              <a:tr h="294888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Tabaquismo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Activo:1 Ex:9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IPA: 42,38±3,8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84006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E6BAFBD8-F367-D34D-BAB9-35C9FDC09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3298074"/>
            <a:ext cx="2267800" cy="1317324"/>
          </a:xfrm>
          <a:prstGeom prst="rect">
            <a:avLst/>
          </a:prstGeom>
        </p:spPr>
      </p:pic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7D012010-1943-5BB4-64A8-B6440FBA8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871713"/>
              </p:ext>
            </p:extLst>
          </p:nvPr>
        </p:nvGraphicFramePr>
        <p:xfrm>
          <a:off x="6492043" y="3435846"/>
          <a:ext cx="2543944" cy="1036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71972">
                  <a:extLst>
                    <a:ext uri="{9D8B030D-6E8A-4147-A177-3AD203B41FA5}">
                      <a16:colId xmlns:a16="http://schemas.microsoft.com/office/drawing/2014/main" val="2728251446"/>
                    </a:ext>
                  </a:extLst>
                </a:gridCol>
                <a:gridCol w="1271972">
                  <a:extLst>
                    <a:ext uri="{9D8B030D-6E8A-4147-A177-3AD203B41FA5}">
                      <a16:colId xmlns:a16="http://schemas.microsoft.com/office/drawing/2014/main" val="3601811952"/>
                    </a:ext>
                  </a:extLst>
                </a:gridCol>
              </a:tblGrid>
              <a:tr h="233001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Metotrexato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595056"/>
                  </a:ext>
                </a:extLst>
              </a:tr>
              <a:tr h="23300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Leflunomida</a:t>
                      </a:r>
                      <a:endParaRPr lang="es-E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557614"/>
                  </a:ext>
                </a:extLst>
              </a:tr>
              <a:tr h="23300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Hidroxicloroq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983046"/>
                  </a:ext>
                </a:extLst>
              </a:tr>
              <a:tr h="23300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Rituximab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1916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1F0BBB1C-1741-57E3-75B7-A90C7D5A6E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357869"/>
              </p:ext>
            </p:extLst>
          </p:nvPr>
        </p:nvGraphicFramePr>
        <p:xfrm>
          <a:off x="179512" y="771550"/>
          <a:ext cx="4104457" cy="2880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26114">
                  <a:extLst>
                    <a:ext uri="{9D8B030D-6E8A-4147-A177-3AD203B41FA5}">
                      <a16:colId xmlns:a16="http://schemas.microsoft.com/office/drawing/2014/main" val="2866220479"/>
                    </a:ext>
                  </a:extLst>
                </a:gridCol>
                <a:gridCol w="1211260">
                  <a:extLst>
                    <a:ext uri="{9D8B030D-6E8A-4147-A177-3AD203B41FA5}">
                      <a16:colId xmlns:a16="http://schemas.microsoft.com/office/drawing/2014/main" val="691308084"/>
                    </a:ext>
                  </a:extLst>
                </a:gridCol>
                <a:gridCol w="1298840">
                  <a:extLst>
                    <a:ext uri="{9D8B030D-6E8A-4147-A177-3AD203B41FA5}">
                      <a16:colId xmlns:a16="http://schemas.microsoft.com/office/drawing/2014/main" val="4158189989"/>
                    </a:ext>
                  </a:extLst>
                </a:gridCol>
                <a:gridCol w="568243">
                  <a:extLst>
                    <a:ext uri="{9D8B030D-6E8A-4147-A177-3AD203B41FA5}">
                      <a16:colId xmlns:a16="http://schemas.microsoft.com/office/drawing/2014/main" val="4176495675"/>
                    </a:ext>
                  </a:extLst>
                </a:gridCol>
              </a:tblGrid>
              <a:tr h="565195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Empeoramiento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empeoramiento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355993"/>
                  </a:ext>
                </a:extLst>
              </a:tr>
              <a:tr h="217383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DLCO basal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54,32±18,9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58,7±8,8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989977"/>
                  </a:ext>
                </a:extLst>
              </a:tr>
              <a:tr h="217383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DAS28año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3,38±0,12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3,06±0,94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73685"/>
                  </a:ext>
                </a:extLst>
              </a:tr>
              <a:tr h="217383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VSG basal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37,6±13,8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34,1±28,67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569743"/>
                  </a:ext>
                </a:extLst>
              </a:tr>
              <a:tr h="217383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Extraarticular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159717"/>
                  </a:ext>
                </a:extLst>
              </a:tr>
              <a:tr h="217383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518795"/>
                  </a:ext>
                </a:extLst>
              </a:tr>
              <a:tr h="217383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 isquémica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471668"/>
                  </a:ext>
                </a:extLst>
              </a:tr>
              <a:tr h="217383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12534"/>
                  </a:ext>
                </a:extLst>
              </a:tr>
              <a:tr h="217383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174048"/>
                  </a:ext>
                </a:extLst>
              </a:tr>
              <a:tr h="217383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239870"/>
                  </a:ext>
                </a:extLst>
              </a:tr>
              <a:tr h="217343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Metotrexato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665249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6C97D3F0-E24C-FE37-B6CD-32A211921D6E}"/>
              </a:ext>
            </a:extLst>
          </p:cNvPr>
          <p:cNvSpPr txBox="1"/>
          <p:nvPr/>
        </p:nvSpPr>
        <p:spPr>
          <a:xfrm>
            <a:off x="179512" y="411510"/>
            <a:ext cx="8208912" cy="5017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						</a:t>
            </a:r>
          </a:p>
          <a:p>
            <a:endParaRPr lang="es-ES" dirty="0"/>
          </a:p>
          <a:p>
            <a:r>
              <a:rPr lang="es-ES" dirty="0"/>
              <a:t>					</a:t>
            </a:r>
            <a:r>
              <a:rPr lang="es-ES" sz="1400" dirty="0"/>
              <a:t>Modelo de regresión logística:</a:t>
            </a:r>
          </a:p>
          <a:p>
            <a:r>
              <a:rPr lang="es-ES" sz="1400" dirty="0"/>
              <a:t>						-Factor reumatoide (p=0,013)</a:t>
            </a:r>
          </a:p>
          <a:p>
            <a:r>
              <a:rPr lang="es-ES" sz="1400" dirty="0"/>
              <a:t>						- FVC basal (p=0,045)</a:t>
            </a:r>
          </a:p>
          <a:p>
            <a:endParaRPr lang="es-ES" sz="1400" dirty="0"/>
          </a:p>
          <a:p>
            <a:endParaRPr lang="es-ES" sz="1400" dirty="0"/>
          </a:p>
          <a:p>
            <a:endParaRPr lang="es-ES" sz="1400" dirty="0"/>
          </a:p>
          <a:p>
            <a:endParaRPr lang="es-ES" sz="1400" dirty="0"/>
          </a:p>
          <a:p>
            <a:endParaRPr lang="es-ES" sz="1400" dirty="0"/>
          </a:p>
          <a:p>
            <a:endParaRPr lang="es-ES" sz="1400" dirty="0"/>
          </a:p>
          <a:p>
            <a:endParaRPr lang="es-ES" sz="1400" dirty="0"/>
          </a:p>
          <a:p>
            <a:endParaRPr lang="es-ES" sz="1400" dirty="0"/>
          </a:p>
          <a:p>
            <a:endParaRPr lang="es-ES" sz="1400" dirty="0"/>
          </a:p>
          <a:p>
            <a:endParaRPr lang="es-ES" sz="1400" dirty="0"/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CONCLUSIONES.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gran mayoría de pacientes tratados con </a:t>
            </a:r>
            <a:r>
              <a:rPr lang="es-ES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abatacept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 empeoraron radiológicamente en el año de seguimiento. </a:t>
            </a:r>
          </a:p>
          <a:p>
            <a:pPr lvl="0" algn="just">
              <a:lnSpc>
                <a:spcPct val="107000"/>
              </a:lnSpc>
            </a:pP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El FAME más frecuentemente usado previamente al uso de </a:t>
            </a:r>
            <a:r>
              <a:rPr lang="es-ES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abatacept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en combinación con éste fue el metotrexato, sin demostrar influencia sobre el empeoramiento radiológico.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Fueron factores predictores de mala evolución en nuestro estudio las cifras elevadas de factor reumatoide y la CVF más baja al inicio del tratamiento.</a:t>
            </a: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349</Words>
  <Application>Microsoft Office PowerPoint</Application>
  <PresentationFormat>Presentación en pantalla (16:9)</PresentationFormat>
  <Paragraphs>93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JOSE ANTONIO DELGADO TORRALBO</cp:lastModifiedBy>
  <cp:revision>5</cp:revision>
  <dcterms:created xsi:type="dcterms:W3CDTF">2022-01-11T08:55:46Z</dcterms:created>
  <dcterms:modified xsi:type="dcterms:W3CDTF">2023-03-03T08:37:15Z</dcterms:modified>
</cp:coreProperties>
</file>