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9144000" cy="6858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662" autoAdjust="0"/>
    <p:restoredTop sz="94660"/>
  </p:normalViewPr>
  <p:slideViewPr>
    <p:cSldViewPr>
      <p:cViewPr varScale="1">
        <p:scale>
          <a:sx n="85" d="100"/>
          <a:sy n="85" d="100"/>
        </p:scale>
        <p:origin x="348"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28/02/2023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D8C1DA-A2A5-A11C-BF16-2208F404E656}"/>
              </a:ext>
            </a:extLst>
          </p:cNvPr>
          <p:cNvSpPr>
            <a:spLocks noGrp="1"/>
          </p:cNvSpPr>
          <p:nvPr>
            <p:ph type="title"/>
          </p:nvPr>
        </p:nvSpPr>
        <p:spPr>
          <a:xfrm>
            <a:off x="1115616" y="803419"/>
            <a:ext cx="8229600" cy="857250"/>
          </a:xfrm>
        </p:spPr>
        <p:txBody>
          <a:bodyPr>
            <a:normAutofit fontScale="90000"/>
          </a:bodyPr>
          <a:lstStyle/>
          <a:p>
            <a:r>
              <a:rPr lang="es-EC"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ENTRENAMIENTO FÍSICO INCREMENTAL TRAS UNA EMBOLIA PULMONAR A TRAVÉS DE UN PROGRAMA DE TELE REHABILITACIÓN.</a:t>
            </a:r>
            <a:br>
              <a:rPr lang="es-EC"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s-EC" sz="1100" dirty="0">
                <a:effectLst/>
                <a:latin typeface="Arial" panose="020B0604020202020204" pitchFamily="34" charset="0"/>
                <a:ea typeface="Times New Roman" panose="02020603050405020304" pitchFamily="18" charset="0"/>
                <a:cs typeface="Arial" panose="020B0604020202020204" pitchFamily="34" charset="0"/>
              </a:rPr>
              <a:t>A.B Brown Arreola</a:t>
            </a:r>
            <a:r>
              <a:rPr lang="es-ES" sz="1100" baseline="30000" dirty="0">
                <a:effectLst/>
                <a:latin typeface="Arial" panose="020B0604020202020204" pitchFamily="34" charset="0"/>
                <a:ea typeface="Calibri" panose="020F0502020204030204" pitchFamily="34" charset="0"/>
                <a:cs typeface="Arial" panose="020B0604020202020204" pitchFamily="34" charset="0"/>
              </a:rPr>
              <a:t>1</a:t>
            </a:r>
            <a:r>
              <a:rPr lang="es-EC" sz="1100" dirty="0">
                <a:effectLst/>
                <a:latin typeface="Arial" panose="020B0604020202020204" pitchFamily="34" charset="0"/>
                <a:ea typeface="Times New Roman" panose="02020603050405020304" pitchFamily="18" charset="0"/>
                <a:cs typeface="Arial" panose="020B0604020202020204" pitchFamily="34" charset="0"/>
              </a:rPr>
              <a:t>, A. Ortega Moral</a:t>
            </a:r>
            <a:r>
              <a:rPr lang="es-ES" sz="1100" baseline="30000" dirty="0">
                <a:effectLst/>
                <a:latin typeface="Arial" panose="020B0604020202020204" pitchFamily="34" charset="0"/>
                <a:ea typeface="Calibri" panose="020F0502020204030204" pitchFamily="34" charset="0"/>
                <a:cs typeface="Arial" panose="020B0604020202020204" pitchFamily="34" charset="0"/>
              </a:rPr>
              <a:t>2</a:t>
            </a:r>
            <a:r>
              <a:rPr lang="es-EC" sz="1100" b="1" dirty="0">
                <a:effectLst/>
                <a:latin typeface="Arial" panose="020B0604020202020204" pitchFamily="34" charset="0"/>
                <a:ea typeface="Times New Roman" panose="02020603050405020304" pitchFamily="18" charset="0"/>
                <a:cs typeface="Arial" panose="020B0604020202020204" pitchFamily="34" charset="0"/>
              </a:rPr>
              <a:t>, </a:t>
            </a:r>
            <a:r>
              <a:rPr lang="es-EC" sz="1100" dirty="0">
                <a:effectLst/>
                <a:latin typeface="Arial" panose="020B0604020202020204" pitchFamily="34" charset="0"/>
                <a:ea typeface="Times New Roman" panose="02020603050405020304" pitchFamily="18" charset="0"/>
                <a:cs typeface="Arial" panose="020B0604020202020204" pitchFamily="34" charset="0"/>
              </a:rPr>
              <a:t>M. Cuaresma </a:t>
            </a:r>
            <a:r>
              <a:rPr lang="es-EC" sz="1100" dirty="0" err="1">
                <a:effectLst/>
                <a:latin typeface="Arial" panose="020B0604020202020204" pitchFamily="34" charset="0"/>
                <a:ea typeface="Times New Roman" panose="02020603050405020304" pitchFamily="18" charset="0"/>
                <a:cs typeface="Arial" panose="020B0604020202020204" pitchFamily="34" charset="0"/>
              </a:rPr>
              <a:t>Giraldes</a:t>
            </a:r>
            <a:r>
              <a:rPr lang="es-ES" sz="1100" baseline="30000" dirty="0">
                <a:effectLst/>
                <a:latin typeface="Arial" panose="020B0604020202020204" pitchFamily="34" charset="0"/>
                <a:ea typeface="Calibri" panose="020F0502020204030204" pitchFamily="34" charset="0"/>
                <a:cs typeface="Arial" panose="020B0604020202020204" pitchFamily="34" charset="0"/>
              </a:rPr>
              <a:t>3</a:t>
            </a:r>
            <a:r>
              <a:rPr lang="es-EC" sz="1100" dirty="0">
                <a:effectLst/>
                <a:latin typeface="Arial" panose="020B0604020202020204" pitchFamily="34" charset="0"/>
                <a:ea typeface="Times New Roman" panose="02020603050405020304" pitchFamily="18" charset="0"/>
                <a:cs typeface="Arial" panose="020B0604020202020204" pitchFamily="34" charset="0"/>
              </a:rPr>
              <a:t>, P. Cejudo Ramos</a:t>
            </a:r>
            <a:r>
              <a:rPr lang="es-ES" sz="1100" baseline="30000" dirty="0">
                <a:effectLst/>
                <a:latin typeface="Arial" panose="020B0604020202020204" pitchFamily="34" charset="0"/>
                <a:ea typeface="Calibri" panose="020F0502020204030204" pitchFamily="34" charset="0"/>
                <a:cs typeface="Arial" panose="020B0604020202020204" pitchFamily="34" charset="0"/>
              </a:rPr>
              <a:t>1</a:t>
            </a:r>
            <a:r>
              <a:rPr lang="es-EC" sz="1100" dirty="0">
                <a:effectLst/>
                <a:latin typeface="Arial" panose="020B0604020202020204" pitchFamily="34" charset="0"/>
                <a:ea typeface="Times New Roman" panose="02020603050405020304" pitchFamily="18" charset="0"/>
                <a:cs typeface="Arial" panose="020B0604020202020204" pitchFamily="34" charset="0"/>
              </a:rPr>
              <a:t>, J. Moreno Conde</a:t>
            </a:r>
            <a:r>
              <a:rPr lang="es-ES" sz="1100" baseline="30000" dirty="0">
                <a:effectLst/>
                <a:latin typeface="Arial" panose="020B0604020202020204" pitchFamily="34" charset="0"/>
                <a:ea typeface="Calibri" panose="020F0502020204030204" pitchFamily="34" charset="0"/>
                <a:cs typeface="Arial" panose="020B0604020202020204" pitchFamily="34" charset="0"/>
              </a:rPr>
              <a:t>3</a:t>
            </a:r>
            <a:r>
              <a:rPr lang="es-EC" sz="1100" dirty="0">
                <a:effectLst/>
                <a:latin typeface="Arial" panose="020B0604020202020204" pitchFamily="34" charset="0"/>
                <a:ea typeface="Times New Roman" panose="02020603050405020304" pitchFamily="18" charset="0"/>
                <a:cs typeface="Arial" panose="020B0604020202020204" pitchFamily="34" charset="0"/>
              </a:rPr>
              <a:t>, E.M Mendoza Zambrano</a:t>
            </a:r>
            <a:r>
              <a:rPr lang="es-ES" sz="1100" baseline="30000" dirty="0">
                <a:effectLst/>
                <a:latin typeface="Arial" panose="020B0604020202020204" pitchFamily="34" charset="0"/>
                <a:ea typeface="Calibri" panose="020F0502020204030204" pitchFamily="34" charset="0"/>
                <a:cs typeface="Arial" panose="020B0604020202020204" pitchFamily="34" charset="0"/>
              </a:rPr>
              <a:t>1</a:t>
            </a:r>
            <a:r>
              <a:rPr lang="es-EC" sz="1100" dirty="0">
                <a:effectLst/>
                <a:latin typeface="Arial" panose="020B0604020202020204" pitchFamily="34" charset="0"/>
                <a:ea typeface="Times New Roman" panose="02020603050405020304" pitchFamily="18" charset="0"/>
                <a:cs typeface="Arial" panose="020B0604020202020204" pitchFamily="34" charset="0"/>
              </a:rPr>
              <a:t>, R. Otero Candelera</a:t>
            </a:r>
            <a:r>
              <a:rPr lang="es-ES" sz="1100" baseline="30000" dirty="0">
                <a:effectLst/>
                <a:latin typeface="Arial" panose="020B0604020202020204" pitchFamily="34" charset="0"/>
                <a:ea typeface="Calibri" panose="020F0502020204030204" pitchFamily="34" charset="0"/>
                <a:cs typeface="Arial" panose="020B0604020202020204" pitchFamily="34" charset="0"/>
              </a:rPr>
              <a:t>1</a:t>
            </a:r>
            <a:r>
              <a:rPr lang="es-EC" sz="1100" dirty="0">
                <a:effectLst/>
                <a:latin typeface="Arial" panose="020B0604020202020204" pitchFamily="34" charset="0"/>
                <a:ea typeface="Times New Roman" panose="02020603050405020304" pitchFamily="18" charset="0"/>
                <a:cs typeface="Arial" panose="020B0604020202020204" pitchFamily="34" charset="0"/>
              </a:rPr>
              <a:t>. </a:t>
            </a:r>
            <a:br>
              <a:rPr lang="es-EC" sz="1200" dirty="0">
                <a:effectLst/>
                <a:latin typeface="Arial" panose="020B0604020202020204" pitchFamily="34" charset="0"/>
                <a:ea typeface="Calibri" panose="020F0502020204030204" pitchFamily="34" charset="0"/>
                <a:cs typeface="Arial" panose="020B0604020202020204" pitchFamily="34" charset="0"/>
              </a:rPr>
            </a:br>
            <a:br>
              <a:rPr lang="es-EC"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es-EC" dirty="0">
              <a:latin typeface="Arial" panose="020B0604020202020204" pitchFamily="34" charset="0"/>
              <a:cs typeface="Arial" panose="020B0604020202020204" pitchFamily="34" charset="0"/>
            </a:endParaRPr>
          </a:p>
        </p:txBody>
      </p:sp>
      <p:sp>
        <p:nvSpPr>
          <p:cNvPr id="12" name="Marcador de texto 11">
            <a:extLst>
              <a:ext uri="{FF2B5EF4-FFF2-40B4-BE49-F238E27FC236}">
                <a16:creationId xmlns:a16="http://schemas.microsoft.com/office/drawing/2014/main" id="{B35EF150-308A-EB46-5669-9A64B82772E3}"/>
              </a:ext>
            </a:extLst>
          </p:cNvPr>
          <p:cNvSpPr>
            <a:spLocks noGrp="1"/>
          </p:cNvSpPr>
          <p:nvPr>
            <p:ph type="body" idx="1"/>
          </p:nvPr>
        </p:nvSpPr>
        <p:spPr>
          <a:xfrm>
            <a:off x="457200" y="1593220"/>
            <a:ext cx="4040188" cy="479822"/>
          </a:xfrm>
        </p:spPr>
        <p:txBody>
          <a:bodyPr>
            <a:normAutofit/>
          </a:bodyPr>
          <a:lstStyle/>
          <a:p>
            <a:r>
              <a:rPr lang="es-EC" sz="1400" dirty="0">
                <a:effectLst/>
                <a:latin typeface="Arial" panose="020B0604020202020204" pitchFamily="34" charset="0"/>
                <a:ea typeface="Times New Roman" panose="02020603050405020304" pitchFamily="18" charset="0"/>
                <a:cs typeface="Arial" panose="020B0604020202020204" pitchFamily="34" charset="0"/>
              </a:rPr>
              <a:t>INTRODUCCIÓN</a:t>
            </a:r>
            <a:endParaRPr lang="es-EC" sz="1400" dirty="0"/>
          </a:p>
        </p:txBody>
      </p:sp>
      <p:sp>
        <p:nvSpPr>
          <p:cNvPr id="3" name="Marcador de contenido 2">
            <a:extLst>
              <a:ext uri="{FF2B5EF4-FFF2-40B4-BE49-F238E27FC236}">
                <a16:creationId xmlns:a16="http://schemas.microsoft.com/office/drawing/2014/main" id="{024EAB69-157F-360F-03E8-C4524565C0E2}"/>
              </a:ext>
            </a:extLst>
          </p:cNvPr>
          <p:cNvSpPr>
            <a:spLocks noGrp="1"/>
          </p:cNvSpPr>
          <p:nvPr>
            <p:ph sz="half" idx="2"/>
          </p:nvPr>
        </p:nvSpPr>
        <p:spPr>
          <a:xfrm>
            <a:off x="176944" y="1938145"/>
            <a:ext cx="4040188" cy="2963466"/>
          </a:xfrm>
        </p:spPr>
        <p:txBody>
          <a:bodyPr>
            <a:noAutofit/>
          </a:bodyPr>
          <a:lstStyle/>
          <a:p>
            <a:pPr marL="0" indent="0" algn="just">
              <a:buNone/>
            </a:pPr>
            <a:endParaRPr lang="es-EC" sz="12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es-EC" sz="1200" dirty="0">
                <a:effectLst/>
                <a:latin typeface="Arial" panose="020B0604020202020204" pitchFamily="34" charset="0"/>
                <a:ea typeface="Times New Roman" panose="02020603050405020304" pitchFamily="18" charset="0"/>
                <a:cs typeface="Arial" panose="020B0604020202020204" pitchFamily="34" charset="0"/>
              </a:rPr>
              <a:t>La actividad física ha demostrado ventajas sobre la prevención y rehabilitación de diversas patologías cardiopulmonares al igual que un aumento en la calidad de vida de las personas que lo practican. En los últimos años, se ha notado un incremento en su acceso de manera telemática. </a:t>
            </a:r>
          </a:p>
          <a:p>
            <a:pPr marL="0" indent="0" algn="just">
              <a:buNone/>
            </a:pPr>
            <a:br>
              <a:rPr lang="es-EC" sz="1200" dirty="0">
                <a:effectLst/>
                <a:latin typeface="Arial" panose="020B0604020202020204" pitchFamily="34" charset="0"/>
                <a:ea typeface="Times New Roman" panose="02020603050405020304" pitchFamily="18" charset="0"/>
                <a:cs typeface="Arial" panose="020B0604020202020204" pitchFamily="34" charset="0"/>
              </a:rPr>
            </a:br>
            <a:r>
              <a:rPr lang="es-EC" sz="1200" dirty="0">
                <a:effectLst/>
                <a:latin typeface="Arial" panose="020B0604020202020204" pitchFamily="34" charset="0"/>
                <a:ea typeface="Times New Roman" panose="02020603050405020304" pitchFamily="18" charset="0"/>
                <a:cs typeface="Arial" panose="020B0604020202020204" pitchFamily="34" charset="0"/>
              </a:rPr>
              <a:t>Se ha diseñado y desarrollado un modelo telemático para el entrenamiento físico como parte de la rehabilitación pulmonar, en pacientes que han sufrido un tromboembolismo pulmonar.</a:t>
            </a:r>
          </a:p>
        </p:txBody>
      </p:sp>
      <p:sp>
        <p:nvSpPr>
          <p:cNvPr id="13" name="Marcador de texto 12">
            <a:extLst>
              <a:ext uri="{FF2B5EF4-FFF2-40B4-BE49-F238E27FC236}">
                <a16:creationId xmlns:a16="http://schemas.microsoft.com/office/drawing/2014/main" id="{54C39330-CEDF-9AF3-9805-AA8FFB7BAADD}"/>
              </a:ext>
            </a:extLst>
          </p:cNvPr>
          <p:cNvSpPr>
            <a:spLocks noGrp="1"/>
          </p:cNvSpPr>
          <p:nvPr>
            <p:ph type="body" sz="quarter" idx="3"/>
          </p:nvPr>
        </p:nvSpPr>
        <p:spPr>
          <a:xfrm>
            <a:off x="4777644" y="1620207"/>
            <a:ext cx="4041775" cy="479822"/>
          </a:xfrm>
        </p:spPr>
        <p:txBody>
          <a:bodyPr>
            <a:normAutofit/>
          </a:bodyPr>
          <a:lstStyle/>
          <a:p>
            <a:r>
              <a:rPr lang="es-EC" sz="1400" dirty="0">
                <a:effectLst/>
                <a:latin typeface="Arial" panose="020B0604020202020204" pitchFamily="34" charset="0"/>
                <a:ea typeface="Times New Roman" panose="02020603050405020304" pitchFamily="18" charset="0"/>
              </a:rPr>
              <a:t>METODOLOGÍA</a:t>
            </a:r>
            <a:endParaRPr lang="es-EC" sz="1400" dirty="0"/>
          </a:p>
        </p:txBody>
      </p:sp>
      <p:sp>
        <p:nvSpPr>
          <p:cNvPr id="11" name="Marcador de contenido 10">
            <a:extLst>
              <a:ext uri="{FF2B5EF4-FFF2-40B4-BE49-F238E27FC236}">
                <a16:creationId xmlns:a16="http://schemas.microsoft.com/office/drawing/2014/main" id="{E2D7BB57-56EB-8797-9F19-9A751A89C163}"/>
              </a:ext>
            </a:extLst>
          </p:cNvPr>
          <p:cNvSpPr>
            <a:spLocks noGrp="1"/>
          </p:cNvSpPr>
          <p:nvPr>
            <p:ph sz="quarter" idx="4"/>
          </p:nvPr>
        </p:nvSpPr>
        <p:spPr>
          <a:xfrm>
            <a:off x="4572000" y="1833131"/>
            <a:ext cx="4041775" cy="2963466"/>
          </a:xfrm>
        </p:spPr>
        <p:txBody>
          <a:bodyPr>
            <a:noAutofit/>
          </a:bodyPr>
          <a:lstStyle/>
          <a:p>
            <a:pPr marL="0" indent="0" algn="just">
              <a:buNone/>
            </a:pPr>
            <a:endParaRPr lang="es-EC" sz="1200" dirty="0">
              <a:effectLst/>
              <a:latin typeface="Arial" panose="020B0604020202020204" pitchFamily="34" charset="0"/>
              <a:ea typeface="Times New Roman" panose="02020603050405020304" pitchFamily="18" charset="0"/>
            </a:endParaRPr>
          </a:p>
          <a:p>
            <a:pPr marL="0" indent="0" algn="just">
              <a:buNone/>
            </a:pPr>
            <a:r>
              <a:rPr lang="es-EC" sz="1200" dirty="0">
                <a:effectLst/>
                <a:latin typeface="Arial" panose="020B0604020202020204" pitchFamily="34" charset="0"/>
                <a:ea typeface="Times New Roman" panose="02020603050405020304" pitchFamily="18" charset="0"/>
              </a:rPr>
              <a:t>La infraestructura tecnológica se apoya en una aplicación web </a:t>
            </a:r>
            <a:r>
              <a:rPr lang="es-EC" sz="1200" dirty="0">
                <a:latin typeface="Arial" panose="020B0604020202020204" pitchFamily="34" charset="0"/>
                <a:ea typeface="Times New Roman" panose="02020603050405020304" pitchFamily="18" charset="0"/>
              </a:rPr>
              <a:t>que consta de dos interfaces. </a:t>
            </a:r>
          </a:p>
          <a:p>
            <a:pPr marL="0" indent="0" algn="just">
              <a:buNone/>
            </a:pPr>
            <a:r>
              <a:rPr lang="es-EC" sz="1200" dirty="0">
                <a:latin typeface="Arial" panose="020B0604020202020204" pitchFamily="34" charset="0"/>
                <a:ea typeface="Times New Roman" panose="02020603050405020304" pitchFamily="18" charset="0"/>
              </a:rPr>
              <a:t>La primera, </a:t>
            </a:r>
            <a:r>
              <a:rPr lang="es-EC" sz="1200" dirty="0">
                <a:effectLst/>
                <a:latin typeface="Arial" panose="020B0604020202020204" pitchFamily="34" charset="0"/>
                <a:ea typeface="Times New Roman" panose="02020603050405020304" pitchFamily="18" charset="0"/>
              </a:rPr>
              <a:t>para el profesional en la que </a:t>
            </a:r>
            <a:r>
              <a:rPr lang="es-EC" sz="1200" dirty="0">
                <a:latin typeface="Arial" panose="020B0604020202020204" pitchFamily="34" charset="0"/>
                <a:ea typeface="Times New Roman" panose="02020603050405020304" pitchFamily="18" charset="0"/>
              </a:rPr>
              <a:t>podrá prescribir y hacer el seguimiento de la actividad física </a:t>
            </a:r>
            <a:r>
              <a:rPr lang="es-EC" sz="1200" dirty="0">
                <a:effectLst/>
                <a:latin typeface="Arial" panose="020B0604020202020204" pitchFamily="34" charset="0"/>
                <a:ea typeface="Times New Roman" panose="02020603050405020304" pitchFamily="18" charset="0"/>
              </a:rPr>
              <a:t>y una aplicación móvil para el paciente. </a:t>
            </a:r>
          </a:p>
          <a:p>
            <a:pPr marL="0" indent="0" algn="just">
              <a:buNone/>
            </a:pPr>
            <a:endParaRPr lang="es-EC" sz="1200" dirty="0">
              <a:latin typeface="Arial" panose="020B0604020202020204" pitchFamily="34" charset="0"/>
              <a:ea typeface="Times New Roman" panose="02020603050405020304" pitchFamily="18" charset="0"/>
            </a:endParaRPr>
          </a:p>
          <a:p>
            <a:pPr marL="0" indent="0" algn="just">
              <a:buNone/>
            </a:pPr>
            <a:r>
              <a:rPr lang="es-EC" sz="1200" dirty="0">
                <a:effectLst/>
                <a:latin typeface="Arial" panose="020B0604020202020204" pitchFamily="34" charset="0"/>
                <a:ea typeface="Times New Roman" panose="02020603050405020304" pitchFamily="18" charset="0"/>
              </a:rPr>
              <a:t>El diseño de la actividad física incremental se basó en el plan de trabajo de un ensayo clínico que está coordinando nuestro grupo sobre el efecto de un programa de entrenamiento físico estructurado mediante tele rehabilitación tras una embolia pulmonar en la restauración del flujo arterial pulmonar.</a:t>
            </a:r>
            <a:endParaRPr lang="es-EC" sz="1200" dirty="0"/>
          </a:p>
        </p:txBody>
      </p:sp>
      <p:sp>
        <p:nvSpPr>
          <p:cNvPr id="8" name="CuadroTexto 7">
            <a:extLst>
              <a:ext uri="{FF2B5EF4-FFF2-40B4-BE49-F238E27FC236}">
                <a16:creationId xmlns:a16="http://schemas.microsoft.com/office/drawing/2014/main" id="{A9675416-A636-D079-9887-AAA80CCC915B}"/>
              </a:ext>
            </a:extLst>
          </p:cNvPr>
          <p:cNvSpPr txBox="1"/>
          <p:nvPr/>
        </p:nvSpPr>
        <p:spPr>
          <a:xfrm>
            <a:off x="899592" y="1215792"/>
            <a:ext cx="6120681" cy="507831"/>
          </a:xfrm>
          <a:prstGeom prst="rect">
            <a:avLst/>
          </a:prstGeom>
          <a:noFill/>
        </p:spPr>
        <p:txBody>
          <a:bodyPr wrap="square" rtlCol="0">
            <a:spAutoFit/>
          </a:bodyPr>
          <a:lstStyle/>
          <a:p>
            <a:r>
              <a:rPr lang="es-ES" sz="900" dirty="0">
                <a:effectLst/>
                <a:latin typeface="Arial" panose="020B0604020202020204" pitchFamily="34" charset="0"/>
                <a:ea typeface="Calibri" panose="020F0502020204030204" pitchFamily="34" charset="0"/>
                <a:cs typeface="Arial" panose="020B0604020202020204" pitchFamily="34" charset="0"/>
              </a:rPr>
              <a:t>1. Unidad Médico Quirúrgica de Enfermedades Respiratorias. Hospital Universitario Virgen del Rocío. Sevilla</a:t>
            </a:r>
          </a:p>
          <a:p>
            <a:r>
              <a:rPr lang="es-ES" sz="900" dirty="0">
                <a:effectLst/>
                <a:latin typeface="Arial" panose="020B0604020202020204" pitchFamily="34" charset="0"/>
                <a:ea typeface="Calibri" panose="020F0502020204030204" pitchFamily="34" charset="0"/>
                <a:cs typeface="Arial" panose="020B0604020202020204" pitchFamily="34" charset="0"/>
              </a:rPr>
              <a:t>2. Hospital Universitario Virgen del Rocío. Sevilla</a:t>
            </a:r>
            <a:r>
              <a:rPr lang="es-ES" sz="900" dirty="0">
                <a:effectLst/>
                <a:latin typeface="Arial" panose="020B0604020202020204" pitchFamily="34" charset="0"/>
                <a:cs typeface="Arial" panose="020B0604020202020204" pitchFamily="34" charset="0"/>
              </a:rPr>
              <a:t> </a:t>
            </a:r>
          </a:p>
          <a:p>
            <a:r>
              <a:rPr lang="es-ES" sz="900" dirty="0">
                <a:latin typeface="Arial" panose="020B0604020202020204" pitchFamily="34" charset="0"/>
                <a:cs typeface="Arial" panose="020B0604020202020204" pitchFamily="34" charset="0"/>
              </a:rPr>
              <a:t>3. Hospital Universitario Virgen Macarena. Unidad de Innovación. Sevilla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a:extLst>
              <a:ext uri="{FF2B5EF4-FFF2-40B4-BE49-F238E27FC236}">
                <a16:creationId xmlns:a16="http://schemas.microsoft.com/office/drawing/2014/main" id="{D53B4925-A1C9-FF2D-708C-5A1DB18FB5D3}"/>
              </a:ext>
            </a:extLst>
          </p:cNvPr>
          <p:cNvSpPr>
            <a:spLocks noGrp="1"/>
          </p:cNvSpPr>
          <p:nvPr>
            <p:ph type="body" idx="1"/>
          </p:nvPr>
        </p:nvSpPr>
        <p:spPr>
          <a:xfrm>
            <a:off x="457200" y="555526"/>
            <a:ext cx="4040188" cy="479822"/>
          </a:xfrm>
        </p:spPr>
        <p:txBody>
          <a:bodyPr>
            <a:normAutofit/>
          </a:bodyPr>
          <a:lstStyle/>
          <a:p>
            <a:r>
              <a:rPr lang="es-EC" sz="1400" dirty="0">
                <a:latin typeface="Arial" panose="020B0604020202020204" pitchFamily="34" charset="0"/>
              </a:rPr>
              <a:t>RESULTADOS</a:t>
            </a:r>
            <a:endParaRPr lang="es-EC" sz="1400" dirty="0"/>
          </a:p>
        </p:txBody>
      </p:sp>
      <p:sp>
        <p:nvSpPr>
          <p:cNvPr id="3" name="Marcador de contenido 2">
            <a:extLst>
              <a:ext uri="{FF2B5EF4-FFF2-40B4-BE49-F238E27FC236}">
                <a16:creationId xmlns:a16="http://schemas.microsoft.com/office/drawing/2014/main" id="{9BF85E88-36F4-30FA-1FEA-2C52D6AFB0F0}"/>
              </a:ext>
            </a:extLst>
          </p:cNvPr>
          <p:cNvSpPr>
            <a:spLocks noGrp="1"/>
          </p:cNvSpPr>
          <p:nvPr>
            <p:ph sz="half" idx="2"/>
          </p:nvPr>
        </p:nvSpPr>
        <p:spPr>
          <a:xfrm>
            <a:off x="457200" y="1131590"/>
            <a:ext cx="4040188" cy="2963466"/>
          </a:xfrm>
        </p:spPr>
        <p:txBody>
          <a:bodyPr>
            <a:noAutofit/>
          </a:bodyPr>
          <a:lstStyle/>
          <a:p>
            <a:pPr marL="0" indent="0" algn="just">
              <a:spcAft>
                <a:spcPts val="1200"/>
              </a:spcAft>
              <a:buNone/>
            </a:pPr>
            <a:r>
              <a:rPr lang="es-EC" sz="1200" dirty="0">
                <a:effectLst/>
                <a:latin typeface="Arial" panose="020B0604020202020204" pitchFamily="34" charset="0"/>
                <a:ea typeface="Times New Roman" panose="02020603050405020304" pitchFamily="18" charset="0"/>
              </a:rPr>
              <a:t>- Control y seguimiento de la actividad física incremental basado en la experiencia previa del grupo. </a:t>
            </a:r>
          </a:p>
          <a:p>
            <a:pPr marL="0" indent="0" algn="just">
              <a:spcAft>
                <a:spcPts val="1200"/>
              </a:spcAft>
              <a:buNone/>
            </a:pPr>
            <a:r>
              <a:rPr lang="es-EC" sz="1200" dirty="0">
                <a:effectLst/>
                <a:latin typeface="Arial" panose="020B0604020202020204" pitchFamily="34" charset="0"/>
                <a:ea typeface="Times New Roman" panose="02020603050405020304" pitchFamily="18" charset="0"/>
              </a:rPr>
              <a:t>- Aplicación web del profesional sanitario: gestión centralizada del programa, mecanismos para la gestión de notificaciones y accesos a los paneles de control.  </a:t>
            </a:r>
            <a:endParaRPr lang="es-EC" sz="1200" dirty="0">
              <a:latin typeface="Arial" panose="020B0604020202020204" pitchFamily="34" charset="0"/>
              <a:ea typeface="Times New Roman" panose="02020603050405020304" pitchFamily="18" charset="0"/>
            </a:endParaRPr>
          </a:p>
          <a:p>
            <a:pPr marL="0" indent="0" algn="just">
              <a:spcAft>
                <a:spcPts val="1200"/>
              </a:spcAft>
              <a:buNone/>
            </a:pPr>
            <a:r>
              <a:rPr lang="es-EC" sz="1200" dirty="0">
                <a:effectLst/>
                <a:latin typeface="Arial" panose="020B0604020202020204" pitchFamily="34" charset="0"/>
                <a:ea typeface="Times New Roman" panose="02020603050405020304" pitchFamily="18" charset="0"/>
              </a:rPr>
              <a:t>- App móvil del paciente: Mantener un seguimiento personalizado e interactivo de ejercicios y registrar información respecto a su actividad física y acceso a contenido educativo en salud.</a:t>
            </a:r>
          </a:p>
          <a:p>
            <a:pPr marL="0" indent="0" algn="just">
              <a:spcAft>
                <a:spcPts val="1200"/>
              </a:spcAft>
              <a:buNone/>
            </a:pPr>
            <a:r>
              <a:rPr lang="es-EC" sz="1200" dirty="0">
                <a:effectLst/>
                <a:latin typeface="Arial" panose="020B0604020202020204" pitchFamily="34" charset="0"/>
                <a:ea typeface="Times New Roman" panose="02020603050405020304" pitchFamily="18" charset="0"/>
              </a:rPr>
              <a:t>- Módulo de integración para la coordinación de la información de la app móvil del paciente y la app web del profesional vinculados a la historia clínica electrónica.</a:t>
            </a:r>
            <a:endParaRPr lang="es-EC" sz="1200" dirty="0">
              <a:effectLst/>
              <a:latin typeface="Calibri" panose="020F0502020204030204" pitchFamily="34" charset="0"/>
              <a:ea typeface="Times New Roman" panose="02020603050405020304" pitchFamily="18" charset="0"/>
            </a:endParaRPr>
          </a:p>
        </p:txBody>
      </p:sp>
      <p:sp>
        <p:nvSpPr>
          <p:cNvPr id="6" name="Marcador de texto 5">
            <a:extLst>
              <a:ext uri="{FF2B5EF4-FFF2-40B4-BE49-F238E27FC236}">
                <a16:creationId xmlns:a16="http://schemas.microsoft.com/office/drawing/2014/main" id="{19782BCE-E475-58F2-A2AC-F59D3284EE49}"/>
              </a:ext>
            </a:extLst>
          </p:cNvPr>
          <p:cNvSpPr>
            <a:spLocks noGrp="1"/>
          </p:cNvSpPr>
          <p:nvPr>
            <p:ph type="body" sz="quarter" idx="3"/>
          </p:nvPr>
        </p:nvSpPr>
        <p:spPr>
          <a:xfrm>
            <a:off x="4645026" y="579760"/>
            <a:ext cx="4041775" cy="479822"/>
          </a:xfrm>
        </p:spPr>
        <p:txBody>
          <a:bodyPr>
            <a:normAutofit/>
          </a:bodyPr>
          <a:lstStyle/>
          <a:p>
            <a:r>
              <a:rPr lang="es-EC" sz="1400" dirty="0">
                <a:effectLst/>
                <a:latin typeface="Arial" panose="020B0604020202020204" pitchFamily="34" charset="0"/>
                <a:ea typeface="Times New Roman" panose="02020603050405020304" pitchFamily="18" charset="0"/>
              </a:rPr>
              <a:t>CONCLUSIONES</a:t>
            </a:r>
            <a:endParaRPr lang="es-EC" sz="1400" dirty="0"/>
          </a:p>
        </p:txBody>
      </p:sp>
      <p:sp>
        <p:nvSpPr>
          <p:cNvPr id="7" name="Marcador de contenido 6">
            <a:extLst>
              <a:ext uri="{FF2B5EF4-FFF2-40B4-BE49-F238E27FC236}">
                <a16:creationId xmlns:a16="http://schemas.microsoft.com/office/drawing/2014/main" id="{BFF1E5AB-23F0-B46A-5760-E62975F8E781}"/>
              </a:ext>
            </a:extLst>
          </p:cNvPr>
          <p:cNvSpPr>
            <a:spLocks noGrp="1"/>
          </p:cNvSpPr>
          <p:nvPr>
            <p:ph sz="quarter" idx="4"/>
          </p:nvPr>
        </p:nvSpPr>
        <p:spPr>
          <a:xfrm>
            <a:off x="4645026" y="1120452"/>
            <a:ext cx="4069996" cy="2963466"/>
          </a:xfrm>
        </p:spPr>
        <p:txBody>
          <a:bodyPr>
            <a:normAutofit/>
          </a:bodyPr>
          <a:lstStyle/>
          <a:p>
            <a:pPr marL="0" indent="0" algn="just">
              <a:buNone/>
            </a:pPr>
            <a:r>
              <a:rPr lang="es-EC" sz="1200" dirty="0">
                <a:effectLst/>
                <a:latin typeface="Arial" panose="020B0604020202020204" pitchFamily="34" charset="0"/>
                <a:ea typeface="Times New Roman" panose="02020603050405020304" pitchFamily="18" charset="0"/>
              </a:rPr>
              <a:t>- Se ha desarrollado una herramienta para profesionales sanitarios y pacientes que permite prescribir el ejercicio físico como parte de un tratamiento holístico en pacientes que han sufrido una embolia de pulmón al igual que realizar un seguimiento de su tolerancia y progresión. </a:t>
            </a:r>
            <a:br>
              <a:rPr lang="es-EC" sz="1200" dirty="0">
                <a:effectLst/>
                <a:latin typeface="Arial" panose="020B0604020202020204" pitchFamily="34" charset="0"/>
                <a:ea typeface="Times New Roman" panose="02020603050405020304" pitchFamily="18" charset="0"/>
              </a:rPr>
            </a:br>
            <a:endParaRPr lang="es-EC" sz="1200" dirty="0">
              <a:latin typeface="Arial" panose="020B0604020202020204" pitchFamily="34" charset="0"/>
              <a:ea typeface="Times New Roman" panose="02020603050405020304" pitchFamily="18" charset="0"/>
            </a:endParaRPr>
          </a:p>
          <a:p>
            <a:pPr marL="0" indent="0" algn="just">
              <a:buNone/>
            </a:pPr>
            <a:r>
              <a:rPr lang="es-EC" sz="1200">
                <a:effectLst/>
                <a:latin typeface="Arial" panose="020B0604020202020204" pitchFamily="34" charset="0"/>
                <a:ea typeface="Times New Roman" panose="02020603050405020304" pitchFamily="18" charset="0"/>
              </a:rPr>
              <a:t>- Posteriormente </a:t>
            </a:r>
            <a:r>
              <a:rPr lang="es-EC" sz="1200" dirty="0">
                <a:effectLst/>
                <a:latin typeface="Arial" panose="020B0604020202020204" pitchFamily="34" charset="0"/>
                <a:ea typeface="Times New Roman" panose="02020603050405020304" pitchFamily="18" charset="0"/>
              </a:rPr>
              <a:t>a las fases de pilotaje y validación, se podrá obtener el impacto en adherencia, tolerancia al ejercicio y calidad de vida de los pacientes. </a:t>
            </a:r>
            <a:endParaRPr lang="es-EC" sz="1200" dirty="0">
              <a:effectLst/>
              <a:latin typeface="Calibri" panose="020F0502020204030204" pitchFamily="34" charset="0"/>
              <a:ea typeface="Times New Roman" panose="02020603050405020304" pitchFamily="18" charset="0"/>
            </a:endParaRPr>
          </a:p>
          <a:p>
            <a:endParaRPr lang="es-EC" sz="12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1475</TotalTime>
  <Words>448</Words>
  <Application>Microsoft Office PowerPoint</Application>
  <PresentationFormat>Presentación en pantalla (16:9)</PresentationFormat>
  <Paragraphs>22</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ENTRENAMIENTO FÍSICO INCREMENTAL TRAS UNA EMBOLIA PULMONAR A TRAVÉS DE UN PROGRAMA DE TELE REHABILITACIÓN. A.B Brown Arreola1, A. Ortega Moral2, M. Cuaresma Giraldes3, P. Cejudo Ramos1, J. Moreno Conde3, E.M Mendoza Zambrano1, R. Otero Candelera1.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Berenice Brown Arreola</cp:lastModifiedBy>
  <cp:revision>5</cp:revision>
  <dcterms:created xsi:type="dcterms:W3CDTF">2022-01-11T08:55:46Z</dcterms:created>
  <dcterms:modified xsi:type="dcterms:W3CDTF">2023-03-01T15:03:59Z</dcterms:modified>
</cp:coreProperties>
</file>