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  <a:srgbClr val="FF9933"/>
    <a:srgbClr val="EAA642"/>
    <a:srgbClr val="FFCC99"/>
    <a:srgbClr val="CCFFCC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348" y="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22/02/2023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22/02/2023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22/02/2023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22/02/2023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899592" y="915566"/>
            <a:ext cx="7200800" cy="72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403648" y="116826"/>
            <a:ext cx="7560840" cy="1158780"/>
          </a:xfrm>
          <a:ln>
            <a:solidFill>
              <a:schemeClr val="bg1">
                <a:lumMod val="65000"/>
              </a:schemeClr>
            </a:solidFill>
            <a:prstDash val="dash"/>
          </a:ln>
        </p:spPr>
        <p:txBody>
          <a:bodyPr>
            <a:normAutofit fontScale="90000"/>
          </a:bodyPr>
          <a:lstStyle/>
          <a:p>
            <a:r>
              <a:rPr lang="es-ES" sz="2700" dirty="0" smtClean="0"/>
              <a:t/>
            </a:r>
            <a:br>
              <a:rPr lang="es-ES" sz="2700" dirty="0" smtClean="0"/>
            </a:br>
            <a:r>
              <a:rPr lang="es-ES" sz="2700" dirty="0" smtClean="0"/>
              <a:t>PERFIL </a:t>
            </a:r>
            <a:r>
              <a:rPr lang="es-ES" sz="2700" dirty="0"/>
              <a:t>CLÍNICO-EPIDEMIOLÓGICO Y PRONÓSTICO EN PACIENTES QUE INGRESAN POR SAE Y </a:t>
            </a:r>
            <a:r>
              <a:rPr lang="es-ES" sz="2700" dirty="0" smtClean="0"/>
              <a:t>NEUMONÍA</a:t>
            </a:r>
            <a:br>
              <a:rPr lang="es-ES" sz="2700" dirty="0" smtClean="0"/>
            </a:br>
            <a:r>
              <a:rPr lang="es-ES" sz="1300" dirty="0" smtClean="0"/>
              <a:t>B.O</a:t>
            </a:r>
            <a:r>
              <a:rPr lang="es-ES" sz="1300" dirty="0"/>
              <a:t>. Gómez </a:t>
            </a:r>
            <a:r>
              <a:rPr lang="es-ES" sz="1300" dirty="0" smtClean="0"/>
              <a:t>Parras,</a:t>
            </a:r>
            <a:r>
              <a:rPr lang="es-ES" sz="1300" dirty="0"/>
              <a:t> </a:t>
            </a:r>
            <a:r>
              <a:rPr lang="es-ES" sz="1300" dirty="0" smtClean="0"/>
              <a:t>C.P</a:t>
            </a:r>
            <a:r>
              <a:rPr lang="es-ES" sz="1300" dirty="0"/>
              <a:t>. Batres Erazo, </a:t>
            </a:r>
            <a:r>
              <a:rPr lang="es-ES" sz="1300" dirty="0" smtClean="0"/>
              <a:t> </a:t>
            </a:r>
            <a:r>
              <a:rPr lang="es-ES" sz="1300" dirty="0"/>
              <a:t>Z.F. Donoso Correa, </a:t>
            </a:r>
            <a:r>
              <a:rPr lang="es-ES" sz="1300" dirty="0" smtClean="0"/>
              <a:t> J.A</a:t>
            </a:r>
            <a:r>
              <a:rPr lang="es-ES" sz="1300" dirty="0"/>
              <a:t>. Durán Cueto, </a:t>
            </a:r>
            <a:r>
              <a:rPr lang="es-ES" sz="1300" dirty="0" smtClean="0"/>
              <a:t> A</a:t>
            </a:r>
            <a:r>
              <a:rPr lang="es-ES" sz="1300" dirty="0"/>
              <a:t>. Nacarino Burgos, </a:t>
            </a:r>
            <a:r>
              <a:rPr lang="es-ES" sz="1300" dirty="0" smtClean="0"/>
              <a:t> B.S</a:t>
            </a:r>
            <a:r>
              <a:rPr lang="es-ES" sz="1300" dirty="0"/>
              <a:t>. Barragán Pérez, </a:t>
            </a:r>
            <a:r>
              <a:rPr lang="es-ES" dirty="0"/>
              <a:t/>
            </a:r>
            <a:br>
              <a:rPr lang="es-ES" dirty="0"/>
            </a:br>
            <a:endParaRPr lang="es-ES" sz="2700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1"/>
          </p:nvPr>
        </p:nvSpPr>
        <p:spPr>
          <a:xfrm>
            <a:off x="179512" y="1432535"/>
            <a:ext cx="3986855" cy="3550193"/>
          </a:xfrm>
          <a:solidFill>
            <a:srgbClr val="CCFFCC"/>
          </a:solidFill>
          <a:ln w="28575">
            <a:solidFill>
              <a:srgbClr val="7030A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1600" dirty="0" smtClean="0">
                <a:solidFill>
                  <a:srgbClr val="00B0F0"/>
                </a:solidFill>
              </a:rPr>
              <a:t>INTRODUCCIÓN</a:t>
            </a:r>
            <a:r>
              <a:rPr lang="es-ES" sz="1600" dirty="0"/>
              <a:t/>
            </a:r>
            <a:br>
              <a:rPr lang="es-ES" sz="1600" dirty="0"/>
            </a:br>
            <a:r>
              <a:rPr lang="es-ES" sz="1600" dirty="0" smtClean="0"/>
              <a:t>La </a:t>
            </a:r>
            <a:r>
              <a:rPr lang="es-ES" sz="1600" dirty="0"/>
              <a:t>última actualización de </a:t>
            </a:r>
            <a:r>
              <a:rPr lang="es-ES" sz="1600" dirty="0" err="1"/>
              <a:t>Gesepoc</a:t>
            </a:r>
            <a:r>
              <a:rPr lang="es-ES" sz="1600" dirty="0"/>
              <a:t> 2021 considera la agudización del </a:t>
            </a:r>
            <a:r>
              <a:rPr lang="es-ES" sz="1600" dirty="0" smtClean="0"/>
              <a:t>paciente (p) </a:t>
            </a:r>
            <a:r>
              <a:rPr lang="es-ES" sz="1600" dirty="0"/>
              <a:t>con EPOC un </a:t>
            </a:r>
            <a:r>
              <a:rPr lang="es-ES" sz="1600" dirty="0" err="1" smtClean="0"/>
              <a:t>sd</a:t>
            </a:r>
            <a:r>
              <a:rPr lang="es-ES" sz="1600" dirty="0" smtClean="0"/>
              <a:t> </a:t>
            </a:r>
            <a:r>
              <a:rPr lang="es-ES" sz="1600" dirty="0"/>
              <a:t>(SAE) consecuencia de distintos mecanismos </a:t>
            </a:r>
            <a:r>
              <a:rPr lang="es-ES" sz="1600" dirty="0" err="1"/>
              <a:t>etiopatogénicos</a:t>
            </a:r>
            <a:r>
              <a:rPr lang="es-ES" sz="1600" dirty="0"/>
              <a:t>, todos </a:t>
            </a:r>
            <a:r>
              <a:rPr lang="es-ES" sz="1600" dirty="0" smtClean="0"/>
              <a:t>con </a:t>
            </a:r>
            <a:r>
              <a:rPr lang="es-ES" sz="1600" dirty="0"/>
              <a:t>una expresión clínica similar; por </a:t>
            </a:r>
            <a:r>
              <a:rPr lang="es-ES" sz="1600" dirty="0" smtClean="0"/>
              <a:t>1º </a:t>
            </a:r>
            <a:r>
              <a:rPr lang="es-ES" sz="1600" dirty="0"/>
              <a:t>vez la neumonía forma parte del SAE y deja de ser una comorbilidad.</a:t>
            </a:r>
            <a:br>
              <a:rPr lang="es-ES" sz="1600" dirty="0"/>
            </a:br>
            <a:r>
              <a:rPr lang="es-ES" sz="1600" dirty="0">
                <a:solidFill>
                  <a:srgbClr val="00B0F0"/>
                </a:solidFill>
              </a:rPr>
              <a:t>OBJETIVO: </a:t>
            </a:r>
            <a:r>
              <a:rPr lang="es-ES" sz="1600" dirty="0"/>
              <a:t>describir el perfil clínico-epidemiológico, microbiológico y pronóstico de </a:t>
            </a:r>
            <a:r>
              <a:rPr lang="es-ES" sz="1600" dirty="0" smtClean="0"/>
              <a:t>pacientes </a:t>
            </a:r>
            <a:r>
              <a:rPr lang="es-ES" sz="1600" dirty="0"/>
              <a:t>ingresados por SAE con </a:t>
            </a:r>
            <a:r>
              <a:rPr lang="es-ES" sz="1600" dirty="0" smtClean="0"/>
              <a:t>neumonía.</a:t>
            </a:r>
            <a:endParaRPr lang="es-ES" sz="1600" dirty="0"/>
          </a:p>
        </p:txBody>
      </p:sp>
      <p:sp>
        <p:nvSpPr>
          <p:cNvPr id="5" name="Marcador de contenido 4"/>
          <p:cNvSpPr>
            <a:spLocks noGrp="1"/>
          </p:cNvSpPr>
          <p:nvPr>
            <p:ph sz="half" idx="2"/>
          </p:nvPr>
        </p:nvSpPr>
        <p:spPr>
          <a:xfrm>
            <a:off x="4716016" y="1436469"/>
            <a:ext cx="4248472" cy="3550194"/>
          </a:xfr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1600" dirty="0" smtClean="0">
                <a:solidFill>
                  <a:srgbClr val="00B050"/>
                </a:solidFill>
              </a:rPr>
              <a:t>METODOLOGÍA</a:t>
            </a:r>
            <a:r>
              <a:rPr lang="es-ES" sz="1600" dirty="0"/>
              <a:t/>
            </a:r>
            <a:br>
              <a:rPr lang="es-ES" sz="1600" dirty="0"/>
            </a:br>
            <a:r>
              <a:rPr lang="es-ES" sz="1600" dirty="0" smtClean="0"/>
              <a:t>Estudio </a:t>
            </a:r>
            <a:r>
              <a:rPr lang="es-ES" sz="1600" dirty="0"/>
              <a:t>observacional y </a:t>
            </a:r>
            <a:r>
              <a:rPr lang="es-ES" sz="1600" dirty="0" smtClean="0"/>
              <a:t>retrospectivo </a:t>
            </a:r>
            <a:r>
              <a:rPr lang="es-ES" sz="1600" dirty="0"/>
              <a:t>de </a:t>
            </a:r>
            <a:r>
              <a:rPr lang="es-ES" sz="1600" dirty="0" smtClean="0"/>
              <a:t>p. </a:t>
            </a:r>
            <a:r>
              <a:rPr lang="es-ES" sz="1600" dirty="0"/>
              <a:t>ingresados con </a:t>
            </a:r>
            <a:r>
              <a:rPr lang="es-ES" sz="1600" dirty="0" smtClean="0"/>
              <a:t>dg </a:t>
            </a:r>
            <a:r>
              <a:rPr lang="es-ES" sz="1600" dirty="0"/>
              <a:t>de SAE </a:t>
            </a:r>
            <a:r>
              <a:rPr lang="es-ES" sz="1600" dirty="0" smtClean="0"/>
              <a:t>en neumología </a:t>
            </a:r>
            <a:r>
              <a:rPr lang="es-ES" sz="1600" dirty="0"/>
              <a:t>en un período de 11 meses </a:t>
            </a:r>
            <a:r>
              <a:rPr lang="es-ES" sz="1600" dirty="0" smtClean="0"/>
              <a:t>(09/21- 08/22). </a:t>
            </a:r>
          </a:p>
          <a:p>
            <a:r>
              <a:rPr lang="es-ES" sz="1600" dirty="0" err="1" smtClean="0"/>
              <a:t>Dg:Rx</a:t>
            </a:r>
            <a:r>
              <a:rPr lang="es-ES" sz="1600" dirty="0" smtClean="0"/>
              <a:t> </a:t>
            </a:r>
            <a:r>
              <a:rPr lang="es-ES" sz="1600" dirty="0"/>
              <a:t>y/</a:t>
            </a:r>
            <a:r>
              <a:rPr lang="es-ES" sz="1600" dirty="0" err="1"/>
              <a:t>ó</a:t>
            </a:r>
            <a:r>
              <a:rPr lang="es-ES" sz="1600" dirty="0"/>
              <a:t> </a:t>
            </a:r>
            <a:r>
              <a:rPr lang="es-ES" sz="1600" dirty="0" smtClean="0"/>
              <a:t>TAC: infiltrado </a:t>
            </a:r>
            <a:r>
              <a:rPr lang="es-ES" sz="1600" dirty="0"/>
              <a:t>vs consolidación con </a:t>
            </a:r>
            <a:r>
              <a:rPr lang="es-ES" sz="1600" dirty="0" err="1"/>
              <a:t>broncograma</a:t>
            </a:r>
            <a:r>
              <a:rPr lang="es-ES" sz="1600" dirty="0"/>
              <a:t> </a:t>
            </a:r>
            <a:endParaRPr lang="es-ES" sz="1600" dirty="0" smtClean="0"/>
          </a:p>
          <a:p>
            <a:r>
              <a:rPr lang="es-ES" sz="1600" dirty="0" smtClean="0"/>
              <a:t>Se </a:t>
            </a:r>
            <a:r>
              <a:rPr lang="es-ES" sz="1600" dirty="0"/>
              <a:t>estudian variables epidemiológicas, clínicas, diagnósticas (microbiológicas e imagen), terapéuticas y </a:t>
            </a:r>
            <a:r>
              <a:rPr lang="es-ES" sz="1600" dirty="0" err="1"/>
              <a:t>pronósticas</a:t>
            </a:r>
            <a:r>
              <a:rPr lang="es-ES" sz="1600" dirty="0"/>
              <a:t>. </a:t>
            </a:r>
            <a:endParaRPr lang="es-ES" sz="1600" dirty="0" smtClean="0"/>
          </a:p>
          <a:p>
            <a:pPr marL="0" indent="0">
              <a:buNone/>
            </a:pPr>
            <a:r>
              <a:rPr lang="es-ES" sz="1600" dirty="0" smtClean="0">
                <a:solidFill>
                  <a:srgbClr val="00B050"/>
                </a:solidFill>
              </a:rPr>
              <a:t>RESULTADO: </a:t>
            </a:r>
            <a:r>
              <a:rPr lang="es-ES" sz="1600" dirty="0"/>
              <a:t>base de datos </a:t>
            </a:r>
            <a:r>
              <a:rPr lang="es-ES" sz="1600" dirty="0" smtClean="0"/>
              <a:t>“EPOC AGUDIZA” Estudio </a:t>
            </a:r>
            <a:r>
              <a:rPr lang="es-ES" sz="1600" dirty="0" err="1"/>
              <a:t>estadístico:programa</a:t>
            </a:r>
            <a:r>
              <a:rPr lang="es-ES" sz="1600" dirty="0"/>
              <a:t> SPSS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7504" y="3939902"/>
            <a:ext cx="8928992" cy="1093465"/>
          </a:xfrm>
          <a:solidFill>
            <a:schemeClr val="bg1"/>
          </a:solidFill>
          <a:ln w="38100">
            <a:solidFill>
              <a:schemeClr val="bg1"/>
            </a:solidFill>
          </a:ln>
        </p:spPr>
        <p:txBody>
          <a:bodyPr>
            <a:noAutofit/>
          </a:bodyPr>
          <a:lstStyle/>
          <a:p>
            <a:r>
              <a:rPr lang="es-ES" sz="1600" dirty="0">
                <a:solidFill>
                  <a:schemeClr val="tx1"/>
                </a:solidFill>
              </a:rPr>
              <a:t/>
            </a:r>
            <a:br>
              <a:rPr lang="es-ES" sz="1600" dirty="0">
                <a:solidFill>
                  <a:schemeClr val="tx1"/>
                </a:solidFill>
              </a:rPr>
            </a:br>
            <a:r>
              <a:rPr lang="es-ES" sz="1600" dirty="0" smtClean="0">
                <a:solidFill>
                  <a:schemeClr val="tx1"/>
                </a:solidFill>
              </a:rPr>
              <a:t>La </a:t>
            </a:r>
            <a:r>
              <a:rPr lang="es-ES" sz="1600" dirty="0">
                <a:solidFill>
                  <a:schemeClr val="tx1"/>
                </a:solidFill>
              </a:rPr>
              <a:t>incidencia de neumonía en el SAE grave es alta (1 de cada 4 </a:t>
            </a:r>
            <a:r>
              <a:rPr lang="es-ES" sz="1600" dirty="0" smtClean="0">
                <a:solidFill>
                  <a:schemeClr val="tx1"/>
                </a:solidFill>
              </a:rPr>
              <a:t>p </a:t>
            </a:r>
            <a:r>
              <a:rPr lang="es-ES" sz="1600" dirty="0">
                <a:solidFill>
                  <a:schemeClr val="tx1"/>
                </a:solidFill>
              </a:rPr>
              <a:t>ingresados) </a:t>
            </a:r>
            <a:endParaRPr lang="es-ES" sz="1600" dirty="0" smtClean="0">
              <a:solidFill>
                <a:schemeClr val="tx1"/>
              </a:solidFill>
            </a:endParaRPr>
          </a:p>
          <a:p>
            <a:r>
              <a:rPr lang="es-ES" sz="1600" dirty="0">
                <a:solidFill>
                  <a:schemeClr val="tx1"/>
                </a:solidFill>
              </a:rPr>
              <a:t>P</a:t>
            </a:r>
            <a:r>
              <a:rPr lang="es-ES" sz="1600" dirty="0" smtClean="0">
                <a:solidFill>
                  <a:schemeClr val="tx1"/>
                </a:solidFill>
              </a:rPr>
              <a:t>erfil clínico-epidemiológico: varón</a:t>
            </a:r>
            <a:r>
              <a:rPr lang="es-ES" sz="1600" dirty="0">
                <a:solidFill>
                  <a:schemeClr val="tx1"/>
                </a:solidFill>
              </a:rPr>
              <a:t>, </a:t>
            </a:r>
            <a:r>
              <a:rPr lang="es-ES" sz="1600" dirty="0" smtClean="0">
                <a:solidFill>
                  <a:schemeClr val="tx1"/>
                </a:solidFill>
              </a:rPr>
              <a:t>&gt; </a:t>
            </a:r>
            <a:r>
              <a:rPr lang="es-ES" sz="1600" dirty="0">
                <a:solidFill>
                  <a:schemeClr val="tx1"/>
                </a:solidFill>
              </a:rPr>
              <a:t>70 a con EPOC de alto riesgo y fenotipo </a:t>
            </a:r>
            <a:r>
              <a:rPr lang="es-ES" sz="1600" dirty="0" err="1">
                <a:solidFill>
                  <a:schemeClr val="tx1"/>
                </a:solidFill>
              </a:rPr>
              <a:t>agudizador</a:t>
            </a:r>
            <a:r>
              <a:rPr lang="es-ES" sz="1600" dirty="0">
                <a:solidFill>
                  <a:schemeClr val="tx1"/>
                </a:solidFill>
              </a:rPr>
              <a:t> no </a:t>
            </a:r>
            <a:r>
              <a:rPr lang="es-ES" sz="1600" dirty="0" err="1">
                <a:solidFill>
                  <a:schemeClr val="tx1"/>
                </a:solidFill>
              </a:rPr>
              <a:t>eosinofílico</a:t>
            </a:r>
            <a:r>
              <a:rPr lang="es-ES" sz="1600" dirty="0">
                <a:solidFill>
                  <a:schemeClr val="tx1"/>
                </a:solidFill>
              </a:rPr>
              <a:t>, en </a:t>
            </a:r>
            <a:r>
              <a:rPr lang="es-ES" sz="1600" dirty="0" err="1" smtClean="0">
                <a:solidFill>
                  <a:schemeClr val="tx1"/>
                </a:solidFill>
              </a:rPr>
              <a:t>tto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>
                <a:solidFill>
                  <a:schemeClr val="tx1"/>
                </a:solidFill>
              </a:rPr>
              <a:t>con </a:t>
            </a:r>
            <a:r>
              <a:rPr lang="es-ES" sz="1600" dirty="0" smtClean="0">
                <a:solidFill>
                  <a:schemeClr val="tx1"/>
                </a:solidFill>
              </a:rPr>
              <a:t>triple </a:t>
            </a:r>
            <a:r>
              <a:rPr lang="es-ES" sz="1600" dirty="0">
                <a:solidFill>
                  <a:schemeClr val="tx1"/>
                </a:solidFill>
              </a:rPr>
              <a:t>terapia </a:t>
            </a:r>
            <a:r>
              <a:rPr lang="es-ES" sz="1600" dirty="0" err="1" smtClean="0">
                <a:solidFill>
                  <a:schemeClr val="tx1"/>
                </a:solidFill>
              </a:rPr>
              <a:t>inh</a:t>
            </a:r>
            <a:r>
              <a:rPr lang="es-ES" sz="1600" dirty="0" smtClean="0">
                <a:solidFill>
                  <a:schemeClr val="tx1"/>
                </a:solidFill>
              </a:rPr>
              <a:t> y 02 </a:t>
            </a:r>
            <a:r>
              <a:rPr lang="es-ES" sz="1600" dirty="0">
                <a:solidFill>
                  <a:schemeClr val="tx1"/>
                </a:solidFill>
              </a:rPr>
              <a:t>domiciliario; </a:t>
            </a:r>
            <a:r>
              <a:rPr lang="es-ES" sz="1600" dirty="0" err="1" smtClean="0">
                <a:solidFill>
                  <a:schemeClr val="tx1"/>
                </a:solidFill>
              </a:rPr>
              <a:t>predomio</a:t>
            </a:r>
            <a:r>
              <a:rPr lang="es-ES" sz="1600" dirty="0" smtClean="0">
                <a:solidFill>
                  <a:schemeClr val="tx1"/>
                </a:solidFill>
              </a:rPr>
              <a:t> claro de </a:t>
            </a:r>
            <a:r>
              <a:rPr lang="es-ES" sz="1600" dirty="0">
                <a:solidFill>
                  <a:schemeClr val="tx1"/>
                </a:solidFill>
              </a:rPr>
              <a:t>vacunación antigripal y sólo tienen vacuna </a:t>
            </a:r>
            <a:r>
              <a:rPr lang="es-ES" sz="1600" dirty="0" err="1">
                <a:solidFill>
                  <a:schemeClr val="tx1"/>
                </a:solidFill>
              </a:rPr>
              <a:t>antineumocócica</a:t>
            </a:r>
            <a:r>
              <a:rPr lang="es-ES" sz="1600" dirty="0">
                <a:solidFill>
                  <a:schemeClr val="tx1"/>
                </a:solidFill>
              </a:rPr>
              <a:t> </a:t>
            </a:r>
            <a:r>
              <a:rPr lang="es-ES" sz="1600" dirty="0" smtClean="0">
                <a:solidFill>
                  <a:schemeClr val="tx1"/>
                </a:solidFill>
              </a:rPr>
              <a:t>1/3p. No </a:t>
            </a:r>
            <a:r>
              <a:rPr lang="es-ES" sz="1600" dirty="0" err="1" smtClean="0">
                <a:solidFill>
                  <a:schemeClr val="tx1"/>
                </a:solidFill>
              </a:rPr>
              <a:t>dif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>
                <a:solidFill>
                  <a:schemeClr val="tx1"/>
                </a:solidFill>
              </a:rPr>
              <a:t>en </a:t>
            </a:r>
            <a:r>
              <a:rPr lang="es-ES" sz="1600" dirty="0" smtClean="0">
                <a:solidFill>
                  <a:schemeClr val="tx1"/>
                </a:solidFill>
              </a:rPr>
              <a:t>estancia </a:t>
            </a:r>
            <a:r>
              <a:rPr lang="es-ES" sz="1600" dirty="0">
                <a:solidFill>
                  <a:schemeClr val="tx1"/>
                </a:solidFill>
              </a:rPr>
              <a:t>media ni en otros </a:t>
            </a:r>
            <a:r>
              <a:rPr lang="es-ES" sz="1600" dirty="0" err="1" smtClean="0">
                <a:solidFill>
                  <a:schemeClr val="tx1"/>
                </a:solidFill>
              </a:rPr>
              <a:t>fx</a:t>
            </a:r>
            <a:r>
              <a:rPr lang="es-ES" sz="1600" dirty="0" smtClean="0">
                <a:solidFill>
                  <a:schemeClr val="tx1"/>
                </a:solidFill>
              </a:rPr>
              <a:t> </a:t>
            </a:r>
            <a:r>
              <a:rPr lang="es-ES" sz="1600" dirty="0">
                <a:solidFill>
                  <a:schemeClr val="tx1"/>
                </a:solidFill>
              </a:rPr>
              <a:t>pronósticos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107504" y="3544062"/>
            <a:ext cx="1651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rgbClr val="7030A0"/>
                </a:solidFill>
              </a:rPr>
              <a:t>CONCLUSIONES</a:t>
            </a:r>
            <a:endParaRPr lang="es-ES" dirty="0">
              <a:solidFill>
                <a:srgbClr val="7030A0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3563888" y="89126"/>
            <a:ext cx="13817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solidFill>
                  <a:schemeClr val="accent4">
                    <a:lumMod val="75000"/>
                  </a:schemeClr>
                </a:solidFill>
              </a:rPr>
              <a:t>RESULTADOS</a:t>
            </a:r>
            <a:endParaRPr lang="es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107504" y="2271268"/>
            <a:ext cx="8784976" cy="1200329"/>
          </a:xfrm>
          <a:prstGeom prst="rect">
            <a:avLst/>
          </a:prstGeom>
          <a:solidFill>
            <a:srgbClr val="FFCCCC"/>
          </a:solidFill>
        </p:spPr>
        <p:txBody>
          <a:bodyPr wrap="square" rtlCol="0">
            <a:spAutoFit/>
          </a:bodyPr>
          <a:lstStyle/>
          <a:p>
            <a:r>
              <a:rPr lang="es-ES" dirty="0" err="1" smtClean="0"/>
              <a:t>Eos</a:t>
            </a:r>
            <a:r>
              <a:rPr lang="es-ES" dirty="0" smtClean="0"/>
              <a:t> </a:t>
            </a:r>
            <a:r>
              <a:rPr lang="es-ES" dirty="0"/>
              <a:t>al ingreso (media) </a:t>
            </a:r>
            <a:r>
              <a:rPr lang="es-ES" dirty="0" smtClean="0"/>
              <a:t>144.4( </a:t>
            </a:r>
            <a:r>
              <a:rPr lang="es-ES" dirty="0"/>
              <a:t>5.4%)  en </a:t>
            </a:r>
            <a:r>
              <a:rPr lang="es-ES" dirty="0" smtClean="0"/>
              <a:t>p </a:t>
            </a:r>
            <a:r>
              <a:rPr lang="es-ES" dirty="0"/>
              <a:t>con neumonía en la </a:t>
            </a:r>
            <a:r>
              <a:rPr lang="es-ES" dirty="0" err="1"/>
              <a:t>rx</a:t>
            </a:r>
            <a:r>
              <a:rPr lang="es-ES" dirty="0"/>
              <a:t> </a:t>
            </a:r>
            <a:r>
              <a:rPr lang="es-ES" dirty="0" err="1"/>
              <a:t>torax</a:t>
            </a:r>
            <a:r>
              <a:rPr lang="es-ES" dirty="0"/>
              <a:t>  frente </a:t>
            </a:r>
            <a:r>
              <a:rPr lang="es-ES" dirty="0" smtClean="0"/>
              <a:t>a </a:t>
            </a:r>
            <a:r>
              <a:rPr lang="es-ES" dirty="0"/>
              <a:t>80 </a:t>
            </a:r>
            <a:r>
              <a:rPr lang="es-ES" dirty="0" err="1"/>
              <a:t>eo</a:t>
            </a:r>
            <a:r>
              <a:rPr lang="es-ES" dirty="0"/>
              <a:t>, (2.62%).</a:t>
            </a:r>
            <a:r>
              <a:rPr lang="es-ES" dirty="0" smtClean="0"/>
              <a:t> p. </a:t>
            </a:r>
            <a:r>
              <a:rPr lang="es-ES" dirty="0"/>
              <a:t>sin </a:t>
            </a:r>
            <a:r>
              <a:rPr lang="es-ES" dirty="0" smtClean="0"/>
              <a:t>neumonía.</a:t>
            </a:r>
            <a:endParaRPr lang="es-ES" dirty="0"/>
          </a:p>
          <a:p>
            <a:r>
              <a:rPr lang="es-ES" dirty="0" err="1"/>
              <a:t>Dias</a:t>
            </a:r>
            <a:r>
              <a:rPr lang="es-ES" dirty="0"/>
              <a:t> de ingreso (media) en </a:t>
            </a:r>
            <a:r>
              <a:rPr lang="es-ES" dirty="0" smtClean="0"/>
              <a:t>p. </a:t>
            </a:r>
            <a:r>
              <a:rPr lang="es-ES" dirty="0"/>
              <a:t>con </a:t>
            </a:r>
            <a:r>
              <a:rPr lang="es-ES" dirty="0" smtClean="0"/>
              <a:t>infiltrado:9.62 </a:t>
            </a:r>
            <a:r>
              <a:rPr lang="es-ES" dirty="0"/>
              <a:t>días, frente a 9.26 días en </a:t>
            </a:r>
            <a:r>
              <a:rPr lang="es-ES" dirty="0" smtClean="0"/>
              <a:t>p. </a:t>
            </a:r>
            <a:r>
              <a:rPr lang="es-ES" dirty="0"/>
              <a:t>sin infiltrado en </a:t>
            </a:r>
            <a:r>
              <a:rPr lang="es-ES" dirty="0" err="1"/>
              <a:t>rx</a:t>
            </a:r>
            <a:r>
              <a:rPr lang="es-ES" dirty="0"/>
              <a:t> </a:t>
            </a:r>
            <a:r>
              <a:rPr lang="es-ES" dirty="0" err="1"/>
              <a:t>torax</a:t>
            </a:r>
            <a:r>
              <a:rPr lang="es-ES" dirty="0"/>
              <a:t>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07504" y="502581"/>
            <a:ext cx="8784976" cy="1754326"/>
          </a:xfrm>
          <a:prstGeom prst="rect">
            <a:avLst/>
          </a:prstGeom>
          <a:noFill/>
          <a:ln>
            <a:solidFill>
              <a:srgbClr val="FFCCCC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/>
              <a:t>                           Total </a:t>
            </a:r>
            <a:r>
              <a:rPr lang="es-ES" dirty="0"/>
              <a:t>96 </a:t>
            </a:r>
            <a:r>
              <a:rPr lang="es-ES" dirty="0" smtClean="0"/>
              <a:t>p: </a:t>
            </a:r>
            <a:r>
              <a:rPr lang="es-ES" dirty="0"/>
              <a:t>26% </a:t>
            </a:r>
            <a:r>
              <a:rPr lang="es-ES" dirty="0" err="1"/>
              <a:t>rx</a:t>
            </a:r>
            <a:r>
              <a:rPr lang="es-ES" dirty="0"/>
              <a:t> tórax con un infiltrado alveolar (</a:t>
            </a:r>
            <a:r>
              <a:rPr lang="es-ES" dirty="0" smtClean="0"/>
              <a:t>25p).</a:t>
            </a:r>
          </a:p>
          <a:p>
            <a:r>
              <a:rPr lang="es-ES" dirty="0" smtClean="0"/>
              <a:t>                           TAC </a:t>
            </a:r>
            <a:r>
              <a:rPr lang="es-ES" dirty="0" err="1" smtClean="0"/>
              <a:t>torax</a:t>
            </a:r>
            <a:r>
              <a:rPr lang="es-ES" dirty="0" smtClean="0"/>
              <a:t> a 45p (46,9%) con una correlación con la </a:t>
            </a:r>
            <a:r>
              <a:rPr lang="es-ES" dirty="0" err="1" smtClean="0"/>
              <a:t>rx</a:t>
            </a:r>
            <a:r>
              <a:rPr lang="es-ES" dirty="0" smtClean="0"/>
              <a:t> </a:t>
            </a:r>
            <a:r>
              <a:rPr lang="es-ES" dirty="0" err="1" smtClean="0"/>
              <a:t>torax</a:t>
            </a:r>
            <a:r>
              <a:rPr lang="es-ES" dirty="0" smtClean="0"/>
              <a:t> del 66% </a:t>
            </a:r>
          </a:p>
          <a:p>
            <a:r>
              <a:rPr lang="es-ES" dirty="0" smtClean="0"/>
              <a:t>(de 6 TAC con infiltrado parenquimatoso. 4 se objetivaron previamente con la </a:t>
            </a:r>
            <a:r>
              <a:rPr lang="es-ES" dirty="0" err="1" smtClean="0"/>
              <a:t>rx</a:t>
            </a:r>
            <a:r>
              <a:rPr lang="es-ES" dirty="0" smtClean="0"/>
              <a:t> </a:t>
            </a:r>
            <a:r>
              <a:rPr lang="es-ES" dirty="0" err="1" smtClean="0"/>
              <a:t>torax</a:t>
            </a:r>
            <a:r>
              <a:rPr lang="es-ES" dirty="0" smtClean="0"/>
              <a:t>).</a:t>
            </a:r>
          </a:p>
          <a:p>
            <a:r>
              <a:rPr lang="es-ES" dirty="0" smtClean="0"/>
              <a:t>TAC </a:t>
            </a:r>
            <a:r>
              <a:rPr lang="es-ES" dirty="0"/>
              <a:t>normal 39.3% (22p), frente TAC anormal en el 60.7%.</a:t>
            </a:r>
          </a:p>
          <a:p>
            <a:r>
              <a:rPr lang="es-ES" dirty="0"/>
              <a:t>Otras </a:t>
            </a:r>
            <a:r>
              <a:rPr lang="es-ES" dirty="0" err="1" smtClean="0"/>
              <a:t>alt.TAC</a:t>
            </a:r>
            <a:r>
              <a:rPr lang="es-ES" dirty="0"/>
              <a:t>: enfisema 20p, </a:t>
            </a:r>
            <a:r>
              <a:rPr lang="es-ES" dirty="0" smtClean="0"/>
              <a:t>bronquiectasias </a:t>
            </a:r>
            <a:r>
              <a:rPr lang="es-ES" dirty="0"/>
              <a:t>7p (2 p consolidación + </a:t>
            </a:r>
            <a:r>
              <a:rPr lang="es-ES" dirty="0" err="1" smtClean="0"/>
              <a:t>bq</a:t>
            </a:r>
            <a:r>
              <a:rPr lang="es-ES" dirty="0" smtClean="0"/>
              <a:t>), </a:t>
            </a:r>
            <a:r>
              <a:rPr lang="es-ES" dirty="0"/>
              <a:t>patrón intersticial </a:t>
            </a:r>
            <a:r>
              <a:rPr lang="es-ES" dirty="0" smtClean="0"/>
              <a:t>1p</a:t>
            </a:r>
            <a:r>
              <a:rPr lang="es-ES" dirty="0"/>
              <a:t>.</a:t>
            </a:r>
          </a:p>
        </p:txBody>
      </p:sp>
      <p:graphicFrame>
        <p:nvGraphicFramePr>
          <p:cNvPr id="17" name="Tab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66863"/>
              </p:ext>
            </p:extLst>
          </p:nvPr>
        </p:nvGraphicFramePr>
        <p:xfrm>
          <a:off x="1742641" y="61526"/>
          <a:ext cx="3552477" cy="35903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34139">
                  <a:extLst>
                    <a:ext uri="{9D8B030D-6E8A-4147-A177-3AD203B41FA5}">
                      <a16:colId xmlns:a16="http://schemas.microsoft.com/office/drawing/2014/main" val="1490038308"/>
                    </a:ext>
                  </a:extLst>
                </a:gridCol>
                <a:gridCol w="830844">
                  <a:extLst>
                    <a:ext uri="{9D8B030D-6E8A-4147-A177-3AD203B41FA5}">
                      <a16:colId xmlns:a16="http://schemas.microsoft.com/office/drawing/2014/main" val="2809573418"/>
                    </a:ext>
                  </a:extLst>
                </a:gridCol>
                <a:gridCol w="1087494">
                  <a:extLst>
                    <a:ext uri="{9D8B030D-6E8A-4147-A177-3AD203B41FA5}">
                      <a16:colId xmlns:a16="http://schemas.microsoft.com/office/drawing/2014/main" val="793652940"/>
                    </a:ext>
                  </a:extLst>
                </a:gridCol>
              </a:tblGrid>
              <a:tr h="1505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>
                          <a:solidFill>
                            <a:schemeClr val="tx1"/>
                          </a:solidFill>
                          <a:effectLst/>
                        </a:rPr>
                        <a:t>Rx torax consolidación </a:t>
                      </a:r>
                      <a:endParaRPr lang="es-ES" sz="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57" marR="49557" marT="0" marB="0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>
                          <a:solidFill>
                            <a:schemeClr val="tx1"/>
                          </a:solidFill>
                          <a:effectLst/>
                        </a:rPr>
                        <a:t>26%  (25p).</a:t>
                      </a:r>
                      <a:endParaRPr lang="es-ES" sz="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57" marR="49557" marT="0" marB="0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solidFill>
                            <a:schemeClr val="tx1"/>
                          </a:solidFill>
                          <a:effectLst/>
                        </a:rPr>
                        <a:t>TOTAL 96p</a:t>
                      </a:r>
                      <a:endParaRPr lang="es-ES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57" marR="49557" marT="0" marB="0"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7741925"/>
                  </a:ext>
                </a:extLst>
              </a:tr>
              <a:tr h="1505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solidFill>
                            <a:schemeClr val="tx1"/>
                          </a:solidFill>
                          <a:effectLst/>
                        </a:rPr>
                        <a:t>Edad (media)</a:t>
                      </a:r>
                      <a:endParaRPr lang="es-ES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57" marR="49557" marT="0" marB="0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effectLst/>
                        </a:rPr>
                        <a:t>72.36</a:t>
                      </a:r>
                      <a:endParaRPr lang="es-E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57" marR="49557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effectLst/>
                        </a:rPr>
                        <a:t>71.72</a:t>
                      </a:r>
                      <a:endParaRPr lang="es-E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57" marR="49557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849620"/>
                  </a:ext>
                </a:extLst>
              </a:tr>
              <a:tr h="1505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solidFill>
                            <a:schemeClr val="tx1"/>
                          </a:solidFill>
                          <a:effectLst/>
                        </a:rPr>
                        <a:t>Sexo</a:t>
                      </a:r>
                      <a:endParaRPr lang="es-ES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57" marR="49557" marT="0" marB="0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>
                          <a:effectLst/>
                        </a:rPr>
                        <a:t>80% H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57" marR="495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effectLst/>
                        </a:rPr>
                        <a:t>87.5%H</a:t>
                      </a:r>
                      <a:endParaRPr lang="es-E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57" marR="49557" marT="0" marB="0"/>
                </a:tc>
                <a:extLst>
                  <a:ext uri="{0D108BD9-81ED-4DB2-BD59-A6C34878D82A}">
                    <a16:rowId xmlns:a16="http://schemas.microsoft.com/office/drawing/2014/main" val="785345131"/>
                  </a:ext>
                </a:extLst>
              </a:tr>
              <a:tr h="9030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solidFill>
                            <a:schemeClr val="tx1"/>
                          </a:solidFill>
                          <a:effectLst/>
                        </a:rPr>
                        <a:t>AP</a:t>
                      </a:r>
                      <a:endParaRPr lang="es-ES" sz="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solidFill>
                            <a:schemeClr val="tx1"/>
                          </a:solidFill>
                          <a:effectLst/>
                        </a:rPr>
                        <a:t>Bronquiectasias</a:t>
                      </a:r>
                      <a:endParaRPr lang="es-ES" sz="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solidFill>
                            <a:schemeClr val="tx1"/>
                          </a:solidFill>
                          <a:effectLst/>
                        </a:rPr>
                        <a:t>Asma</a:t>
                      </a:r>
                      <a:endParaRPr lang="es-ES" sz="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solidFill>
                            <a:schemeClr val="tx1"/>
                          </a:solidFill>
                          <a:effectLst/>
                        </a:rPr>
                        <a:t>Obesidad</a:t>
                      </a:r>
                      <a:endParaRPr lang="es-ES" sz="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solidFill>
                            <a:schemeClr val="tx1"/>
                          </a:solidFill>
                          <a:effectLst/>
                        </a:rPr>
                        <a:t>Fumadores tabaco</a:t>
                      </a:r>
                      <a:endParaRPr lang="es-ES" sz="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solidFill>
                            <a:schemeClr val="tx1"/>
                          </a:solidFill>
                          <a:effectLst/>
                        </a:rPr>
                        <a:t>                     dual</a:t>
                      </a:r>
                      <a:endParaRPr lang="es-ES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57" marR="49557" marT="0" marB="0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effectLst/>
                        </a:rPr>
                        <a:t>44% (11p)</a:t>
                      </a:r>
                      <a:endParaRPr lang="es-ES" sz="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4% (1p)</a:t>
                      </a:r>
                      <a:endParaRPr lang="es-ES" sz="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16% (4p)</a:t>
                      </a:r>
                      <a:endParaRPr lang="es-ES" sz="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92%</a:t>
                      </a:r>
                      <a:endParaRPr lang="es-ES" sz="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900" dirty="0">
                          <a:effectLst/>
                        </a:rPr>
                        <a:t>4%</a:t>
                      </a:r>
                      <a:endParaRPr lang="es-E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57" marR="49557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57" marR="49557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4996316"/>
                  </a:ext>
                </a:extLst>
              </a:tr>
              <a:tr h="9030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solidFill>
                            <a:schemeClr val="tx1"/>
                          </a:solidFill>
                          <a:effectLst/>
                        </a:rPr>
                        <a:t>Tratamiento previo</a:t>
                      </a:r>
                      <a:endParaRPr lang="es-ES" sz="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solidFill>
                            <a:schemeClr val="tx1"/>
                          </a:solidFill>
                          <a:effectLst/>
                        </a:rPr>
                        <a:t>DOBLE BD</a:t>
                      </a:r>
                      <a:endParaRPr lang="es-ES" sz="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solidFill>
                            <a:schemeClr val="tx1"/>
                          </a:solidFill>
                          <a:effectLst/>
                        </a:rPr>
                        <a:t>BD-CT</a:t>
                      </a:r>
                      <a:endParaRPr lang="es-ES" sz="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solidFill>
                            <a:schemeClr val="tx1"/>
                          </a:solidFill>
                          <a:effectLst/>
                        </a:rPr>
                        <a:t>Triple terapia abierta</a:t>
                      </a:r>
                      <a:endParaRPr lang="es-ES" sz="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solidFill>
                            <a:schemeClr val="tx1"/>
                          </a:solidFill>
                          <a:effectLst/>
                        </a:rPr>
                        <a:t>Triple terapia cerrada</a:t>
                      </a:r>
                      <a:endParaRPr lang="es-ES" sz="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solidFill>
                            <a:schemeClr val="tx1"/>
                          </a:solidFill>
                          <a:effectLst/>
                        </a:rPr>
                        <a:t>02 domiciliario</a:t>
                      </a:r>
                      <a:endParaRPr lang="es-ES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57" marR="49557" marT="0" marB="0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effectLst/>
                        </a:rPr>
                        <a:t>8p</a:t>
                      </a:r>
                      <a:endParaRPr lang="es-ES" sz="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effectLst/>
                        </a:rPr>
                        <a:t>2p</a:t>
                      </a:r>
                      <a:endParaRPr lang="es-ES" sz="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effectLst/>
                        </a:rPr>
                        <a:t>8p</a:t>
                      </a:r>
                      <a:endParaRPr lang="es-ES" sz="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effectLst/>
                        </a:rPr>
                        <a:t>7p</a:t>
                      </a:r>
                      <a:endParaRPr lang="es-ES" sz="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effectLst/>
                        </a:rPr>
                        <a:t>17p  68%</a:t>
                      </a:r>
                      <a:endParaRPr lang="es-E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57" marR="495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57" marR="49557" marT="0" marB="0"/>
                </a:tc>
                <a:extLst>
                  <a:ext uri="{0D108BD9-81ED-4DB2-BD59-A6C34878D82A}">
                    <a16:rowId xmlns:a16="http://schemas.microsoft.com/office/drawing/2014/main" val="2686238162"/>
                  </a:ext>
                </a:extLst>
              </a:tr>
              <a:tr h="5801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 smtClean="0">
                          <a:solidFill>
                            <a:schemeClr val="tx1"/>
                          </a:solidFill>
                          <a:effectLst/>
                        </a:rPr>
                        <a:t>Gripe</a:t>
                      </a:r>
                      <a:endParaRPr lang="es-ES" sz="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 err="1">
                          <a:solidFill>
                            <a:schemeClr val="tx1"/>
                          </a:solidFill>
                          <a:effectLst/>
                        </a:rPr>
                        <a:t>Pneumococo</a:t>
                      </a:r>
                      <a:r>
                        <a:rPr lang="es-ES" sz="900" dirty="0">
                          <a:solidFill>
                            <a:schemeClr val="tx1"/>
                          </a:solidFill>
                          <a:effectLst/>
                        </a:rPr>
                        <a:t> 23</a:t>
                      </a:r>
                      <a:endParaRPr lang="es-ES" sz="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solidFill>
                            <a:schemeClr val="tx1"/>
                          </a:solidFill>
                          <a:effectLst/>
                        </a:rPr>
                        <a:t>                          13</a:t>
                      </a:r>
                      <a:endParaRPr lang="es-ES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57" marR="49557" marT="0" marB="0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 smtClean="0">
                          <a:effectLst/>
                        </a:rPr>
                        <a:t>18p  </a:t>
                      </a:r>
                      <a:r>
                        <a:rPr lang="es-ES" sz="900" dirty="0">
                          <a:effectLst/>
                        </a:rPr>
                        <a:t>72%</a:t>
                      </a:r>
                      <a:endParaRPr lang="es-ES" sz="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effectLst/>
                        </a:rPr>
                        <a:t>2p  8%</a:t>
                      </a:r>
                      <a:endParaRPr lang="es-ES" sz="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effectLst/>
                        </a:rPr>
                        <a:t>13p  24%</a:t>
                      </a:r>
                      <a:endParaRPr lang="es-E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57" marR="49557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57" marR="49557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0154406"/>
                  </a:ext>
                </a:extLst>
              </a:tr>
              <a:tr h="7525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solidFill>
                            <a:schemeClr val="tx1"/>
                          </a:solidFill>
                          <a:effectLst/>
                        </a:rPr>
                        <a:t>GESEPOC</a:t>
                      </a:r>
                      <a:endParaRPr lang="es-ES" sz="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solidFill>
                            <a:schemeClr val="tx1"/>
                          </a:solidFill>
                          <a:effectLst/>
                        </a:rPr>
                        <a:t>Alto riesgo </a:t>
                      </a:r>
                      <a:r>
                        <a:rPr lang="es-ES" sz="900" dirty="0" smtClean="0">
                          <a:solidFill>
                            <a:schemeClr val="tx1"/>
                          </a:solidFill>
                          <a:effectLst/>
                        </a:rPr>
                        <a:t>no</a:t>
                      </a:r>
                      <a:r>
                        <a:rPr lang="es-ES" sz="9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dirty="0" err="1" smtClean="0">
                          <a:solidFill>
                            <a:schemeClr val="tx1"/>
                          </a:solidFill>
                          <a:effectLst/>
                        </a:rPr>
                        <a:t>agudizador</a:t>
                      </a:r>
                      <a:endParaRPr lang="es-ES" sz="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solidFill>
                            <a:schemeClr val="tx1"/>
                          </a:solidFill>
                          <a:effectLst/>
                        </a:rPr>
                        <a:t>     </a:t>
                      </a:r>
                      <a:r>
                        <a:rPr lang="es-ES" sz="900" dirty="0" err="1">
                          <a:solidFill>
                            <a:schemeClr val="tx1"/>
                          </a:solidFill>
                          <a:effectLst/>
                        </a:rPr>
                        <a:t>agudizador</a:t>
                      </a:r>
                      <a:r>
                        <a:rPr lang="es-ES" sz="9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s-ES" sz="900" dirty="0" err="1">
                          <a:solidFill>
                            <a:schemeClr val="tx1"/>
                          </a:solidFill>
                          <a:effectLst/>
                        </a:rPr>
                        <a:t>eosinofílico</a:t>
                      </a:r>
                      <a:endParaRPr lang="es-ES" sz="8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solidFill>
                            <a:schemeClr val="tx1"/>
                          </a:solidFill>
                          <a:effectLst/>
                        </a:rPr>
                        <a:t>     </a:t>
                      </a:r>
                      <a:r>
                        <a:rPr lang="es-ES" sz="900" dirty="0" err="1">
                          <a:solidFill>
                            <a:schemeClr val="tx1"/>
                          </a:solidFill>
                          <a:effectLst/>
                        </a:rPr>
                        <a:t>agudizador</a:t>
                      </a:r>
                      <a:r>
                        <a:rPr lang="es-ES" sz="900" dirty="0">
                          <a:solidFill>
                            <a:schemeClr val="tx1"/>
                          </a:solidFill>
                          <a:effectLst/>
                        </a:rPr>
                        <a:t> no </a:t>
                      </a:r>
                      <a:r>
                        <a:rPr lang="es-ES" sz="900" dirty="0" err="1">
                          <a:solidFill>
                            <a:schemeClr val="tx1"/>
                          </a:solidFill>
                          <a:effectLst/>
                        </a:rPr>
                        <a:t>eosinofílico</a:t>
                      </a:r>
                      <a:endParaRPr lang="es-ES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57" marR="49557" marT="0" marB="0"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effectLst/>
                        </a:rPr>
                        <a:t>4p</a:t>
                      </a:r>
                      <a:endParaRPr lang="es-ES" sz="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effectLst/>
                        </a:rPr>
                        <a:t>2p</a:t>
                      </a:r>
                      <a:endParaRPr lang="es-ES" sz="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effectLst/>
                        </a:rPr>
                        <a:t>18p  72%</a:t>
                      </a:r>
                      <a:endParaRPr lang="es-E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57" marR="4955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900" dirty="0">
                          <a:effectLst/>
                        </a:rPr>
                        <a:t> </a:t>
                      </a:r>
                      <a:endParaRPr lang="es-E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57" marR="49557" marT="0" marB="0"/>
                </a:tc>
                <a:extLst>
                  <a:ext uri="{0D108BD9-81ED-4DB2-BD59-A6C34878D82A}">
                    <a16:rowId xmlns:a16="http://schemas.microsoft.com/office/drawing/2014/main" val="3702769064"/>
                  </a:ext>
                </a:extLst>
              </a:tr>
            </a:tbl>
          </a:graphicData>
        </a:graphic>
      </p:graphicFrame>
      <p:graphicFrame>
        <p:nvGraphicFramePr>
          <p:cNvPr id="18" name="Tab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9014207"/>
              </p:ext>
            </p:extLst>
          </p:nvPr>
        </p:nvGraphicFramePr>
        <p:xfrm>
          <a:off x="5303829" y="59918"/>
          <a:ext cx="3588651" cy="35903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4326">
                  <a:extLst>
                    <a:ext uri="{9D8B030D-6E8A-4147-A177-3AD203B41FA5}">
                      <a16:colId xmlns:a16="http://schemas.microsoft.com/office/drawing/2014/main" val="3606262310"/>
                    </a:ext>
                  </a:extLst>
                </a:gridCol>
                <a:gridCol w="1046690">
                  <a:extLst>
                    <a:ext uri="{9D8B030D-6E8A-4147-A177-3AD203B41FA5}">
                      <a16:colId xmlns:a16="http://schemas.microsoft.com/office/drawing/2014/main" val="4178450111"/>
                    </a:ext>
                  </a:extLst>
                </a:gridCol>
                <a:gridCol w="747635">
                  <a:extLst>
                    <a:ext uri="{9D8B030D-6E8A-4147-A177-3AD203B41FA5}">
                      <a16:colId xmlns:a16="http://schemas.microsoft.com/office/drawing/2014/main" val="113760756"/>
                    </a:ext>
                  </a:extLst>
                </a:gridCol>
              </a:tblGrid>
              <a:tr h="8975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</a:rPr>
                        <a:t>GOLD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</a:rPr>
                        <a:t>Obstrucción leve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</a:rPr>
                        <a:t>                       Moderada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</a:rPr>
                        <a:t>                       Grave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</a:rPr>
                        <a:t>                       Muy grave</a:t>
                      </a:r>
                      <a:endParaRPr lang="es-E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68" marR="59468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</a:rPr>
                        <a:t>6p    24%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</a:rPr>
                        <a:t>8p    32%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</a:rPr>
                        <a:t>5p    20%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</a:rPr>
                        <a:t>3p    12%</a:t>
                      </a:r>
                      <a:endParaRPr lang="es-E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68" marR="59468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68" marR="59468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938915"/>
                  </a:ext>
                </a:extLst>
              </a:tr>
              <a:tr h="7180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effectLst/>
                        </a:rPr>
                        <a:t>Disnea (grado M mrc)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s-E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68" marR="59468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effectLst/>
                        </a:rPr>
                        <a:t>5p  20%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effectLst/>
                        </a:rPr>
                        <a:t>4p  16%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effectLst/>
                        </a:rPr>
                        <a:t>1p 4%</a:t>
                      </a:r>
                      <a:endParaRPr lang="es-E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68" marR="5946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68" marR="5946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7935906"/>
                  </a:ext>
                </a:extLst>
              </a:tr>
              <a:tr h="12566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</a:rPr>
                        <a:t>Cultivo de esputo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</a:rPr>
                        <a:t>No se hace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</a:rPr>
                        <a:t>Negativo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</a:rPr>
                        <a:t>S </a:t>
                      </a:r>
                      <a:r>
                        <a:rPr lang="es-ES" sz="1000" dirty="0" err="1">
                          <a:solidFill>
                            <a:schemeClr val="tx1"/>
                          </a:solidFill>
                          <a:effectLst/>
                        </a:rPr>
                        <a:t>Aureus</a:t>
                      </a:r>
                      <a:endParaRPr lang="es-E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</a:rPr>
                        <a:t>P </a:t>
                      </a:r>
                      <a:r>
                        <a:rPr lang="es-ES" sz="1000" dirty="0" err="1">
                          <a:solidFill>
                            <a:schemeClr val="tx1"/>
                          </a:solidFill>
                          <a:effectLst/>
                        </a:rPr>
                        <a:t>aeruginosa</a:t>
                      </a:r>
                      <a:endParaRPr lang="es-E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 dirty="0" err="1">
                          <a:solidFill>
                            <a:schemeClr val="tx1"/>
                          </a:solidFill>
                          <a:effectLst/>
                        </a:rPr>
                        <a:t>Corinebacterium</a:t>
                      </a:r>
                      <a:endParaRPr lang="es-E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</a:rPr>
                        <a:t>E </a:t>
                      </a:r>
                      <a:r>
                        <a:rPr lang="es-ES" sz="1000" dirty="0" err="1">
                          <a:solidFill>
                            <a:schemeClr val="tx1"/>
                          </a:solidFill>
                          <a:effectLst/>
                        </a:rPr>
                        <a:t>coli</a:t>
                      </a:r>
                      <a:endParaRPr lang="es-E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68" marR="59468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</a:rPr>
                        <a:t> 8p   32%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</a:rPr>
                        <a:t>12p  48%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</a:rPr>
                        <a:t>2p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</a:rPr>
                        <a:t>1p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</a:rPr>
                        <a:t>1p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</a:rPr>
                        <a:t>1p</a:t>
                      </a:r>
                      <a:endParaRPr lang="es-E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68" marR="59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68" marR="59468" marT="0" marB="0"/>
                </a:tc>
                <a:extLst>
                  <a:ext uri="{0D108BD9-81ED-4DB2-BD59-A6C34878D82A}">
                    <a16:rowId xmlns:a16="http://schemas.microsoft.com/office/drawing/2014/main" val="2191448761"/>
                  </a:ext>
                </a:extLst>
              </a:tr>
              <a:tr h="1795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effectLst/>
                        </a:rPr>
                        <a:t>Eo al ingreso</a:t>
                      </a:r>
                      <a:endParaRPr lang="es-E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68" marR="59468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effectLst/>
                        </a:rPr>
                        <a:t>144.4  5.4%  </a:t>
                      </a:r>
                      <a:endParaRPr lang="es-E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68" marR="5946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 dirty="0">
                          <a:effectLst/>
                        </a:rPr>
                        <a:t>80 , 2.62%.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68" marR="5946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8599565"/>
                  </a:ext>
                </a:extLst>
              </a:tr>
              <a:tr h="1795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effectLst/>
                        </a:rPr>
                        <a:t>Días de ingreso (media)*</a:t>
                      </a:r>
                      <a:endParaRPr lang="es-E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68" marR="59468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effectLst/>
                        </a:rPr>
                        <a:t> 9.6</a:t>
                      </a:r>
                      <a:endParaRPr lang="es-E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68" marR="59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68" marR="59468" marT="0" marB="0"/>
                </a:tc>
                <a:extLst>
                  <a:ext uri="{0D108BD9-81ED-4DB2-BD59-A6C34878D82A}">
                    <a16:rowId xmlns:a16="http://schemas.microsoft.com/office/drawing/2014/main" val="2105222463"/>
                  </a:ext>
                </a:extLst>
              </a:tr>
              <a:tr h="1795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effectLst/>
                        </a:rPr>
                        <a:t>Reingresos 3m</a:t>
                      </a:r>
                      <a:endParaRPr lang="es-E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68" marR="59468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>
                          <a:solidFill>
                            <a:schemeClr val="tx1"/>
                          </a:solidFill>
                          <a:effectLst/>
                        </a:rPr>
                        <a:t>2p</a:t>
                      </a:r>
                      <a:endParaRPr lang="es-E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68" marR="5946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68" marR="59468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455724"/>
                  </a:ext>
                </a:extLst>
              </a:tr>
              <a:tr h="1795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 dirty="0" err="1">
                          <a:solidFill>
                            <a:schemeClr val="tx1"/>
                          </a:solidFill>
                          <a:effectLst/>
                        </a:rPr>
                        <a:t>Exitus</a:t>
                      </a: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</a:rPr>
                        <a:t> ingreso</a:t>
                      </a:r>
                      <a:endParaRPr lang="es-E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68" marR="59468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</a:rPr>
                        <a:t>4p  16%</a:t>
                      </a:r>
                      <a:endParaRPr lang="es-E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68" marR="59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238250" algn="l"/>
                        </a:tabLst>
                      </a:pPr>
                      <a:r>
                        <a:rPr lang="es-ES" sz="1000" dirty="0">
                          <a:effectLst/>
                        </a:rPr>
                        <a:t> </a:t>
                      </a:r>
                      <a:endParaRPr lang="es-E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468" marR="59468" marT="0" marB="0"/>
                </a:tc>
                <a:extLst>
                  <a:ext uri="{0D108BD9-81ED-4DB2-BD59-A6C34878D82A}">
                    <a16:rowId xmlns:a16="http://schemas.microsoft.com/office/drawing/2014/main" val="180130315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8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208</TotalTime>
  <Words>272</Words>
  <Application>Microsoft Office PowerPoint</Application>
  <PresentationFormat>Presentación en pantalla (16:9)</PresentationFormat>
  <Paragraphs>115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Tema de Office</vt:lpstr>
      <vt:lpstr> PERFIL CLÍNICO-EPIDEMIOLÓGICO Y PRONÓSTICO EN PACIENTES QUE INGRESAN POR SAE Y NEUMONÍA B.O. Gómez Parras, C.P. Batres Erazo,  Z.F. Donoso Correa,  J.A. Durán Cueto,  A. Nacarino Burgos,  B.S. Barragán Pérez, 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beatriz</cp:lastModifiedBy>
  <cp:revision>15</cp:revision>
  <dcterms:created xsi:type="dcterms:W3CDTF">2022-01-11T08:55:46Z</dcterms:created>
  <dcterms:modified xsi:type="dcterms:W3CDTF">2023-02-22T13:35:04Z</dcterms:modified>
</cp:coreProperties>
</file>