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720" y="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318566483497534"/>
          <c:y val="0.111154777030369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EPOC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A98-407D-9172-330092FB263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A98-407D-9172-330092FB26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Hoja1!$A$2:$A$3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16.16</c:v>
                </c:pt>
                <c:pt idx="1">
                  <c:v>83.84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7-4479-909C-24A41A9EC84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1577284088660743"/>
          <c:y val="0.17460474924103969"/>
          <c:w val="0.16845405891509693"/>
          <c:h val="0.100637225662503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/>
              <a:t>GOLD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7149371450436815"/>
          <c:y val="0.40858591365929237"/>
          <c:w val="0.56605832358818053"/>
          <c:h val="0.59141408634070769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GOLD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FEE-49E2-8B41-7FA38236629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F20-4B02-B7AA-7022300351E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F20-4B02-B7AA-7022300351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Hoja1!$A$2:$A$4</c:f>
              <c:strCache>
                <c:ptCount val="3"/>
                <c:pt idx="0">
                  <c:v>GOLD 1</c:v>
                </c:pt>
                <c:pt idx="1">
                  <c:v>GOLD 2</c:v>
                </c:pt>
                <c:pt idx="2">
                  <c:v>GOLD 3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37.5</c:v>
                </c:pt>
                <c:pt idx="1">
                  <c:v>53.12</c:v>
                </c:pt>
                <c:pt idx="2">
                  <c:v>9.3800000000000008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E-49E2-8B41-7FA38236629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2187792555395603"/>
          <c:y val="9.4968131194894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AB1-474B-8905-3E3D24334FC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AB1-474B-8905-3E3D24334F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Hoja1!$A$2:$A$3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71.87</c:v>
                </c:pt>
                <c:pt idx="1">
                  <c:v>28.13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10-4C9D-98EB-DE83B0E245F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9552" y="785312"/>
            <a:ext cx="7704856" cy="3336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479749" y="830103"/>
            <a:ext cx="8064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accent5">
                    <a:lumMod val="50000"/>
                  </a:schemeClr>
                </a:solidFill>
              </a:rPr>
              <a:t>DIAGNÓSTICO PRECOZ DE EPOC Y ELABORACIÓN DE UN MODELO PREDICTIVO EN LA CONSULTA DE DESHABITUACIÓN </a:t>
            </a:r>
            <a:r>
              <a:rPr lang="es-ES" sz="1100" b="1" dirty="0" smtClean="0">
                <a:solidFill>
                  <a:schemeClr val="accent5">
                    <a:lumMod val="50000"/>
                  </a:schemeClr>
                </a:solidFill>
              </a:rPr>
              <a:t>TABÁQUICA</a:t>
            </a:r>
            <a:endParaRPr lang="es-ES" sz="11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460873" y="1124749"/>
            <a:ext cx="7560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/>
              <a:t>M.G. Hurtado Gañán, M.M.Ignacio Expósito, A. Vilches Arenas, A. Valido Morales</a:t>
            </a:r>
            <a:endParaRPr lang="es-ES" altLang="es-ES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ES" altLang="es-ES" sz="1050" dirty="0">
                <a:latin typeface="+mj-lt"/>
                <a:cs typeface="Arial" panose="020B0604020202020204" pitchFamily="34" charset="0"/>
              </a:rPr>
              <a:t>U.G.C. Neumología. H.U. Virgen Macarena, Sevilla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es-ES" altLang="es-ES" sz="1050" dirty="0">
                <a:latin typeface="+mj-lt"/>
                <a:cs typeface="Arial" panose="020B0604020202020204" pitchFamily="34" charset="0"/>
              </a:rPr>
              <a:t>U.G.C. Medicina Preventiva H.U. Virgen Macarena, </a:t>
            </a:r>
            <a:r>
              <a:rPr lang="es-ES" altLang="es-ES" sz="1050" dirty="0" smtClean="0">
                <a:latin typeface="+mj-lt"/>
                <a:cs typeface="Arial" panose="020B0604020202020204" pitchFamily="34" charset="0"/>
              </a:rPr>
              <a:t>Sevilla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050" dirty="0" smtClean="0">
                <a:latin typeface="+mj-lt"/>
                <a:cs typeface="Arial" panose="020B0604020202020204" pitchFamily="34" charset="0"/>
              </a:rPr>
              <a:t>*Estudio realizado con la colaboración de Laboratorios Gebro Pharma, SA.</a:t>
            </a:r>
            <a:endParaRPr lang="es-ES" sz="1050" dirty="0"/>
          </a:p>
        </p:txBody>
      </p:sp>
      <p:sp>
        <p:nvSpPr>
          <p:cNvPr id="7" name="Rectángulo 6"/>
          <p:cNvSpPr/>
          <p:nvPr/>
        </p:nvSpPr>
        <p:spPr>
          <a:xfrm>
            <a:off x="405602" y="1911589"/>
            <a:ext cx="3096344" cy="14698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15782" y="1918968"/>
            <a:ext cx="31683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5">
                    <a:lumMod val="50000"/>
                  </a:schemeClr>
                </a:solidFill>
              </a:rPr>
              <a:t>INTRODUCCIÓN</a:t>
            </a:r>
          </a:p>
          <a:p>
            <a:r>
              <a:rPr lang="es-ES" sz="1050" dirty="0" smtClean="0"/>
              <a:t>La EPOC tiene </a:t>
            </a:r>
            <a:r>
              <a:rPr lang="es-ES" sz="1050" dirty="0"/>
              <a:t>un elevado </a:t>
            </a:r>
            <a:r>
              <a:rPr lang="es-ES" sz="1050" dirty="0" smtClean="0"/>
              <a:t>infradiagnóstico, un </a:t>
            </a:r>
            <a:r>
              <a:rPr lang="es-ES" sz="1050" dirty="0"/>
              <a:t>entorno adecuado para su detección precoz podrían ser las Unidades de </a:t>
            </a:r>
            <a:r>
              <a:rPr lang="es-ES" sz="1050" dirty="0" smtClean="0"/>
              <a:t>Tabaquismo.</a:t>
            </a:r>
            <a:r>
              <a:rPr lang="es-ES" sz="1050" dirty="0"/>
              <a:t> </a:t>
            </a:r>
          </a:p>
          <a:p>
            <a:r>
              <a:rPr lang="es-ES" sz="1050" dirty="0"/>
              <a:t>El </a:t>
            </a:r>
            <a:r>
              <a:rPr lang="es-ES" sz="1050" b="1" u="sng" dirty="0" smtClean="0">
                <a:solidFill>
                  <a:schemeClr val="accent5">
                    <a:lumMod val="50000"/>
                  </a:schemeClr>
                </a:solidFill>
              </a:rPr>
              <a:t>objetivo</a:t>
            </a:r>
            <a:r>
              <a:rPr lang="es-ES" sz="1050" dirty="0" smtClean="0"/>
              <a:t>: evaluar </a:t>
            </a:r>
            <a:r>
              <a:rPr lang="es-ES" sz="1050" dirty="0"/>
              <a:t>la incidencia </a:t>
            </a:r>
            <a:r>
              <a:rPr lang="es-ES" sz="1050" dirty="0" smtClean="0"/>
              <a:t> </a:t>
            </a:r>
            <a:r>
              <a:rPr lang="es-ES" sz="1050" dirty="0"/>
              <a:t>de EPOC en la unidad especializada de Tabaquismo del HUVM, además de elaborar un modelo predictivo de las características de estos pacientes. </a:t>
            </a:r>
          </a:p>
          <a:p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426727" y="3557137"/>
            <a:ext cx="3160316" cy="11986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460873" y="3532332"/>
            <a:ext cx="288032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5">
                    <a:lumMod val="50000"/>
                  </a:schemeClr>
                </a:solidFill>
              </a:rPr>
              <a:t>METODOLOGÍA</a:t>
            </a:r>
          </a:p>
          <a:p>
            <a:r>
              <a:rPr lang="es-ES" sz="1050" dirty="0"/>
              <a:t>Análisis de los parámetros clínicos recogidos de forma estandarizada en la consulta de Tabaquismo y de los resultados de las espirometrías realizadas a todos los pacientes que acudieron por primera vez entre Enero- Marzo 2020. </a:t>
            </a:r>
            <a:endParaRPr lang="es-ES" sz="1050" dirty="0" smtClean="0"/>
          </a:p>
        </p:txBody>
      </p:sp>
      <p:sp>
        <p:nvSpPr>
          <p:cNvPr id="11" name="Rectángulo 10"/>
          <p:cNvSpPr/>
          <p:nvPr/>
        </p:nvSpPr>
        <p:spPr>
          <a:xfrm>
            <a:off x="3775449" y="1918968"/>
            <a:ext cx="1896487" cy="7782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3768311" y="1911589"/>
            <a:ext cx="18654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5">
                    <a:lumMod val="50000"/>
                  </a:schemeClr>
                </a:solidFill>
              </a:rPr>
              <a:t>RESULTADOS</a:t>
            </a:r>
          </a:p>
          <a:p>
            <a:r>
              <a:rPr lang="es-ES" sz="1050" dirty="0"/>
              <a:t>198 pacientes, con una media de edad de 54,38 años; </a:t>
            </a:r>
            <a:r>
              <a:rPr lang="es-ES" sz="1050" dirty="0" smtClean="0"/>
              <a:t>56,06</a:t>
            </a:r>
            <a:r>
              <a:rPr lang="es-ES" sz="1050" dirty="0"/>
              <a:t>% </a:t>
            </a:r>
            <a:r>
              <a:rPr lang="es-ES" sz="1050" dirty="0" smtClean="0"/>
              <a:t> hombres</a:t>
            </a:r>
            <a:endParaRPr lang="es-ES" sz="105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3518999862"/>
              </p:ext>
            </p:extLst>
          </p:nvPr>
        </p:nvGraphicFramePr>
        <p:xfrm>
          <a:off x="2753998" y="2473484"/>
          <a:ext cx="3856363" cy="2358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Gráfico 17"/>
          <p:cNvGraphicFramePr/>
          <p:nvPr>
            <p:extLst>
              <p:ext uri="{D42A27DB-BD31-4B8C-83A1-F6EECF244321}">
                <p14:modId xmlns:p14="http://schemas.microsoft.com/office/powerpoint/2010/main" val="1455829985"/>
              </p:ext>
            </p:extLst>
          </p:nvPr>
        </p:nvGraphicFramePr>
        <p:xfrm>
          <a:off x="6251212" y="3132080"/>
          <a:ext cx="2281228" cy="1806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Gráfico 20"/>
          <p:cNvGraphicFramePr/>
          <p:nvPr>
            <p:extLst>
              <p:ext uri="{D42A27DB-BD31-4B8C-83A1-F6EECF244321}">
                <p14:modId xmlns:p14="http://schemas.microsoft.com/office/powerpoint/2010/main" val="1339073273"/>
              </p:ext>
            </p:extLst>
          </p:nvPr>
        </p:nvGraphicFramePr>
        <p:xfrm>
          <a:off x="5938301" y="1417858"/>
          <a:ext cx="2606344" cy="1872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Abrir llave 4"/>
          <p:cNvSpPr/>
          <p:nvPr/>
        </p:nvSpPr>
        <p:spPr>
          <a:xfrm>
            <a:off x="5859000" y="2861830"/>
            <a:ext cx="171912" cy="1582128"/>
          </a:xfrm>
          <a:prstGeom prst="leftBrac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746" y="411510"/>
            <a:ext cx="4099240" cy="3550339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266162" y="4043771"/>
            <a:ext cx="3744416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4266162" y="4030998"/>
            <a:ext cx="3672408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5">
                    <a:lumMod val="50000"/>
                  </a:schemeClr>
                </a:solidFill>
              </a:rPr>
              <a:t>CONCLUSIONES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50" dirty="0"/>
              <a:t>La Unidad de Tabaquismo es un lugar óptimo para la detección precoz de la EPOC, </a:t>
            </a:r>
            <a:r>
              <a:rPr lang="es-ES" sz="1050" dirty="0" smtClean="0"/>
              <a:t>casi </a:t>
            </a:r>
            <a:r>
              <a:rPr lang="es-ES" sz="1050" dirty="0"/>
              <a:t>un 1/5 de los pacientes que acuden se diagnostican en la consulta</a:t>
            </a:r>
            <a:r>
              <a:rPr lang="es-ES" sz="1050" dirty="0" smtClean="0"/>
              <a:t>.</a:t>
            </a:r>
            <a:r>
              <a:rPr lang="es-ES" sz="1050" dirty="0"/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50" dirty="0"/>
              <a:t>Existen variables que permiten predecir la presencia de EPOC mediante un modelo predictivo exploratorio. </a:t>
            </a:r>
          </a:p>
          <a:p>
            <a:endParaRPr lang="es-ES" sz="105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15566"/>
            <a:ext cx="3543127" cy="165258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568153"/>
            <a:ext cx="4103948" cy="1276738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230482" y="4030998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/>
              <a:t>**Se analizaron: HTA, DM, DLP, IRC, ACV, antecedentes psiquiátricos, oncológicos, isquémicos, test Richmond, COX y edad de inicio tabaquismo, sin encontrar diferencias estadísticamente significativas.</a:t>
            </a:r>
            <a:endParaRPr lang="es-E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212</Words>
  <Application>Microsoft Office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guadalupe hurtado gañan</cp:lastModifiedBy>
  <cp:revision>19</cp:revision>
  <dcterms:created xsi:type="dcterms:W3CDTF">2022-01-11T08:55:46Z</dcterms:created>
  <dcterms:modified xsi:type="dcterms:W3CDTF">2023-03-02T18:46:15Z</dcterms:modified>
</cp:coreProperties>
</file>