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FFB"/>
    <a:srgbClr val="33CC33"/>
    <a:srgbClr val="A4F274"/>
    <a:srgbClr val="66FF66"/>
    <a:srgbClr val="339933"/>
    <a:srgbClr val="CCFF99"/>
    <a:srgbClr val="FF9900"/>
    <a:srgbClr val="F6F8E4"/>
    <a:srgbClr val="FBFDF5"/>
    <a:srgbClr val="F8FA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668" y="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 sz="1400" dirty="0">
                <a:effectLst/>
              </a:rPr>
              <a:t>Respuesta</a:t>
            </a:r>
          </a:p>
        </c:rich>
      </c:tx>
      <c:layout>
        <c:manualLayout>
          <c:xMode val="edge"/>
          <c:yMode val="edge"/>
          <c:x val="0.53159597254051882"/>
          <c:y val="0.2205190367355736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RESPUESTA</c:v>
                </c:pt>
              </c:strCache>
            </c:strRef>
          </c:tx>
          <c:dPt>
            <c:idx val="0"/>
            <c:bubble3D val="0"/>
            <c:spPr>
              <a:solidFill>
                <a:srgbClr val="339933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2-7E80-43CF-9709-FA70A21C1661}"/>
              </c:ext>
            </c:extLst>
          </c:dPt>
          <c:dPt>
            <c:idx val="1"/>
            <c:bubble3D val="0"/>
            <c:spPr>
              <a:solidFill>
                <a:srgbClr val="33CC33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7E80-43CF-9709-FA70A21C1661}"/>
              </c:ext>
            </c:extLst>
          </c:dPt>
          <c:dPt>
            <c:idx val="2"/>
            <c:bubble3D val="0"/>
            <c:spPr>
              <a:solidFill>
                <a:srgbClr val="FF990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4-7E80-43CF-9709-FA70A21C1661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es-ES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2-7E80-43CF-9709-FA70A21C1661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es-ES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7E80-43CF-9709-FA70A21C1661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es-ES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4-7E80-43CF-9709-FA70A21C166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Hoja1!$A$2:$A$4</c:f>
              <c:strCache>
                <c:ptCount val="3"/>
                <c:pt idx="0">
                  <c:v>Completa</c:v>
                </c:pt>
                <c:pt idx="1">
                  <c:v>Buena</c:v>
                </c:pt>
                <c:pt idx="2">
                  <c:v>Parcial</c:v>
                </c:pt>
              </c:strCache>
            </c:strRef>
          </c:cat>
          <c:val>
            <c:numRef>
              <c:f>Hoja1!$B$2:$B$4</c:f>
              <c:numCache>
                <c:formatCode>General</c:formatCode>
                <c:ptCount val="3"/>
                <c:pt idx="0">
                  <c:v>15</c:v>
                </c:pt>
                <c:pt idx="1">
                  <c:v>5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E80-43CF-9709-FA70A21C1661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</c:legendEntry>
      <c:layout>
        <c:manualLayout>
          <c:xMode val="edge"/>
          <c:yMode val="edge"/>
          <c:x val="0.55150429022098313"/>
          <c:y val="0.41208472299924492"/>
          <c:w val="0.31314253196673236"/>
          <c:h val="0.508350220842630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46E52-A9FF-4E94-87B6-F8A38C2CA7DB}" type="datetimeFigureOut">
              <a:rPr lang="es-ES" smtClean="0"/>
              <a:pPr/>
              <a:t>28/02/2023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72863-C26E-4823-AF1E-7F608103D6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3FBA64C-9E0B-41D8-9E52-15146759D777}"/>
              </a:ext>
            </a:extLst>
          </p:cNvPr>
          <p:cNvSpPr txBox="1"/>
          <p:nvPr/>
        </p:nvSpPr>
        <p:spPr>
          <a:xfrm>
            <a:off x="1619672" y="32886"/>
            <a:ext cx="7506072" cy="738664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ANÁLISIS DE LOS FACTORES IMPLICADOS EN LA RESPUESTA TEMPRANA A BENRALIZUMAB EVALUADA MEDIANTE LA ESCALA EXACTO: ESTUDIO RETROSPECTIVO EN PRÁCTICA CLÍNICA REAL, EN UNA COHORTE DE PACIENTES CON ASMA GRAVE NO CONTROLADA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7EC8571-0D6B-C631-DFE6-8EFB86B703BE}"/>
              </a:ext>
            </a:extLst>
          </p:cNvPr>
          <p:cNvSpPr txBox="1"/>
          <p:nvPr/>
        </p:nvSpPr>
        <p:spPr>
          <a:xfrm>
            <a:off x="1619672" y="771550"/>
            <a:ext cx="7506072" cy="4308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sz="1100" i="1" dirty="0"/>
              <a:t>F. Casas Maldonado</a:t>
            </a:r>
            <a:r>
              <a:rPr lang="es-ES" sz="1100" i="1" baseline="30000" dirty="0"/>
              <a:t>1</a:t>
            </a:r>
            <a:r>
              <a:rPr lang="es-ES" sz="1100" i="1" dirty="0"/>
              <a:t>, L. Cassini Gómez de Cádiz</a:t>
            </a:r>
            <a:r>
              <a:rPr lang="es-ES" sz="1100" i="1" baseline="30000" dirty="0"/>
              <a:t>1</a:t>
            </a:r>
            <a:r>
              <a:rPr lang="es-ES" sz="1100" i="1" dirty="0"/>
              <a:t>, N. Calvente Vera</a:t>
            </a:r>
            <a:r>
              <a:rPr lang="es-ES" sz="1100" i="1" baseline="30000" dirty="0"/>
              <a:t>1</a:t>
            </a:r>
            <a:r>
              <a:rPr lang="es-ES" sz="1100" i="1" dirty="0"/>
              <a:t>, P. Barragán Reyes</a:t>
            </a:r>
            <a:r>
              <a:rPr lang="es-ES" sz="1100" i="1" baseline="30000" dirty="0"/>
              <a:t>1</a:t>
            </a:r>
            <a:r>
              <a:rPr lang="es-ES" sz="1100" i="1" dirty="0"/>
              <a:t>, P. Gámez Baeza</a:t>
            </a:r>
            <a:r>
              <a:rPr lang="es-ES" sz="1100" i="1" baseline="30000" dirty="0"/>
              <a:t>1</a:t>
            </a:r>
            <a:r>
              <a:rPr lang="es-ES" sz="1100" i="1" dirty="0"/>
              <a:t>, A. Mendoza Barrios</a:t>
            </a:r>
            <a:r>
              <a:rPr lang="es-ES" sz="1100" i="1" baseline="30000" dirty="0"/>
              <a:t>1</a:t>
            </a:r>
            <a:r>
              <a:rPr lang="es-ES" sz="1100" i="1" dirty="0"/>
              <a:t>. (1) Servicio de Neumología. HU Clínico San Cecilio, Granada.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19B430D-DB03-959D-10A7-E016F3DA0573}"/>
              </a:ext>
            </a:extLst>
          </p:cNvPr>
          <p:cNvSpPr txBox="1"/>
          <p:nvPr/>
        </p:nvSpPr>
        <p:spPr>
          <a:xfrm>
            <a:off x="251520" y="1352257"/>
            <a:ext cx="180020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sz="1600" b="1" dirty="0"/>
              <a:t>1. Introducción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44457DD-0E97-1BB9-4506-804C7B92BC13}"/>
              </a:ext>
            </a:extLst>
          </p:cNvPr>
          <p:cNvGrpSpPr/>
          <p:nvPr/>
        </p:nvGrpSpPr>
        <p:grpSpPr>
          <a:xfrm>
            <a:off x="251520" y="3623414"/>
            <a:ext cx="8496436" cy="1396608"/>
            <a:chOff x="324036" y="3437587"/>
            <a:chExt cx="8496436" cy="1396608"/>
          </a:xfrm>
        </p:grpSpPr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C334C8BF-0B2F-0F37-D490-B01971974225}"/>
                </a:ext>
              </a:extLst>
            </p:cNvPr>
            <p:cNvSpPr txBox="1"/>
            <p:nvPr/>
          </p:nvSpPr>
          <p:spPr>
            <a:xfrm>
              <a:off x="324036" y="3437587"/>
              <a:ext cx="3311860" cy="338554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s-ES" sz="1600" b="1" dirty="0"/>
                <a:t>2. Material y métodos</a:t>
              </a:r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C88B1E4F-CC8E-ADBB-DDE3-7BEFEF49E03E}"/>
                </a:ext>
              </a:extLst>
            </p:cNvPr>
            <p:cNvSpPr txBox="1"/>
            <p:nvPr/>
          </p:nvSpPr>
          <p:spPr>
            <a:xfrm>
              <a:off x="540060" y="3756977"/>
              <a:ext cx="8280412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s-ES" sz="1600" dirty="0"/>
                <a:t>Estudio descriptivo retrospectivo de 23 pacientes con AGNC tratados con benralizumab según práctica clínica habitual, para evaluar la respuesta temprana a las 16 semanas mediante la escala EXACTO.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s-ES" sz="1600" dirty="0"/>
                <a:t>Estudio estadístico mediante el programa IBM SPSS </a:t>
              </a:r>
              <a:r>
                <a:rPr lang="es-ES" sz="1600" dirty="0" err="1"/>
                <a:t>Statistics</a:t>
              </a:r>
              <a:r>
                <a:rPr lang="es-ES" sz="1600" dirty="0"/>
                <a:t> Versión 21.</a:t>
              </a:r>
            </a:p>
          </p:txBody>
        </p:sp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705DFF6B-8478-7063-64C0-6D571BF8ACF1}"/>
              </a:ext>
            </a:extLst>
          </p:cNvPr>
          <p:cNvSpPr txBox="1"/>
          <p:nvPr/>
        </p:nvSpPr>
        <p:spPr>
          <a:xfrm>
            <a:off x="467544" y="1717233"/>
            <a:ext cx="8568952" cy="1646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Escala multidimensional </a:t>
            </a: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EXACTO </a:t>
            </a:r>
            <a:r>
              <a:rPr lang="es-ES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160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EX</a:t>
            </a:r>
            <a:r>
              <a:rPr lang="es-ES" sz="16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acerbaciones</a:t>
            </a:r>
            <a:r>
              <a:rPr lang="es-ES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160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s-ES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CT, </a:t>
            </a:r>
            <a:r>
              <a:rPr lang="es-ES" sz="160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s-ES" sz="16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s-ES" sz="1600" dirty="0" err="1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s-ES" sz="16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icosteroides</a:t>
            </a:r>
            <a:r>
              <a:rPr lang="es-ES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 sistémicos, </a:t>
            </a:r>
            <a:r>
              <a:rPr lang="es-ES" sz="1600" dirty="0">
                <a:solidFill>
                  <a:srgbClr val="C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s-ES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bstrucción) que evalúa </a:t>
            </a: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uso de GCS, exacerbaciones, síntomas (ACT) y función pulmonar (FEV1): </a:t>
            </a:r>
          </a:p>
          <a:p>
            <a:pPr marL="444500" lvl="1" indent="-266700">
              <a:buFont typeface="Courier New" panose="02070309020205020404" pitchFamily="49" charset="0"/>
              <a:buChar char="o"/>
            </a:pPr>
            <a:r>
              <a:rPr lang="es-ES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Permite evaluar la respuesta de un paciente con AGNC al tratamiento con un mAb.</a:t>
            </a:r>
          </a:p>
          <a:p>
            <a:pPr marL="444500" lvl="1" indent="-266700">
              <a:buFont typeface="Courier New" panose="02070309020205020404" pitchFamily="49" charset="0"/>
              <a:buChar char="o"/>
            </a:pPr>
            <a:r>
              <a:rPr lang="es-ES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Categoriza como: no respuesta, respuesta buena, parcial y completa. </a:t>
            </a:r>
          </a:p>
          <a:p>
            <a:pPr marL="444500" lvl="1" indent="-2667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s-ES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La respuesta completa define a los </a:t>
            </a:r>
            <a:r>
              <a:rPr lang="es-ES" sz="16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superrespondedores</a:t>
            </a:r>
            <a:r>
              <a:rPr lang="es-ES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en asma. 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GEMA 5.2: Evaluación de la respuesta al mAb a las 16 semanas y al año de iniciar el tratamiento.</a:t>
            </a:r>
            <a:endParaRPr lang="es-ES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5007069-88E6-4664-A803-8E4BDA34B814}"/>
              </a:ext>
            </a:extLst>
          </p:cNvPr>
          <p:cNvSpPr txBox="1"/>
          <p:nvPr/>
        </p:nvSpPr>
        <p:spPr>
          <a:xfrm>
            <a:off x="107504" y="699542"/>
            <a:ext cx="3216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sz="1400" b="1" dirty="0">
                <a:solidFill>
                  <a:prstClr val="black"/>
                </a:solidFill>
                <a:latin typeface="Calibri" panose="020F0502020204030204"/>
              </a:rPr>
              <a:t>Tabla 1. Características basales pacientes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9E52C0EC-5E62-4279-3582-73255816ED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738359"/>
              </p:ext>
            </p:extLst>
          </p:nvPr>
        </p:nvGraphicFramePr>
        <p:xfrm>
          <a:off x="61624" y="981551"/>
          <a:ext cx="3358248" cy="299536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558048">
                  <a:extLst>
                    <a:ext uri="{9D8B030D-6E8A-4147-A177-3AD203B41FA5}">
                      <a16:colId xmlns:a16="http://schemas.microsoft.com/office/drawing/2014/main" val="3581820182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1952665986"/>
                    </a:ext>
                  </a:extLst>
                </a:gridCol>
              </a:tblGrid>
              <a:tr h="219306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es-ES" sz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Variables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s-ES" sz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n= 23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6993383"/>
                  </a:ext>
                </a:extLst>
              </a:tr>
              <a:tr h="207815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b="1" dirty="0"/>
                        <a:t>Edad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/>
                        <a:t>60,7 (DE=2,9)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3865623"/>
                  </a:ext>
                </a:extLst>
              </a:tr>
              <a:tr h="207815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b="1" dirty="0"/>
                        <a:t>Mujeres</a:t>
                      </a:r>
                    </a:p>
                  </a:txBody>
                  <a:tcPr>
                    <a:solidFill>
                      <a:srgbClr val="F8FA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/>
                        <a:t>14 (60,9%)</a:t>
                      </a:r>
                    </a:p>
                  </a:txBody>
                  <a:tcPr>
                    <a:solidFill>
                      <a:srgbClr val="F8FA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37385"/>
                  </a:ext>
                </a:extLst>
              </a:tr>
              <a:tr h="207815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b="1" dirty="0"/>
                        <a:t>IMC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/>
                        <a:t>28,2 (DE=0,85)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9401466"/>
                  </a:ext>
                </a:extLst>
              </a:tr>
              <a:tr h="207815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b="1" dirty="0"/>
                        <a:t>Exfumadores / IPA</a:t>
                      </a:r>
                    </a:p>
                  </a:txBody>
                  <a:tcPr>
                    <a:solidFill>
                      <a:srgbClr val="F8FA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/>
                        <a:t>10 (43,5%) / 23,5 (DE=8,2)</a:t>
                      </a:r>
                    </a:p>
                  </a:txBody>
                  <a:tcPr>
                    <a:solidFill>
                      <a:srgbClr val="F8FA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4455179"/>
                  </a:ext>
                </a:extLst>
              </a:tr>
              <a:tr h="332356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b="1" dirty="0"/>
                        <a:t>T2 eosinofílico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b="1" dirty="0"/>
                        <a:t>T2 alérgico-eosinofílico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/>
                        <a:t>15 (65,2%)</a:t>
                      </a:r>
                    </a:p>
                    <a:p>
                      <a:pPr algn="ctr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/>
                        <a:t> 8 (34,8%)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367391"/>
                  </a:ext>
                </a:extLst>
              </a:tr>
              <a:tr h="831043">
                <a:tc>
                  <a:txBody>
                    <a:bodyPr/>
                    <a:lstStyle/>
                    <a:p>
                      <a:pPr marL="0" marR="0" lvl="0" indent="0" algn="l" defTabSz="685783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dirty="0"/>
                        <a:t>Poliposis nasal</a:t>
                      </a:r>
                    </a:p>
                    <a:p>
                      <a:pPr marL="0" marR="0" lvl="0" indent="0" algn="l" defTabSz="685783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dirty="0" err="1"/>
                        <a:t>Osteopor</a:t>
                      </a:r>
                      <a:r>
                        <a:rPr lang="es-ES" sz="1100" b="1" dirty="0"/>
                        <a:t>./</a:t>
                      </a:r>
                      <a:r>
                        <a:rPr lang="es-ES" sz="1100" b="1" dirty="0" err="1"/>
                        <a:t>osteop</a:t>
                      </a:r>
                      <a:r>
                        <a:rPr lang="es-ES" sz="1100" b="1" dirty="0"/>
                        <a:t>.</a:t>
                      </a:r>
                    </a:p>
                    <a:p>
                      <a:pPr marL="0" marR="0" lvl="0" indent="0" algn="l" defTabSz="685783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dirty="0"/>
                        <a:t>ERGE</a:t>
                      </a:r>
                    </a:p>
                    <a:p>
                      <a:pPr marL="0" marR="0" lvl="0" indent="0" algn="l" defTabSz="685783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dirty="0"/>
                        <a:t>Depresión-ansiedad</a:t>
                      </a:r>
                    </a:p>
                    <a:p>
                      <a:pPr marL="0" marR="0" lvl="0" indent="0" algn="l" defTabSz="685783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dirty="0"/>
                        <a:t>Bronquiectasias</a:t>
                      </a:r>
                    </a:p>
                    <a:p>
                      <a:pPr marL="0" marR="0" lvl="0" indent="0" algn="l" defTabSz="685783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dirty="0"/>
                        <a:t>AOS</a:t>
                      </a:r>
                    </a:p>
                  </a:txBody>
                  <a:tcPr>
                    <a:solidFill>
                      <a:srgbClr val="F8FA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/>
                        <a:t>14 (60,9%)</a:t>
                      </a:r>
                    </a:p>
                    <a:p>
                      <a:pPr algn="ctr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/>
                        <a:t>12 (52,2%)</a:t>
                      </a:r>
                    </a:p>
                    <a:p>
                      <a:pPr algn="ctr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/>
                        <a:t>4 (17.4%)</a:t>
                      </a:r>
                    </a:p>
                    <a:p>
                      <a:pPr algn="ctr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/>
                        <a:t>4 (17,4%)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dirty="0"/>
                        <a:t>4 (17,4%)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dirty="0"/>
                        <a:t>2 (8,7%)</a:t>
                      </a:r>
                    </a:p>
                  </a:txBody>
                  <a:tcPr>
                    <a:solidFill>
                      <a:srgbClr val="F8FA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7014889"/>
                  </a:ext>
                </a:extLst>
              </a:tr>
              <a:tr h="500003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lang="es-ES" sz="1100" b="1" dirty="0" err="1"/>
                        <a:t>Naive</a:t>
                      </a:r>
                      <a:r>
                        <a:rPr lang="es-ES" sz="1100" b="1" dirty="0"/>
                        <a:t> Benralizumab</a:t>
                      </a:r>
                    </a:p>
                    <a:p>
                      <a:pPr>
                        <a:lnSpc>
                          <a:spcPts val="1100"/>
                        </a:lnSpc>
                      </a:pPr>
                      <a:r>
                        <a:rPr lang="es-ES" sz="1100" b="1" dirty="0" err="1"/>
                        <a:t>Switch</a:t>
                      </a:r>
                      <a:r>
                        <a:rPr lang="es-ES" sz="1100" b="1" dirty="0"/>
                        <a:t> omalizumab</a:t>
                      </a:r>
                    </a:p>
                    <a:p>
                      <a:pPr marL="0" marR="0" lvl="0" indent="0" algn="l" defTabSz="685783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dirty="0"/>
                        <a:t>Switch mepolizumab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</a:pPr>
                      <a:r>
                        <a:rPr lang="es-ES" sz="1100" dirty="0"/>
                        <a:t>11 (47,8%)</a:t>
                      </a:r>
                    </a:p>
                    <a:p>
                      <a:pPr algn="ctr">
                        <a:lnSpc>
                          <a:spcPts val="1100"/>
                        </a:lnSpc>
                      </a:pPr>
                      <a:r>
                        <a:rPr lang="es-ES" sz="1100" dirty="0"/>
                        <a:t>7 (30,4%)</a:t>
                      </a:r>
                    </a:p>
                    <a:p>
                      <a:pPr algn="ctr">
                        <a:lnSpc>
                          <a:spcPts val="1100"/>
                        </a:lnSpc>
                      </a:pPr>
                      <a:r>
                        <a:rPr lang="es-ES" sz="1100" dirty="0"/>
                        <a:t>  6 (26,7%)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9014115"/>
                  </a:ext>
                </a:extLst>
              </a:tr>
            </a:tbl>
          </a:graphicData>
        </a:graphic>
      </p:graphicFrame>
      <p:sp>
        <p:nvSpPr>
          <p:cNvPr id="4" name="CuadroTexto 3">
            <a:extLst>
              <a:ext uri="{FF2B5EF4-FFF2-40B4-BE49-F238E27FC236}">
                <a16:creationId xmlns:a16="http://schemas.microsoft.com/office/drawing/2014/main" id="{CAED3075-1401-6A11-12AF-3052BD5FFCAC}"/>
              </a:ext>
            </a:extLst>
          </p:cNvPr>
          <p:cNvSpPr txBox="1"/>
          <p:nvPr/>
        </p:nvSpPr>
        <p:spPr>
          <a:xfrm>
            <a:off x="1763688" y="123478"/>
            <a:ext cx="180020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b="1" dirty="0"/>
              <a:t>3. Resultados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E1F0AA9-56A2-EB08-0788-7434EF1ACE22}"/>
              </a:ext>
            </a:extLst>
          </p:cNvPr>
          <p:cNvSpPr txBox="1"/>
          <p:nvPr/>
        </p:nvSpPr>
        <p:spPr>
          <a:xfrm>
            <a:off x="3645304" y="185033"/>
            <a:ext cx="2198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/>
              <a:t>V1: 17,6 semanas (DE= 1,6)</a:t>
            </a: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C45C2E9E-CB27-A6D9-2988-D4629323C512}"/>
              </a:ext>
            </a:extLst>
          </p:cNvPr>
          <p:cNvGrpSpPr/>
          <p:nvPr/>
        </p:nvGrpSpPr>
        <p:grpSpPr>
          <a:xfrm>
            <a:off x="3419872" y="483518"/>
            <a:ext cx="5662504" cy="1967886"/>
            <a:chOff x="3473064" y="428640"/>
            <a:chExt cx="5662504" cy="2016224"/>
          </a:xfrm>
        </p:grpSpPr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D1D71475-8CCB-3627-0AB0-BE33E29B27A0}"/>
                </a:ext>
              </a:extLst>
            </p:cNvPr>
            <p:cNvSpPr txBox="1"/>
            <p:nvPr/>
          </p:nvSpPr>
          <p:spPr>
            <a:xfrm>
              <a:off x="3563888" y="721315"/>
              <a:ext cx="5571680" cy="1723549"/>
            </a:xfrm>
            <a:prstGeom prst="rect">
              <a:avLst/>
            </a:prstGeom>
            <a:solidFill>
              <a:srgbClr val="FEFFFB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marL="177800" indent="-177800" algn="just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s-ES" sz="1200" b="1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Mejora del ACT: 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12,2±0,9 vs 22</a:t>
              </a:r>
              <a:r>
                <a:rPr lang="es-ES" sz="1200" dirty="0">
                  <a:solidFill>
                    <a:srgbClr val="000000"/>
                  </a:solidFill>
                  <a:latin typeface="+mj-lt"/>
                  <a:ea typeface="Times New Roman" panose="02020603050405020304" pitchFamily="18" charset="0"/>
                </a:rPr>
                <a:t>±0,8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 (ACT&gt;20 el 78,3%) </a:t>
              </a:r>
            </a:p>
            <a:p>
              <a:pPr marL="177800" indent="-177800" algn="just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s-ES" sz="1200" b="1" dirty="0">
                  <a:solidFill>
                    <a:srgbClr val="000000"/>
                  </a:solidFill>
                  <a:latin typeface="+mj-lt"/>
                  <a:ea typeface="Times New Roman" panose="02020603050405020304" pitchFamily="18" charset="0"/>
                </a:rPr>
                <a:t>Sin GCS el 40,0% y </a:t>
              </a:r>
              <a:r>
                <a:rPr lang="es-ES" sz="1200" dirty="0">
                  <a:solidFill>
                    <a:srgbClr val="000000"/>
                  </a:solidFill>
                  <a:latin typeface="+mj-lt"/>
                  <a:ea typeface="Times New Roman" panose="02020603050405020304" pitchFamily="18" charset="0"/>
                </a:rPr>
                <a:t>reducción dosis 58,3% (17,5±4,0 vs 7,5±4,8 mg)</a:t>
              </a:r>
            </a:p>
            <a:p>
              <a:pPr marL="177800" indent="-177800" algn="just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s-ES" sz="1200" b="1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Sin ciclos de GCS el 87% y 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reducción </a:t>
              </a:r>
              <a:r>
                <a:rPr lang="es-ES" sz="1200" dirty="0" err="1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nº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 ciclos 80% (3,0</a:t>
              </a:r>
              <a:r>
                <a:rPr lang="es-ES" sz="1200" dirty="0">
                  <a:solidFill>
                    <a:srgbClr val="000000"/>
                  </a:solidFill>
                  <a:ea typeface="Times New Roman" panose="02020603050405020304" pitchFamily="18" charset="0"/>
                </a:rPr>
                <a:t>±0,4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 vs 0,6</a:t>
              </a:r>
              <a:r>
                <a:rPr lang="es-ES" sz="1200" dirty="0">
                  <a:solidFill>
                    <a:srgbClr val="000000"/>
                  </a:solidFill>
                  <a:ea typeface="Times New Roman" panose="02020603050405020304" pitchFamily="18" charset="0"/>
                </a:rPr>
                <a:t>±0,3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)</a:t>
              </a:r>
            </a:p>
            <a:p>
              <a:pPr marL="177800" indent="-177800" algn="just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s-ES" sz="1200" b="1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Sin </a:t>
              </a:r>
              <a:r>
                <a:rPr lang="es-ES" sz="1200" b="1" dirty="0" err="1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exacerb</a:t>
              </a:r>
              <a:r>
                <a:rPr lang="es-ES" sz="1200" b="1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. el 87% y 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reducción </a:t>
              </a:r>
              <a:r>
                <a:rPr lang="es-ES" sz="1200" dirty="0" err="1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nº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 </a:t>
              </a:r>
              <a:r>
                <a:rPr lang="es-ES" sz="1200" dirty="0" err="1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exacerb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. 97% (3,4</a:t>
              </a:r>
              <a:r>
                <a:rPr lang="es-ES" sz="1200" dirty="0">
                  <a:solidFill>
                    <a:srgbClr val="000000"/>
                  </a:solidFill>
                  <a:ea typeface="Times New Roman" panose="02020603050405020304" pitchFamily="18" charset="0"/>
                </a:rPr>
                <a:t>±0,2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 vs 0,1</a:t>
              </a:r>
              <a:r>
                <a:rPr lang="es-ES" sz="1200" dirty="0">
                  <a:solidFill>
                    <a:srgbClr val="000000"/>
                  </a:solidFill>
                  <a:ea typeface="Times New Roman" panose="02020603050405020304" pitchFamily="18" charset="0"/>
                </a:rPr>
                <a:t>±0,1</a:t>
              </a:r>
              <a:r>
                <a:rPr lang="es-ES" sz="1200" dirty="0">
                  <a:solidFill>
                    <a:srgbClr val="0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)</a:t>
              </a:r>
            </a:p>
            <a:p>
              <a:pPr marL="177800" indent="-177800" algn="just">
                <a:buFont typeface="Arial" panose="020B0604020202020204" pitchFamily="34" charset="0"/>
                <a:buChar char="•"/>
              </a:pPr>
              <a:r>
                <a:rPr lang="es-ES" sz="1200" b="1" dirty="0">
                  <a:solidFill>
                    <a:srgbClr val="000000"/>
                  </a:solidFill>
                  <a:latin typeface="+mj-lt"/>
                  <a:ea typeface="Times New Roman" panose="02020603050405020304" pitchFamily="18" charset="0"/>
                </a:rPr>
                <a:t>Mejoría FEV1: </a:t>
              </a:r>
              <a:r>
                <a:rPr lang="es-ES" sz="1200" dirty="0">
                  <a:solidFill>
                    <a:srgbClr val="000000"/>
                  </a:solidFill>
                  <a:latin typeface="+mj-lt"/>
                  <a:ea typeface="Times New Roman" panose="02020603050405020304" pitchFamily="18" charset="0"/>
                </a:rPr>
                <a:t>696,1 ml (ganancia del 58,1%)</a:t>
              </a:r>
            </a:p>
            <a:p>
              <a:pPr marL="355600" lvl="1" indent="-177800" algn="just">
                <a:buFont typeface="Courier New" panose="02070309020205020404" pitchFamily="49" charset="0"/>
                <a:buChar char="o"/>
              </a:pPr>
              <a:r>
                <a:rPr lang="es-ES" sz="1100" dirty="0">
                  <a:solidFill>
                    <a:srgbClr val="000000"/>
                  </a:solidFill>
                  <a:latin typeface="+mj-lt"/>
                  <a:ea typeface="Times New Roman" panose="02020603050405020304" pitchFamily="18" charset="0"/>
                </a:rPr>
                <a:t>FEV1ml    2066,5±171,7 vs 1370,4±119,4  </a:t>
              </a:r>
            </a:p>
            <a:p>
              <a:pPr marL="355600" lvl="1" indent="-177800" algn="just">
                <a:buFont typeface="Courier New" panose="02070309020205020404" pitchFamily="49" charset="0"/>
                <a:buChar char="o"/>
              </a:pPr>
              <a:r>
                <a:rPr lang="es-ES" sz="1100" dirty="0">
                  <a:solidFill>
                    <a:srgbClr val="000000"/>
                  </a:solidFill>
                  <a:latin typeface="+mj-lt"/>
                  <a:ea typeface="Times New Roman" panose="02020603050405020304" pitchFamily="18" charset="0"/>
                </a:rPr>
                <a:t>FEV1%      83,3±4,8 vs 54,5±3,4 </a:t>
              </a:r>
            </a:p>
            <a:p>
              <a:pPr marL="355600" lvl="1" indent="-177800" algn="just">
                <a:spcAft>
                  <a:spcPts val="600"/>
                </a:spcAft>
                <a:buFont typeface="Courier New" panose="02070309020205020404" pitchFamily="49" charset="0"/>
                <a:buChar char="o"/>
              </a:pPr>
              <a:r>
                <a:rPr lang="es-ES" sz="1100" dirty="0">
                  <a:solidFill>
                    <a:srgbClr val="000000"/>
                  </a:solidFill>
                  <a:latin typeface="+mj-lt"/>
                  <a:ea typeface="Times New Roman" panose="02020603050405020304" pitchFamily="18" charset="0"/>
                </a:rPr>
                <a:t>FEV1% &gt;80%   4,3% vs 60,9% </a:t>
              </a:r>
              <a:endParaRPr lang="es-ES" sz="1400" dirty="0">
                <a:effectLst/>
                <a:latin typeface="+mj-lt"/>
                <a:ea typeface="Times New Roman" panose="02020603050405020304" pitchFamily="18" charset="0"/>
              </a:endParaRPr>
            </a:p>
          </p:txBody>
        </p:sp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77476522-5041-B82C-8D82-7DA85BFF36BA}"/>
                </a:ext>
              </a:extLst>
            </p:cNvPr>
            <p:cNvSpPr txBox="1"/>
            <p:nvPr/>
          </p:nvSpPr>
          <p:spPr>
            <a:xfrm>
              <a:off x="3473064" y="428640"/>
              <a:ext cx="45704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85800"/>
              <a:r>
                <a:rPr lang="es-ES" sz="1400" b="1" dirty="0">
                  <a:solidFill>
                    <a:prstClr val="black"/>
                  </a:solidFill>
                  <a:latin typeface="Calibri" panose="020F0502020204030204"/>
                </a:rPr>
                <a:t>Tabla 2. Datos basales y finales variables EXACTO (p&lt;0,001)</a:t>
              </a:r>
            </a:p>
          </p:txBody>
        </p:sp>
      </p:grp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76BBC3B0-36BB-DBAF-03E1-2F5A539C7E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8641091"/>
              </p:ext>
            </p:extLst>
          </p:nvPr>
        </p:nvGraphicFramePr>
        <p:xfrm>
          <a:off x="3023828" y="2139702"/>
          <a:ext cx="3096344" cy="1837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CuadroTexto 14">
            <a:extLst>
              <a:ext uri="{FF2B5EF4-FFF2-40B4-BE49-F238E27FC236}">
                <a16:creationId xmlns:a16="http://schemas.microsoft.com/office/drawing/2014/main" id="{C0494D5C-84BB-287A-EE9E-1814CD46E2F6}"/>
              </a:ext>
            </a:extLst>
          </p:cNvPr>
          <p:cNvSpPr txBox="1"/>
          <p:nvPr/>
        </p:nvSpPr>
        <p:spPr>
          <a:xfrm>
            <a:off x="251520" y="4371950"/>
            <a:ext cx="8185136" cy="81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lvl="0" indent="-177800" algn="just">
              <a:lnSpc>
                <a:spcPts val="1400"/>
              </a:lnSpc>
              <a:buFont typeface="Arial" panose="020B0604020202020204" pitchFamily="34" charset="0"/>
              <a:buChar char="•"/>
            </a:pPr>
            <a:r>
              <a:rPr lang="es-ES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En base a la escala EXACTO</a:t>
            </a:r>
            <a:r>
              <a:rPr lang="es-ES" sz="14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el 86,9% de los pa</a:t>
            </a:r>
            <a:r>
              <a:rPr lang="es-ES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cientes con AGNC tratados con benralizumab alcanzaron respuesta completa (65,2%) o buena a las 16 semanas de tratamiento. </a:t>
            </a:r>
          </a:p>
          <a:p>
            <a:pPr marL="177800" lvl="0" indent="-177800" algn="just">
              <a:lnSpc>
                <a:spcPts val="1400"/>
              </a:lnSpc>
              <a:buFont typeface="Arial" panose="020B0604020202020204" pitchFamily="34" charset="0"/>
              <a:buChar char="•"/>
            </a:pPr>
            <a:r>
              <a:rPr lang="es-ES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Pacientes no fumadores o exfumadores con menor IPA, no corticodependientes, sin ERGE y mejor FEV1 tienen una mayor probabilidad de alcanzar respuesta completa (</a:t>
            </a:r>
            <a:r>
              <a:rPr lang="es-ES" sz="14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superrespondedores</a:t>
            </a:r>
            <a:r>
              <a:rPr lang="es-ES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619359A5-1836-A709-8C36-ACB71F86F891}"/>
              </a:ext>
            </a:extLst>
          </p:cNvPr>
          <p:cNvSpPr txBox="1"/>
          <p:nvPr/>
        </p:nvSpPr>
        <p:spPr>
          <a:xfrm>
            <a:off x="275296" y="4011910"/>
            <a:ext cx="2012988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b="1" dirty="0"/>
              <a:t>4. Conclusiones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DC8FEB74-8004-A68D-882B-3BE09D6DF805}"/>
              </a:ext>
            </a:extLst>
          </p:cNvPr>
          <p:cNvGrpSpPr/>
          <p:nvPr/>
        </p:nvGrpSpPr>
        <p:grpSpPr>
          <a:xfrm>
            <a:off x="5508104" y="2527461"/>
            <a:ext cx="3574272" cy="1700473"/>
            <a:chOff x="5508104" y="2552005"/>
            <a:chExt cx="3574272" cy="1700473"/>
          </a:xfrm>
        </p:grpSpPr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2AC1B0DF-1418-904F-1D84-62035C0A9A30}"/>
                </a:ext>
              </a:extLst>
            </p:cNvPr>
            <p:cNvSpPr txBox="1"/>
            <p:nvPr/>
          </p:nvSpPr>
          <p:spPr>
            <a:xfrm>
              <a:off x="5652120" y="2867483"/>
              <a:ext cx="3430256" cy="1384995"/>
            </a:xfrm>
            <a:prstGeom prst="rect">
              <a:avLst/>
            </a:prstGeom>
            <a:solidFill>
              <a:srgbClr val="FEFFFB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marL="90488" indent="-90488">
                <a:buFont typeface="Arial" panose="020B0604020202020204" pitchFamily="34" charset="0"/>
                <a:buChar char="•"/>
              </a:pPr>
              <a:r>
                <a:rPr lang="es-ES" sz="1200" dirty="0"/>
                <a:t>No diferencias para sexo, T2, EREA,BQE, RSCcPN, osteoporosis, depresión-ansiedad o NAIVE.</a:t>
              </a:r>
            </a:p>
            <a:p>
              <a:pPr marL="90488" indent="-90488">
                <a:buFont typeface="Arial" panose="020B0604020202020204" pitchFamily="34" charset="0"/>
                <a:buChar char="•"/>
              </a:pPr>
              <a:r>
                <a:rPr lang="es-ES" sz="1200" dirty="0"/>
                <a:t>Mayor probabilidad de alcanzar respuesta completa los pacientes con mejor FEV1 (p&lt; 0,01), no fumadores o exfumadores con menor IPA (p&gt;0,01) no corticodependientes (p= 0,01) y SIN ERGE (p=0,05)  </a:t>
              </a:r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FB28495C-8B78-1D3C-7234-BFF50BDFB2A1}"/>
                </a:ext>
              </a:extLst>
            </p:cNvPr>
            <p:cNvSpPr txBox="1"/>
            <p:nvPr/>
          </p:nvSpPr>
          <p:spPr>
            <a:xfrm>
              <a:off x="5508104" y="2552005"/>
              <a:ext cx="3528392" cy="307777"/>
            </a:xfrm>
            <a:prstGeom prst="rect">
              <a:avLst/>
            </a:prstGeom>
            <a:solidFill>
              <a:srgbClr val="FEFFFB"/>
            </a:solidFill>
          </p:spPr>
          <p:txBody>
            <a:bodyPr wrap="square" rtlCol="0">
              <a:spAutoFit/>
            </a:bodyPr>
            <a:lstStyle/>
            <a:p>
              <a:r>
                <a:rPr lang="es-ES" sz="1400" b="1" dirty="0"/>
                <a:t>Respuesta completa (15) vs buena/parcial (8)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5" grpId="0" build="p"/>
      <p:bldP spid="16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591</Words>
  <Application>Microsoft Office PowerPoint</Application>
  <PresentationFormat>Presentación en pantalla (16:9)</PresentationFormat>
  <Paragraphs>65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Courier New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LUNA</dc:creator>
  <cp:lastModifiedBy>Paco Casas</cp:lastModifiedBy>
  <cp:revision>31</cp:revision>
  <dcterms:created xsi:type="dcterms:W3CDTF">2022-01-11T08:55:46Z</dcterms:created>
  <dcterms:modified xsi:type="dcterms:W3CDTF">2023-02-28T20:11:49Z</dcterms:modified>
</cp:coreProperties>
</file>