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3"/>
  </p:normalViewPr>
  <p:slideViewPr>
    <p:cSldViewPr>
      <p:cViewPr>
        <p:scale>
          <a:sx n="121" d="100"/>
          <a:sy n="121" d="100"/>
        </p:scale>
        <p:origin x="-346" y="23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03/03/2023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Rectángulo"/>
          <p:cNvSpPr/>
          <p:nvPr/>
        </p:nvSpPr>
        <p:spPr>
          <a:xfrm>
            <a:off x="107504" y="4587974"/>
            <a:ext cx="8208912" cy="169156"/>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panose="020B0604020202020204" pitchFamily="34" charset="0"/>
                <a:cs typeface="Arial" panose="020B0604020202020204" pitchFamily="34" charset="0"/>
              </a:rPr>
              <a:t>Conclusiones</a:t>
            </a:r>
          </a:p>
        </p:txBody>
      </p:sp>
      <p:sp>
        <p:nvSpPr>
          <p:cNvPr id="2" name="1 Rectángulo"/>
          <p:cNvSpPr/>
          <p:nvPr/>
        </p:nvSpPr>
        <p:spPr>
          <a:xfrm>
            <a:off x="1691680" y="123478"/>
            <a:ext cx="7344816" cy="648072"/>
          </a:xfrm>
          <a:prstGeom prst="rect">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panose="020B0604020202020204" pitchFamily="34" charset="0"/>
                <a:cs typeface="Arial" panose="020B0604020202020204" pitchFamily="34" charset="0"/>
              </a:rPr>
              <a:t>MORTALIDAD POR TODAS LAS CAUSAS, MORTALIDAD CARDIOVASCULAR Y EVENTOS ADVERSOS MAYORES CARDIOVASCULARES ENTRE TRIPLE TERAPIA EN DISPOSITIVO ÚNICO FRENTE A DOBLE TERAPIA LABA/CI: REVISIÓN SISTEMÁTICA Y METAANÁLISIS. </a:t>
            </a:r>
            <a:endParaRPr lang="es-ES" sz="1200" dirty="0">
              <a:solidFill>
                <a:schemeClr val="tx1"/>
              </a:solidFill>
              <a:latin typeface="Arial" panose="020B0604020202020204" pitchFamily="34" charset="0"/>
              <a:cs typeface="Arial" panose="020B0604020202020204" pitchFamily="34" charset="0"/>
            </a:endParaRPr>
          </a:p>
        </p:txBody>
      </p:sp>
      <p:sp>
        <p:nvSpPr>
          <p:cNvPr id="4" name="3 Rectángulo"/>
          <p:cNvSpPr/>
          <p:nvPr/>
        </p:nvSpPr>
        <p:spPr>
          <a:xfrm>
            <a:off x="107504" y="800581"/>
            <a:ext cx="8928992" cy="34070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600" dirty="0" err="1">
                <a:solidFill>
                  <a:schemeClr val="tx1"/>
                </a:solidFill>
                <a:latin typeface="Arial" panose="020B0604020202020204" pitchFamily="34" charset="0"/>
                <a:cs typeface="Arial" panose="020B0604020202020204" pitchFamily="34" charset="0"/>
              </a:rPr>
              <a:t>Hammadi</a:t>
            </a:r>
            <a:r>
              <a:rPr lang="es-ES" sz="600" dirty="0">
                <a:solidFill>
                  <a:schemeClr val="tx1"/>
                </a:solidFill>
                <a:latin typeface="Arial" panose="020B0604020202020204" pitchFamily="34" charset="0"/>
                <a:cs typeface="Arial" panose="020B0604020202020204" pitchFamily="34" charset="0"/>
              </a:rPr>
              <a:t> </a:t>
            </a:r>
            <a:r>
              <a:rPr lang="es-ES" sz="600" dirty="0" smtClean="0">
                <a:solidFill>
                  <a:schemeClr val="tx1"/>
                </a:solidFill>
                <a:latin typeface="Arial" panose="020B0604020202020204" pitchFamily="34" charset="0"/>
                <a:cs typeface="Arial" panose="020B0604020202020204" pitchFamily="34" charset="0"/>
              </a:rPr>
              <a:t>A, </a:t>
            </a:r>
            <a:r>
              <a:rPr lang="es-ES" sz="600" dirty="0">
                <a:solidFill>
                  <a:schemeClr val="tx1"/>
                </a:solidFill>
                <a:latin typeface="Arial" panose="020B0604020202020204" pitchFamily="34" charset="0"/>
                <a:cs typeface="Arial" panose="020B0604020202020204" pitchFamily="34" charset="0"/>
              </a:rPr>
              <a:t>Ramírez </a:t>
            </a:r>
            <a:r>
              <a:rPr lang="es-ES" sz="600" dirty="0" smtClean="0">
                <a:solidFill>
                  <a:schemeClr val="tx1"/>
                </a:solidFill>
                <a:latin typeface="Arial" panose="020B0604020202020204" pitchFamily="34" charset="0"/>
                <a:cs typeface="Arial" panose="020B0604020202020204" pitchFamily="34" charset="0"/>
              </a:rPr>
              <a:t>G, </a:t>
            </a:r>
            <a:r>
              <a:rPr lang="es-ES" sz="600" dirty="0">
                <a:solidFill>
                  <a:schemeClr val="tx1"/>
                </a:solidFill>
                <a:latin typeface="Arial" panose="020B0604020202020204" pitchFamily="34" charset="0"/>
                <a:cs typeface="Arial" panose="020B0604020202020204" pitchFamily="34" charset="0"/>
              </a:rPr>
              <a:t>Hoyas </a:t>
            </a:r>
            <a:r>
              <a:rPr lang="es-ES" sz="600" dirty="0" smtClean="0">
                <a:solidFill>
                  <a:schemeClr val="tx1"/>
                </a:solidFill>
                <a:latin typeface="Arial" panose="020B0604020202020204" pitchFamily="34" charset="0"/>
                <a:cs typeface="Arial" panose="020B0604020202020204" pitchFamily="34" charset="0"/>
              </a:rPr>
              <a:t>C, </a:t>
            </a:r>
            <a:r>
              <a:rPr lang="es-ES" sz="600" dirty="0">
                <a:solidFill>
                  <a:schemeClr val="tx1"/>
                </a:solidFill>
                <a:latin typeface="Arial" panose="020B0604020202020204" pitchFamily="34" charset="0"/>
                <a:cs typeface="Arial" panose="020B0604020202020204" pitchFamily="34" charset="0"/>
              </a:rPr>
              <a:t>Álvarez </a:t>
            </a:r>
            <a:r>
              <a:rPr lang="es-ES" sz="600" dirty="0" smtClean="0">
                <a:solidFill>
                  <a:schemeClr val="tx1"/>
                </a:solidFill>
                <a:latin typeface="Arial" panose="020B0604020202020204" pitchFamily="34" charset="0"/>
                <a:cs typeface="Arial" panose="020B0604020202020204" pitchFamily="34" charset="0"/>
              </a:rPr>
              <a:t>L, </a:t>
            </a:r>
            <a:r>
              <a:rPr lang="es-ES" sz="600" dirty="0">
                <a:solidFill>
                  <a:schemeClr val="tx1"/>
                </a:solidFill>
                <a:latin typeface="Arial" panose="020B0604020202020204" pitchFamily="34" charset="0"/>
                <a:cs typeface="Arial" panose="020B0604020202020204" pitchFamily="34" charset="0"/>
              </a:rPr>
              <a:t>Romeral </a:t>
            </a:r>
            <a:r>
              <a:rPr lang="es-ES" sz="600" dirty="0" smtClean="0">
                <a:solidFill>
                  <a:schemeClr val="tx1"/>
                </a:solidFill>
                <a:latin typeface="Arial" panose="020B0604020202020204" pitchFamily="34" charset="0"/>
                <a:cs typeface="Arial" panose="020B0604020202020204" pitchFamily="34" charset="0"/>
              </a:rPr>
              <a:t>D, Rodríguez C, Menéndez A, </a:t>
            </a:r>
            <a:r>
              <a:rPr lang="es-ES" sz="600" dirty="0">
                <a:solidFill>
                  <a:schemeClr val="tx1"/>
                </a:solidFill>
                <a:latin typeface="Arial" panose="020B0604020202020204" pitchFamily="34" charset="0"/>
                <a:cs typeface="Arial" panose="020B0604020202020204" pitchFamily="34" charset="0"/>
              </a:rPr>
              <a:t>Romero </a:t>
            </a:r>
            <a:r>
              <a:rPr lang="es-ES" sz="600" dirty="0" smtClean="0">
                <a:solidFill>
                  <a:schemeClr val="tx1"/>
                </a:solidFill>
                <a:latin typeface="Arial" panose="020B0604020202020204" pitchFamily="34" charset="0"/>
                <a:cs typeface="Arial" panose="020B0604020202020204" pitchFamily="34" charset="0"/>
              </a:rPr>
              <a:t>A, </a:t>
            </a:r>
            <a:r>
              <a:rPr lang="es-ES" sz="600" dirty="0">
                <a:solidFill>
                  <a:schemeClr val="tx1"/>
                </a:solidFill>
                <a:latin typeface="Arial" panose="020B0604020202020204" pitchFamily="34" charset="0"/>
                <a:cs typeface="Arial" panose="020B0604020202020204" pitchFamily="34" charset="0"/>
              </a:rPr>
              <a:t>Romero- Palacios </a:t>
            </a:r>
            <a:r>
              <a:rPr lang="es-ES" sz="600" dirty="0" smtClean="0">
                <a:solidFill>
                  <a:schemeClr val="tx1"/>
                </a:solidFill>
                <a:latin typeface="Arial" panose="020B0604020202020204" pitchFamily="34" charset="0"/>
                <a:cs typeface="Arial" panose="020B0604020202020204" pitchFamily="34" charset="0"/>
              </a:rPr>
              <a:t>PJ, </a:t>
            </a:r>
            <a:r>
              <a:rPr lang="es-ES" sz="600" dirty="0">
                <a:solidFill>
                  <a:schemeClr val="tx1"/>
                </a:solidFill>
                <a:latin typeface="Arial" panose="020B0604020202020204" pitchFamily="34" charset="0"/>
                <a:cs typeface="Arial" panose="020B0604020202020204" pitchFamily="34" charset="0"/>
              </a:rPr>
              <a:t>Alcázar-Navarrete </a:t>
            </a:r>
            <a:r>
              <a:rPr lang="es-ES" sz="600" dirty="0" smtClean="0">
                <a:solidFill>
                  <a:schemeClr val="tx1"/>
                </a:solidFill>
                <a:latin typeface="Arial" panose="020B0604020202020204" pitchFamily="34" charset="0"/>
                <a:cs typeface="Arial" panose="020B0604020202020204" pitchFamily="34" charset="0"/>
              </a:rPr>
              <a:t>B</a:t>
            </a:r>
            <a:endParaRPr lang="es-ES" sz="600" dirty="0">
              <a:solidFill>
                <a:schemeClr val="tx1"/>
              </a:solidFill>
              <a:latin typeface="Arial" panose="020B0604020202020204" pitchFamily="34" charset="0"/>
              <a:cs typeface="Arial" panose="020B0604020202020204" pitchFamily="34" charset="0"/>
            </a:endParaRPr>
          </a:p>
          <a:p>
            <a:pPr algn="just"/>
            <a:r>
              <a:rPr lang="es-ES" sz="600" dirty="0" smtClean="0">
                <a:solidFill>
                  <a:schemeClr val="tx1"/>
                </a:solidFill>
                <a:latin typeface="Arial" panose="020B0604020202020204" pitchFamily="34" charset="0"/>
                <a:cs typeface="Arial" panose="020B0604020202020204" pitchFamily="34" charset="0"/>
              </a:rPr>
              <a:t>Servicio </a:t>
            </a:r>
            <a:r>
              <a:rPr lang="es-ES" sz="600" dirty="0">
                <a:solidFill>
                  <a:schemeClr val="tx1"/>
                </a:solidFill>
                <a:latin typeface="Arial" panose="020B0604020202020204" pitchFamily="34" charset="0"/>
                <a:cs typeface="Arial" panose="020B0604020202020204" pitchFamily="34" charset="0"/>
              </a:rPr>
              <a:t>de </a:t>
            </a:r>
            <a:r>
              <a:rPr lang="es-ES" sz="600" dirty="0" smtClean="0">
                <a:solidFill>
                  <a:schemeClr val="tx1"/>
                </a:solidFill>
                <a:latin typeface="Arial" panose="020B0604020202020204" pitchFamily="34" charset="0"/>
                <a:cs typeface="Arial" panose="020B0604020202020204" pitchFamily="34" charset="0"/>
              </a:rPr>
              <a:t>Neumología</a:t>
            </a:r>
            <a:r>
              <a:rPr lang="es-ES" sz="600" dirty="0">
                <a:solidFill>
                  <a:schemeClr val="tx1"/>
                </a:solidFill>
                <a:latin typeface="Arial" panose="020B0604020202020204" pitchFamily="34" charset="0"/>
                <a:cs typeface="Arial" panose="020B0604020202020204" pitchFamily="34" charset="0"/>
              </a:rPr>
              <a:t>. Hospital Universitario Virgen de las Nieves. Granada.</a:t>
            </a:r>
          </a:p>
          <a:p>
            <a:pPr algn="just"/>
            <a:r>
              <a:rPr lang="es-ES" sz="600" dirty="0" smtClean="0">
                <a:solidFill>
                  <a:schemeClr val="tx1"/>
                </a:solidFill>
                <a:latin typeface="Arial" panose="020B0604020202020204" pitchFamily="34" charset="0"/>
                <a:cs typeface="Arial" panose="020B0604020202020204" pitchFamily="34" charset="0"/>
              </a:rPr>
              <a:t>Departamento </a:t>
            </a:r>
            <a:r>
              <a:rPr lang="es-ES" sz="600" dirty="0">
                <a:solidFill>
                  <a:schemeClr val="tx1"/>
                </a:solidFill>
                <a:latin typeface="Arial" panose="020B0604020202020204" pitchFamily="34" charset="0"/>
                <a:cs typeface="Arial" panose="020B0604020202020204" pitchFamily="34" charset="0"/>
              </a:rPr>
              <a:t>de Medicina. Universidad de Granada</a:t>
            </a:r>
          </a:p>
        </p:txBody>
      </p:sp>
      <p:sp>
        <p:nvSpPr>
          <p:cNvPr id="5" name="4 Rectángulo"/>
          <p:cNvSpPr/>
          <p:nvPr/>
        </p:nvSpPr>
        <p:spPr>
          <a:xfrm>
            <a:off x="107504" y="1160000"/>
            <a:ext cx="3168352" cy="15250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panose="020B0604020202020204" pitchFamily="34" charset="0"/>
                <a:cs typeface="Arial" panose="020B0604020202020204" pitchFamily="34" charset="0"/>
              </a:rPr>
              <a:t>Introducción</a:t>
            </a:r>
          </a:p>
        </p:txBody>
      </p:sp>
      <p:sp>
        <p:nvSpPr>
          <p:cNvPr id="10" name="9 Rectángulo"/>
          <p:cNvSpPr/>
          <p:nvPr/>
        </p:nvSpPr>
        <p:spPr>
          <a:xfrm>
            <a:off x="107504" y="1350914"/>
            <a:ext cx="3168352" cy="712149"/>
          </a:xfrm>
          <a:prstGeom prst="rect">
            <a:avLst/>
          </a:prstGeom>
          <a:no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s-ES" sz="700" dirty="0">
                <a:solidFill>
                  <a:schemeClr val="tx1"/>
                </a:solidFill>
                <a:latin typeface="Arial" panose="020B0604020202020204" pitchFamily="34" charset="0"/>
                <a:cs typeface="Arial" panose="020B0604020202020204" pitchFamily="34" charset="0"/>
              </a:rPr>
              <a:t>La triple terapia en dispositivo único (SITT) es recomendada para pacientes con EPOC que presentan exacerbaciones a pesar de tratamiento con doble terapia. Aunque SITT ofrece mejores resultados en exacerbaciones frente a LABA/CI se desconoce si SITT puede disminuir la mortalidad global en pacientes con EPOC y la mortalidad específica de causa cardiovascular comparado con LABA/CI.  </a:t>
            </a:r>
          </a:p>
        </p:txBody>
      </p:sp>
      <p:sp>
        <p:nvSpPr>
          <p:cNvPr id="11" name="10 Rectángulo"/>
          <p:cNvSpPr/>
          <p:nvPr/>
        </p:nvSpPr>
        <p:spPr>
          <a:xfrm>
            <a:off x="3347864" y="1159999"/>
            <a:ext cx="5688632" cy="15250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panose="020B0604020202020204" pitchFamily="34" charset="0"/>
                <a:cs typeface="Arial" panose="020B0604020202020204" pitchFamily="34" charset="0"/>
              </a:rPr>
              <a:t>Metodología</a:t>
            </a:r>
          </a:p>
        </p:txBody>
      </p:sp>
      <p:sp>
        <p:nvSpPr>
          <p:cNvPr id="12" name="11 Rectángulo"/>
          <p:cNvSpPr/>
          <p:nvPr/>
        </p:nvSpPr>
        <p:spPr>
          <a:xfrm>
            <a:off x="3347863" y="1355054"/>
            <a:ext cx="5673025" cy="708010"/>
          </a:xfrm>
          <a:prstGeom prst="rect">
            <a:avLst/>
          </a:prstGeom>
          <a:no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s-ES" sz="700" dirty="0">
                <a:solidFill>
                  <a:schemeClr val="tx1"/>
                </a:solidFill>
                <a:latin typeface="Arial" panose="020B0604020202020204" pitchFamily="34" charset="0"/>
                <a:cs typeface="Arial" panose="020B0604020202020204" pitchFamily="34" charset="0"/>
              </a:rPr>
              <a:t>Realizamos una revisión sistemática buscando todos los estudios realizados en pacientes adultos con EPOC en los que se comparara SITT vs LABA/CI con al menos 1 semana de seguimiento en los que se incluyeran datos sobre mortalidad. Consultamos los datos en </a:t>
            </a:r>
            <a:r>
              <a:rPr lang="es-ES" sz="700" dirty="0" err="1">
                <a:solidFill>
                  <a:schemeClr val="tx1"/>
                </a:solidFill>
                <a:latin typeface="Arial" panose="020B0604020202020204" pitchFamily="34" charset="0"/>
                <a:cs typeface="Arial" panose="020B0604020202020204" pitchFamily="34" charset="0"/>
              </a:rPr>
              <a:t>PubMed</a:t>
            </a:r>
            <a:r>
              <a:rPr lang="es-ES" sz="700" dirty="0">
                <a:solidFill>
                  <a:schemeClr val="tx1"/>
                </a:solidFill>
                <a:latin typeface="Arial" panose="020B0604020202020204" pitchFamily="34" charset="0"/>
                <a:cs typeface="Arial" panose="020B0604020202020204" pitchFamily="34" charset="0"/>
              </a:rPr>
              <a:t>, SCIELO, SCOPUS y EMBASE, así como registros de ensayos clínicos (</a:t>
            </a:r>
            <a:r>
              <a:rPr lang="es-ES" sz="700" dirty="0" err="1">
                <a:solidFill>
                  <a:schemeClr val="tx1"/>
                </a:solidFill>
                <a:latin typeface="Arial" panose="020B0604020202020204" pitchFamily="34" charset="0"/>
                <a:cs typeface="Arial" panose="020B0604020202020204" pitchFamily="34" charset="0"/>
              </a:rPr>
              <a:t>Clinical</a:t>
            </a:r>
            <a:r>
              <a:rPr lang="es-ES" sz="700" dirty="0">
                <a:solidFill>
                  <a:schemeClr val="tx1"/>
                </a:solidFill>
                <a:latin typeface="Arial" panose="020B0604020202020204" pitchFamily="34" charset="0"/>
                <a:cs typeface="Arial" panose="020B0604020202020204" pitchFamily="34" charset="0"/>
              </a:rPr>
              <a:t> </a:t>
            </a:r>
            <a:r>
              <a:rPr lang="es-ES" sz="700" dirty="0" err="1">
                <a:solidFill>
                  <a:schemeClr val="tx1"/>
                </a:solidFill>
                <a:latin typeface="Arial" panose="020B0604020202020204" pitchFamily="34" charset="0"/>
                <a:cs typeface="Arial" panose="020B0604020202020204" pitchFamily="34" charset="0"/>
              </a:rPr>
              <a:t>Trials</a:t>
            </a:r>
            <a:r>
              <a:rPr lang="es-ES" sz="700" dirty="0">
                <a:solidFill>
                  <a:schemeClr val="tx1"/>
                </a:solidFill>
                <a:latin typeface="Arial" panose="020B0604020202020204" pitchFamily="34" charset="0"/>
                <a:cs typeface="Arial" panose="020B0604020202020204" pitchFamily="34" charset="0"/>
              </a:rPr>
              <a:t> y </a:t>
            </a:r>
            <a:r>
              <a:rPr lang="es-ES" sz="700" dirty="0" err="1">
                <a:solidFill>
                  <a:schemeClr val="tx1"/>
                </a:solidFill>
                <a:latin typeface="Arial" panose="020B0604020202020204" pitchFamily="34" charset="0"/>
                <a:cs typeface="Arial" panose="020B0604020202020204" pitchFamily="34" charset="0"/>
              </a:rPr>
              <a:t>EudraCT</a:t>
            </a:r>
            <a:r>
              <a:rPr lang="es-ES" sz="700" dirty="0">
                <a:solidFill>
                  <a:schemeClr val="tx1"/>
                </a:solidFill>
                <a:latin typeface="Arial" panose="020B0604020202020204" pitchFamily="34" charset="0"/>
                <a:cs typeface="Arial" panose="020B0604020202020204" pitchFamily="34" charset="0"/>
              </a:rPr>
              <a:t>). Los estudios fueron revisados de forma independiente por dos revisores para su inclusión extrayendo los datos con los resultados así como su calidad metodológica. Combinamos los datos dicotómicos usando la OR (</a:t>
            </a:r>
            <a:r>
              <a:rPr lang="es-ES" sz="700" dirty="0" err="1">
                <a:solidFill>
                  <a:schemeClr val="tx1"/>
                </a:solidFill>
                <a:latin typeface="Arial" panose="020B0604020202020204" pitchFamily="34" charset="0"/>
                <a:cs typeface="Arial" panose="020B0604020202020204" pitchFamily="34" charset="0"/>
              </a:rPr>
              <a:t>odds</a:t>
            </a:r>
            <a:r>
              <a:rPr lang="es-ES" sz="700" dirty="0">
                <a:solidFill>
                  <a:schemeClr val="tx1"/>
                </a:solidFill>
                <a:latin typeface="Arial" panose="020B0604020202020204" pitchFamily="34" charset="0"/>
                <a:cs typeface="Arial" panose="020B0604020202020204" pitchFamily="34" charset="0"/>
              </a:rPr>
              <a:t> ratio) de Mantel- </a:t>
            </a:r>
            <a:r>
              <a:rPr lang="es-ES" sz="700" dirty="0" err="1">
                <a:solidFill>
                  <a:schemeClr val="tx1"/>
                </a:solidFill>
                <a:latin typeface="Arial" panose="020B0604020202020204" pitchFamily="34" charset="0"/>
                <a:cs typeface="Arial" panose="020B0604020202020204" pitchFamily="34" charset="0"/>
              </a:rPr>
              <a:t>Haenszel</a:t>
            </a:r>
            <a:r>
              <a:rPr lang="es-ES" sz="700" dirty="0">
                <a:solidFill>
                  <a:schemeClr val="tx1"/>
                </a:solidFill>
                <a:latin typeface="Arial" panose="020B0604020202020204" pitchFamily="34" charset="0"/>
                <a:cs typeface="Arial" panose="020B0604020202020204" pitchFamily="34" charset="0"/>
              </a:rPr>
              <a:t> con los intervalos de confianza al 95% usando un modelo de efectos aleatorios. El análisis de los datos fue realizado con </a:t>
            </a:r>
            <a:r>
              <a:rPr lang="es-ES" sz="700" dirty="0" err="1">
                <a:solidFill>
                  <a:schemeClr val="tx1"/>
                </a:solidFill>
                <a:latin typeface="Arial" panose="020B0604020202020204" pitchFamily="34" charset="0"/>
                <a:cs typeface="Arial" panose="020B0604020202020204" pitchFamily="34" charset="0"/>
              </a:rPr>
              <a:t>Jamovi</a:t>
            </a:r>
            <a:r>
              <a:rPr lang="es-ES" sz="700" dirty="0">
                <a:solidFill>
                  <a:schemeClr val="tx1"/>
                </a:solidFill>
                <a:latin typeface="Arial" panose="020B0604020202020204" pitchFamily="34" charset="0"/>
                <a:cs typeface="Arial" panose="020B0604020202020204" pitchFamily="34" charset="0"/>
              </a:rPr>
              <a:t>. </a:t>
            </a:r>
          </a:p>
        </p:txBody>
      </p:sp>
      <p:sp>
        <p:nvSpPr>
          <p:cNvPr id="14" name="13 Rectángulo"/>
          <p:cNvSpPr/>
          <p:nvPr/>
        </p:nvSpPr>
        <p:spPr>
          <a:xfrm>
            <a:off x="107504" y="2091804"/>
            <a:ext cx="8928992" cy="20589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latin typeface="Arial" panose="020B0604020202020204" pitchFamily="34" charset="0"/>
                <a:cs typeface="Arial" panose="020B0604020202020204" pitchFamily="34" charset="0"/>
              </a:rPr>
              <a:t>Resultados</a:t>
            </a:r>
          </a:p>
        </p:txBody>
      </p:sp>
      <p:sp>
        <p:nvSpPr>
          <p:cNvPr id="16" name="15 Rectángulo"/>
          <p:cNvSpPr/>
          <p:nvPr/>
        </p:nvSpPr>
        <p:spPr>
          <a:xfrm>
            <a:off x="107504" y="4792927"/>
            <a:ext cx="8208912" cy="335106"/>
          </a:xfrm>
          <a:prstGeom prst="rect">
            <a:avLst/>
          </a:prstGeom>
          <a:no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900" dirty="0">
                <a:solidFill>
                  <a:schemeClr val="tx1"/>
                </a:solidFill>
                <a:latin typeface="Arial" panose="020B0604020202020204" pitchFamily="34" charset="0"/>
                <a:cs typeface="Arial" panose="020B0604020202020204" pitchFamily="34" charset="0"/>
              </a:rPr>
              <a:t>La triple terapia en dispositivo único muestra una eficacia similar al LABA/CI en reducción de mortalidad global, mortalidad cardiovascular o </a:t>
            </a:r>
            <a:r>
              <a:rPr lang="es-ES" sz="900" dirty="0" err="1">
                <a:solidFill>
                  <a:schemeClr val="tx1"/>
                </a:solidFill>
                <a:latin typeface="Arial" panose="020B0604020202020204" pitchFamily="34" charset="0"/>
                <a:cs typeface="Arial" panose="020B0604020202020204" pitchFamily="34" charset="0"/>
              </a:rPr>
              <a:t>MACEs</a:t>
            </a:r>
            <a:r>
              <a:rPr lang="es-ES" sz="900" dirty="0">
                <a:solidFill>
                  <a:schemeClr val="tx1"/>
                </a:solidFill>
                <a:latin typeface="Arial" panose="020B0604020202020204" pitchFamily="34" charset="0"/>
                <a:cs typeface="Arial" panose="020B0604020202020204" pitchFamily="34" charset="0"/>
              </a:rPr>
              <a:t>. La </a:t>
            </a:r>
            <a:r>
              <a:rPr lang="es-ES" sz="900" dirty="0" err="1">
                <a:solidFill>
                  <a:schemeClr val="tx1"/>
                </a:solidFill>
                <a:latin typeface="Arial" panose="020B0604020202020204" pitchFamily="34" charset="0"/>
                <a:cs typeface="Arial" panose="020B0604020202020204" pitchFamily="34" charset="0"/>
              </a:rPr>
              <a:t>heterogeneicidad</a:t>
            </a:r>
            <a:r>
              <a:rPr lang="es-ES" sz="900" dirty="0">
                <a:solidFill>
                  <a:schemeClr val="tx1"/>
                </a:solidFill>
                <a:latin typeface="Arial" panose="020B0604020202020204" pitchFamily="34" charset="0"/>
                <a:cs typeface="Arial" panose="020B0604020202020204" pitchFamily="34" charset="0"/>
              </a:rPr>
              <a:t> de este </a:t>
            </a:r>
            <a:r>
              <a:rPr lang="es-ES" sz="900" dirty="0" err="1">
                <a:solidFill>
                  <a:schemeClr val="tx1"/>
                </a:solidFill>
                <a:latin typeface="Arial" panose="020B0604020202020204" pitchFamily="34" charset="0"/>
                <a:cs typeface="Arial" panose="020B0604020202020204" pitchFamily="34" charset="0"/>
              </a:rPr>
              <a:t>metaanálisis</a:t>
            </a:r>
            <a:r>
              <a:rPr lang="es-ES" sz="900" dirty="0">
                <a:solidFill>
                  <a:schemeClr val="tx1"/>
                </a:solidFill>
                <a:latin typeface="Arial" panose="020B0604020202020204" pitchFamily="34" charset="0"/>
                <a:cs typeface="Arial" panose="020B0604020202020204" pitchFamily="34" charset="0"/>
              </a:rPr>
              <a:t> es baja así como los sesgos de publicación.</a:t>
            </a:r>
          </a:p>
        </p:txBody>
      </p:sp>
      <p:sp>
        <p:nvSpPr>
          <p:cNvPr id="13" name="12 Rectángulo"/>
          <p:cNvSpPr/>
          <p:nvPr/>
        </p:nvSpPr>
        <p:spPr>
          <a:xfrm>
            <a:off x="107504" y="2326442"/>
            <a:ext cx="8913384" cy="514312"/>
          </a:xfrm>
          <a:prstGeom prst="rect">
            <a:avLst/>
          </a:prstGeom>
          <a:no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es-ES" sz="700" dirty="0">
                <a:solidFill>
                  <a:schemeClr val="tx1"/>
                </a:solidFill>
                <a:latin typeface="Arial" panose="020B0604020202020204" pitchFamily="34" charset="0"/>
                <a:cs typeface="Arial" panose="020B0604020202020204" pitchFamily="34" charset="0"/>
              </a:rPr>
              <a:t>Se identificaron 568 estudios en las bases de datos y registros consultados, de los que se incluyeron finalmente 10 estudios que </a:t>
            </a:r>
            <a:r>
              <a:rPr lang="es-ES" sz="700" dirty="0" smtClean="0">
                <a:solidFill>
                  <a:schemeClr val="tx1"/>
                </a:solidFill>
                <a:latin typeface="Arial" panose="020B0604020202020204" pitchFamily="34" charset="0"/>
                <a:cs typeface="Arial" panose="020B0604020202020204" pitchFamily="34" charset="0"/>
              </a:rPr>
              <a:t>comparan </a:t>
            </a:r>
            <a:r>
              <a:rPr lang="es-ES" sz="700" dirty="0">
                <a:solidFill>
                  <a:schemeClr val="tx1"/>
                </a:solidFill>
                <a:latin typeface="Arial" panose="020B0604020202020204" pitchFamily="34" charset="0"/>
                <a:cs typeface="Arial" panose="020B0604020202020204" pitchFamily="34" charset="0"/>
              </a:rPr>
              <a:t>SITT vs LABA/CI. SITT mostró una mortalidad por todas las causas similar frente a LABA/CI (OR 0.895, IC al 95% 0.720- 1.114, p=0.231, I</a:t>
            </a:r>
            <a:r>
              <a:rPr lang="es-ES" sz="700" baseline="30000" dirty="0">
                <a:solidFill>
                  <a:schemeClr val="tx1"/>
                </a:solidFill>
                <a:latin typeface="Arial" panose="020B0604020202020204" pitchFamily="34" charset="0"/>
                <a:cs typeface="Arial" panose="020B0604020202020204" pitchFamily="34" charset="0"/>
              </a:rPr>
              <a:t>2</a:t>
            </a:r>
            <a:r>
              <a:rPr lang="es-ES" sz="700" dirty="0">
                <a:solidFill>
                  <a:schemeClr val="tx1"/>
                </a:solidFill>
                <a:latin typeface="Arial" panose="020B0604020202020204" pitchFamily="34" charset="0"/>
                <a:cs typeface="Arial" panose="020B0604020202020204" pitchFamily="34" charset="0"/>
              </a:rPr>
              <a:t> 0%) así como mortalidad por causa </a:t>
            </a:r>
            <a:r>
              <a:rPr lang="es-ES" sz="700" dirty="0" err="1">
                <a:solidFill>
                  <a:schemeClr val="tx1"/>
                </a:solidFill>
                <a:latin typeface="Arial" panose="020B0604020202020204" pitchFamily="34" charset="0"/>
                <a:cs typeface="Arial" panose="020B0604020202020204" pitchFamily="34" charset="0"/>
              </a:rPr>
              <a:t>cardiovasular</a:t>
            </a:r>
            <a:r>
              <a:rPr lang="es-ES" sz="700" dirty="0">
                <a:solidFill>
                  <a:schemeClr val="tx1"/>
                </a:solidFill>
                <a:latin typeface="Arial" panose="020B0604020202020204" pitchFamily="34" charset="0"/>
                <a:cs typeface="Arial" panose="020B0604020202020204" pitchFamily="34" charset="0"/>
              </a:rPr>
              <a:t> (OR 0.882, IC al 95% 0.595- 1.308, p=0.533, I</a:t>
            </a:r>
            <a:r>
              <a:rPr lang="es-ES" sz="700" baseline="30000" dirty="0">
                <a:solidFill>
                  <a:schemeClr val="tx1"/>
                </a:solidFill>
                <a:latin typeface="Arial" panose="020B0604020202020204" pitchFamily="34" charset="0"/>
                <a:cs typeface="Arial" panose="020B0604020202020204" pitchFamily="34" charset="0"/>
              </a:rPr>
              <a:t>2</a:t>
            </a:r>
            <a:r>
              <a:rPr lang="es-ES" sz="700" dirty="0">
                <a:solidFill>
                  <a:schemeClr val="tx1"/>
                </a:solidFill>
                <a:latin typeface="Arial" panose="020B0604020202020204" pitchFamily="34" charset="0"/>
                <a:cs typeface="Arial" panose="020B0604020202020204" pitchFamily="34" charset="0"/>
              </a:rPr>
              <a:t> 0%), o sobre </a:t>
            </a:r>
            <a:r>
              <a:rPr lang="es-ES" sz="700" dirty="0" err="1">
                <a:solidFill>
                  <a:schemeClr val="tx1"/>
                </a:solidFill>
                <a:latin typeface="Arial" panose="020B0604020202020204" pitchFamily="34" charset="0"/>
                <a:cs typeface="Arial" panose="020B0604020202020204" pitchFamily="34" charset="0"/>
              </a:rPr>
              <a:t>MACEs</a:t>
            </a:r>
            <a:r>
              <a:rPr lang="es-ES" sz="700" dirty="0">
                <a:solidFill>
                  <a:schemeClr val="tx1"/>
                </a:solidFill>
                <a:latin typeface="Arial" panose="020B0604020202020204" pitchFamily="34" charset="0"/>
                <a:cs typeface="Arial" panose="020B0604020202020204" pitchFamily="34" charset="0"/>
              </a:rPr>
              <a:t> (OR 1.260, IC al 95% 0.942- 1.684, p=0.119, I</a:t>
            </a:r>
            <a:r>
              <a:rPr lang="es-ES" sz="700" baseline="30000" dirty="0">
                <a:solidFill>
                  <a:schemeClr val="tx1"/>
                </a:solidFill>
                <a:latin typeface="Arial" panose="020B0604020202020204" pitchFamily="34" charset="0"/>
                <a:cs typeface="Arial" panose="020B0604020202020204" pitchFamily="34" charset="0"/>
              </a:rPr>
              <a:t>2</a:t>
            </a:r>
            <a:r>
              <a:rPr lang="es-ES" sz="700" dirty="0">
                <a:solidFill>
                  <a:schemeClr val="tx1"/>
                </a:solidFill>
                <a:latin typeface="Arial" panose="020B0604020202020204" pitchFamily="34" charset="0"/>
                <a:cs typeface="Arial" panose="020B0604020202020204" pitchFamily="34" charset="0"/>
              </a:rPr>
              <a:t> 5.83%). No se apreciaron sesgos de publicación </a:t>
            </a:r>
            <a:r>
              <a:rPr lang="es-ES" sz="700" dirty="0" smtClean="0">
                <a:solidFill>
                  <a:schemeClr val="tx1"/>
                </a:solidFill>
                <a:latin typeface="Arial" panose="020B0604020202020204" pitchFamily="34" charset="0"/>
                <a:cs typeface="Arial" panose="020B0604020202020204" pitchFamily="34" charset="0"/>
              </a:rPr>
              <a:t>significativos. </a:t>
            </a:r>
            <a:endParaRPr lang="es-ES" sz="700" dirty="0">
              <a:solidFill>
                <a:schemeClr val="tx1"/>
              </a:solidFill>
              <a:latin typeface="Arial" panose="020B0604020202020204" pitchFamily="34" charset="0"/>
              <a:cs typeface="Arial" panose="020B0604020202020204" pitchFamily="34" charset="0"/>
            </a:endParaRPr>
          </a:p>
        </p:txBody>
      </p:sp>
      <p:grpSp>
        <p:nvGrpSpPr>
          <p:cNvPr id="8" name="Grupo 7">
            <a:extLst>
              <a:ext uri="{FF2B5EF4-FFF2-40B4-BE49-F238E27FC236}">
                <a16:creationId xmlns:a16="http://schemas.microsoft.com/office/drawing/2014/main" xmlns="" id="{F91EDEA2-32C5-56D5-8B1E-02560394DB88}"/>
              </a:ext>
            </a:extLst>
          </p:cNvPr>
          <p:cNvGrpSpPr/>
          <p:nvPr/>
        </p:nvGrpSpPr>
        <p:grpSpPr>
          <a:xfrm>
            <a:off x="0" y="2898223"/>
            <a:ext cx="3059832" cy="1687218"/>
            <a:chOff x="3014450" y="2283718"/>
            <a:chExt cx="3312368" cy="2038167"/>
          </a:xfrm>
        </p:grpSpPr>
        <p:sp>
          <p:nvSpPr>
            <p:cNvPr id="20" name="19 Rectángulo"/>
            <p:cNvSpPr/>
            <p:nvPr/>
          </p:nvSpPr>
          <p:spPr>
            <a:xfrm>
              <a:off x="3281395" y="2283718"/>
              <a:ext cx="2802773" cy="21380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a:solidFill>
                    <a:schemeClr val="tx1"/>
                  </a:solidFill>
                  <a:latin typeface="Arial" panose="020B0604020202020204" pitchFamily="34" charset="0"/>
                  <a:cs typeface="Arial" panose="020B0604020202020204" pitchFamily="34" charset="0"/>
                </a:rPr>
                <a:t>Figura 1: Mortalidad global SITT vs LABA/CI</a:t>
              </a:r>
            </a:p>
          </p:txBody>
        </p:sp>
        <p:pic>
          <p:nvPicPr>
            <p:cNvPr id="2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81" t="17219" r="6317" b="-221"/>
            <a:stretch/>
          </p:blipFill>
          <p:spPr bwMode="auto">
            <a:xfrm>
              <a:off x="3014450" y="2468927"/>
              <a:ext cx="3312368" cy="1852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9" name="Grupo 8">
            <a:extLst>
              <a:ext uri="{FF2B5EF4-FFF2-40B4-BE49-F238E27FC236}">
                <a16:creationId xmlns:a16="http://schemas.microsoft.com/office/drawing/2014/main" xmlns="" id="{FE05028A-0F1A-9BD0-F81A-888F4DAA0388}"/>
              </a:ext>
            </a:extLst>
          </p:cNvPr>
          <p:cNvGrpSpPr/>
          <p:nvPr/>
        </p:nvGrpSpPr>
        <p:grpSpPr>
          <a:xfrm>
            <a:off x="3124036" y="2898223"/>
            <a:ext cx="2880320" cy="1687218"/>
            <a:chOff x="6289904" y="2287494"/>
            <a:chExt cx="2818600" cy="2060477"/>
          </a:xfrm>
        </p:grpSpPr>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45" t="16196" r="9764" b="-72"/>
            <a:stretch/>
          </p:blipFill>
          <p:spPr bwMode="auto">
            <a:xfrm>
              <a:off x="6289904" y="2465219"/>
              <a:ext cx="2802773" cy="1882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22 Rectángulo"/>
            <p:cNvSpPr/>
            <p:nvPr/>
          </p:nvSpPr>
          <p:spPr>
            <a:xfrm>
              <a:off x="6501013" y="2287494"/>
              <a:ext cx="2607491" cy="212248"/>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a:solidFill>
                    <a:schemeClr val="tx1"/>
                  </a:solidFill>
                  <a:latin typeface="Arial" panose="020B0604020202020204" pitchFamily="34" charset="0"/>
                  <a:cs typeface="Arial" panose="020B0604020202020204" pitchFamily="34" charset="0"/>
                </a:rPr>
                <a:t>Figura 2: Mortalidad CV SITT vs LABA/CI</a:t>
              </a:r>
            </a:p>
          </p:txBody>
        </p:sp>
      </p:grpSp>
      <p:sp>
        <p:nvSpPr>
          <p:cNvPr id="19" name="22 Rectángulo">
            <a:extLst>
              <a:ext uri="{FF2B5EF4-FFF2-40B4-BE49-F238E27FC236}">
                <a16:creationId xmlns:a16="http://schemas.microsoft.com/office/drawing/2014/main" xmlns="" id="{70D4C8B8-7E94-B7D3-8266-A3AD4F9EB51C}"/>
              </a:ext>
            </a:extLst>
          </p:cNvPr>
          <p:cNvSpPr/>
          <p:nvPr/>
        </p:nvSpPr>
        <p:spPr>
          <a:xfrm>
            <a:off x="6204494" y="2898223"/>
            <a:ext cx="2664588" cy="17379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a:solidFill>
                  <a:schemeClr val="tx1"/>
                </a:solidFill>
                <a:latin typeface="Arial" panose="020B0604020202020204" pitchFamily="34" charset="0"/>
                <a:cs typeface="Arial" panose="020B0604020202020204" pitchFamily="34" charset="0"/>
              </a:rPr>
              <a:t>Figura 3: </a:t>
            </a:r>
            <a:r>
              <a:rPr lang="es-ES" sz="900" b="1" dirty="0" err="1">
                <a:solidFill>
                  <a:schemeClr val="tx1"/>
                </a:solidFill>
                <a:latin typeface="Arial" panose="020B0604020202020204" pitchFamily="34" charset="0"/>
                <a:cs typeface="Arial" panose="020B0604020202020204" pitchFamily="34" charset="0"/>
              </a:rPr>
              <a:t>MACEs</a:t>
            </a:r>
            <a:r>
              <a:rPr lang="es-ES" sz="900" b="1" dirty="0">
                <a:solidFill>
                  <a:schemeClr val="tx1"/>
                </a:solidFill>
                <a:latin typeface="Arial" panose="020B0604020202020204" pitchFamily="34" charset="0"/>
                <a:cs typeface="Arial" panose="020B0604020202020204" pitchFamily="34" charset="0"/>
              </a:rPr>
              <a:t> SITT vs LABA/CI</a:t>
            </a:r>
          </a:p>
        </p:txBody>
      </p:sp>
      <p:pic>
        <p:nvPicPr>
          <p:cNvPr id="22" name="Imagen 21">
            <a:extLst>
              <a:ext uri="{FF2B5EF4-FFF2-40B4-BE49-F238E27FC236}">
                <a16:creationId xmlns:a16="http://schemas.microsoft.com/office/drawing/2014/main" xmlns="" id="{3172A24B-8911-C2F3-5891-3261465778CE}"/>
              </a:ext>
            </a:extLst>
          </p:cNvPr>
          <p:cNvPicPr>
            <a:picLocks noChangeAspect="1"/>
          </p:cNvPicPr>
          <p:nvPr/>
        </p:nvPicPr>
        <p:blipFill>
          <a:blip r:embed="rId4"/>
          <a:stretch>
            <a:fillRect/>
          </a:stretch>
        </p:blipFill>
        <p:spPr>
          <a:xfrm>
            <a:off x="6283467" y="3043753"/>
            <a:ext cx="2646208" cy="1429752"/>
          </a:xfrm>
          <a:prstGeom prst="rect">
            <a:avLst/>
          </a:prstGeom>
        </p:spPr>
      </p:pic>
      <p:sp>
        <p:nvSpPr>
          <p:cNvPr id="24" name="CuadroTexto 23">
            <a:extLst>
              <a:ext uri="{FF2B5EF4-FFF2-40B4-BE49-F238E27FC236}">
                <a16:creationId xmlns:a16="http://schemas.microsoft.com/office/drawing/2014/main" xmlns="" id="{5E161DF5-C733-0454-CAFF-B37086D91AFF}"/>
              </a:ext>
            </a:extLst>
          </p:cNvPr>
          <p:cNvSpPr txBox="1"/>
          <p:nvPr/>
        </p:nvSpPr>
        <p:spPr>
          <a:xfrm>
            <a:off x="2662518" y="2967318"/>
            <a:ext cx="184731" cy="369332"/>
          </a:xfrm>
          <a:prstGeom prst="rect">
            <a:avLst/>
          </a:prstGeom>
          <a:noFill/>
        </p:spPr>
        <p:txBody>
          <a:bodyPr wrap="none" rtlCol="0">
            <a:spAutoFit/>
          </a:bodyPr>
          <a:lstStyle/>
          <a:p>
            <a:endParaRPr lang="es-ES"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434</Words>
  <Application>Microsoft Office PowerPoint</Application>
  <PresentationFormat>Presentación en pantalla (16:9)</PresentationFormat>
  <Paragraphs>15</Paragraphs>
  <Slides>1</Slides>
  <Notes>0</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Tema de Office</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thinkpad</cp:lastModifiedBy>
  <cp:revision>14</cp:revision>
  <dcterms:created xsi:type="dcterms:W3CDTF">2022-01-11T08:55:46Z</dcterms:created>
  <dcterms:modified xsi:type="dcterms:W3CDTF">2023-03-03T19:44:17Z</dcterms:modified>
</cp:coreProperties>
</file>