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754" y="8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dPt>
            <c:idx val="0"/>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8B59-4C77-8CE3-1EF512CE4C70}"/>
              </c:ext>
            </c:extLst>
          </c:dPt>
          <c:dPt>
            <c:idx val="1"/>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8B59-4C77-8CE3-1EF512CE4C70}"/>
              </c:ext>
            </c:extLst>
          </c:dPt>
          <c:dPt>
            <c:idx val="2"/>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8B59-4C77-8CE3-1EF512CE4C70}"/>
              </c:ext>
            </c:extLst>
          </c:dPt>
          <c:dPt>
            <c:idx val="3"/>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8B59-4C77-8CE3-1EF512CE4C70}"/>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E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3"/>
                <c:pt idx="0">
                  <c:v>Prick test positivo</c:v>
                </c:pt>
                <c:pt idx="1">
                  <c:v>poliposis nasosinusal</c:v>
                </c:pt>
                <c:pt idx="2">
                  <c:v>RGE</c:v>
                </c:pt>
              </c:strCache>
            </c:strRef>
          </c:cat>
          <c:val>
            <c:numRef>
              <c:f>Hoja1!$B$2:$B$5</c:f>
              <c:numCache>
                <c:formatCode>General</c:formatCode>
                <c:ptCount val="4"/>
                <c:pt idx="0">
                  <c:v>57.1</c:v>
                </c:pt>
                <c:pt idx="1">
                  <c:v>28.6</c:v>
                </c:pt>
                <c:pt idx="2">
                  <c:v>28.6</c:v>
                </c:pt>
              </c:numCache>
            </c:numRef>
          </c:val>
          <c:extLst>
            <c:ext xmlns:c16="http://schemas.microsoft.com/office/drawing/2014/chart" uri="{C3380CC4-5D6E-409C-BE32-E72D297353CC}">
              <c16:uniqueId val="{00000000-9E32-4603-995C-3651DCEE1AE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ACT</a:t>
            </a:r>
          </a:p>
          <a:p>
            <a:pPr>
              <a:defRPr/>
            </a:pPr>
            <a:r>
              <a:rPr lang="en-US" sz="900" i="1" dirty="0" err="1"/>
              <a:t>Significación</a:t>
            </a:r>
            <a:r>
              <a:rPr lang="en-US" sz="900" i="1" dirty="0"/>
              <a:t> </a:t>
            </a:r>
            <a:r>
              <a:rPr lang="en-US" sz="900" i="1" dirty="0" err="1"/>
              <a:t>estadística</a:t>
            </a:r>
            <a:r>
              <a:rPr lang="en-US" sz="900" i="1" dirty="0"/>
              <a:t> (P&lt;0.05)=3.40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Hoja1!$J$4</c:f>
              <c:strCache>
                <c:ptCount val="1"/>
                <c:pt idx="0">
                  <c:v>ACT</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3136-405D-AEB5-464CD10CE31E}"/>
              </c:ext>
            </c:extLst>
          </c:dPt>
          <c:cat>
            <c:strRef>
              <c:f>Hoja1!$K$3:$L$3</c:f>
              <c:strCache>
                <c:ptCount val="2"/>
                <c:pt idx="0">
                  <c:v>Año previo biológico</c:v>
                </c:pt>
                <c:pt idx="1">
                  <c:v>A 4 meses inicio con DUPILUMAB</c:v>
                </c:pt>
              </c:strCache>
            </c:strRef>
          </c:cat>
          <c:val>
            <c:numRef>
              <c:f>Hoja1!$K$4:$L$4</c:f>
              <c:numCache>
                <c:formatCode>General</c:formatCode>
                <c:ptCount val="2"/>
                <c:pt idx="0">
                  <c:v>9</c:v>
                </c:pt>
                <c:pt idx="1">
                  <c:v>12</c:v>
                </c:pt>
              </c:numCache>
            </c:numRef>
          </c:val>
          <c:extLst>
            <c:ext xmlns:c16="http://schemas.microsoft.com/office/drawing/2014/chart" uri="{C3380CC4-5D6E-409C-BE32-E72D297353CC}">
              <c16:uniqueId val="{00000002-3136-405D-AEB5-464CD10CE31E}"/>
            </c:ext>
          </c:extLst>
        </c:ser>
        <c:dLbls>
          <c:showLegendKey val="0"/>
          <c:showVal val="0"/>
          <c:showCatName val="0"/>
          <c:showSerName val="0"/>
          <c:showPercent val="0"/>
          <c:showBubbleSize val="0"/>
        </c:dLbls>
        <c:gapWidth val="150"/>
        <c:axId val="316996336"/>
        <c:axId val="316984272"/>
      </c:barChart>
      <c:catAx>
        <c:axId val="31699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16984272"/>
        <c:crosses val="autoZero"/>
        <c:auto val="1"/>
        <c:lblAlgn val="ctr"/>
        <c:lblOffset val="100"/>
        <c:noMultiLvlLbl val="0"/>
      </c:catAx>
      <c:valAx>
        <c:axId val="316984272"/>
        <c:scaling>
          <c:orientation val="minMax"/>
          <c:max val="12"/>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16996336"/>
        <c:crosses val="autoZero"/>
        <c:crossBetween val="between"/>
      </c:valAx>
      <c:dTable>
        <c:showHorzBorder val="1"/>
        <c:showVertBorder val="1"/>
        <c:showOutline val="1"/>
        <c:showKeys val="0"/>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mn-lt"/>
                <a:ea typeface="+mn-ea"/>
                <a:cs typeface="+mn-cs"/>
              </a:defRPr>
            </a:pPr>
            <a:endParaRPr lang="es-ES"/>
          </a:p>
        </c:txPr>
      </c:dTable>
      <c:spPr>
        <a:noFill/>
        <a:ln>
          <a:noFill/>
        </a:ln>
        <a:effectLst/>
      </c:spPr>
    </c:plotArea>
    <c:plotVisOnly val="1"/>
    <c:dispBlanksAs val="gap"/>
    <c:showDLblsOverMax val="0"/>
  </c:chart>
  <c:spPr>
    <a:noFill/>
    <a:ln>
      <a:noFill/>
    </a:ln>
    <a:effectLst/>
  </c:spPr>
  <c:txPr>
    <a:bodyPr/>
    <a:lstStyle/>
    <a:p>
      <a:pPr>
        <a:defRPr/>
      </a:pPr>
      <a:endParaRPr lang="es-E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US" b="1" dirty="0"/>
              <a:t>Nº </a:t>
            </a:r>
            <a:r>
              <a:rPr lang="en-US" b="1" dirty="0" err="1"/>
              <a:t>Exacerbaciones</a:t>
            </a:r>
            <a:endParaRPr lang="en-US" b="1" dirty="0"/>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r>
              <a:rPr lang="en-US" sz="900" b="0" i="1" baseline="0" dirty="0" err="1">
                <a:effectLst/>
              </a:rPr>
              <a:t>Significación</a:t>
            </a:r>
            <a:r>
              <a:rPr lang="en-US" sz="900" b="0" i="1" baseline="0" dirty="0">
                <a:effectLst/>
              </a:rPr>
              <a:t> </a:t>
            </a:r>
            <a:r>
              <a:rPr lang="en-US" sz="900" b="0" i="1" baseline="0" dirty="0" err="1">
                <a:effectLst/>
              </a:rPr>
              <a:t>estadística</a:t>
            </a:r>
            <a:r>
              <a:rPr lang="en-US" sz="900" b="0" i="1" baseline="0" dirty="0">
                <a:effectLst/>
              </a:rPr>
              <a:t> (P&lt;0.05)=1.38</a:t>
            </a:r>
            <a:endParaRPr lang="en-US" dirty="0"/>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es-ES"/>
        </a:p>
      </c:txPr>
    </c:title>
    <c:autoTitleDeleted val="0"/>
    <c:plotArea>
      <c:layout>
        <c:manualLayout>
          <c:layoutTarget val="inner"/>
          <c:xMode val="edge"/>
          <c:yMode val="edge"/>
          <c:x val="0.28139300035845072"/>
          <c:y val="0.30772517354276879"/>
          <c:w val="0.71860699964154928"/>
          <c:h val="0.34613741322861552"/>
        </c:manualLayout>
      </c:layout>
      <c:barChart>
        <c:barDir val="col"/>
        <c:grouping val="clustered"/>
        <c:varyColors val="0"/>
        <c:ser>
          <c:idx val="0"/>
          <c:order val="0"/>
          <c:tx>
            <c:strRef>
              <c:f>Hoja1!$J$4</c:f>
              <c:strCache>
                <c:ptCount val="1"/>
                <c:pt idx="0">
                  <c:v>Nº Exacerbaciones</c:v>
                </c:pt>
              </c:strCache>
            </c:strRef>
          </c:tx>
          <c:spPr>
            <a:solidFill>
              <a:schemeClr val="accent1"/>
            </a:solidFill>
            <a:ln>
              <a:noFill/>
            </a:ln>
            <a:effectLst/>
          </c:spPr>
          <c:invertIfNegative val="0"/>
          <c:cat>
            <c:strRef>
              <c:f>Hoja1!$K$3:$L$3</c:f>
              <c:strCache>
                <c:ptCount val="2"/>
                <c:pt idx="0">
                  <c:v>Año previo biológico</c:v>
                </c:pt>
                <c:pt idx="1">
                  <c:v>A 4 meses inicio con DUPILUMAB</c:v>
                </c:pt>
              </c:strCache>
            </c:strRef>
          </c:cat>
          <c:val>
            <c:numRef>
              <c:f>Hoja1!$K$4:$L$4</c:f>
              <c:numCache>
                <c:formatCode>General</c:formatCode>
                <c:ptCount val="2"/>
                <c:pt idx="0">
                  <c:v>1</c:v>
                </c:pt>
                <c:pt idx="1">
                  <c:v>0</c:v>
                </c:pt>
              </c:numCache>
            </c:numRef>
          </c:val>
          <c:extLst>
            <c:ext xmlns:c16="http://schemas.microsoft.com/office/drawing/2014/chart" uri="{C3380CC4-5D6E-409C-BE32-E72D297353CC}">
              <c16:uniqueId val="{00000000-662D-498A-ADB7-F2D371B6AB45}"/>
            </c:ext>
          </c:extLst>
        </c:ser>
        <c:dLbls>
          <c:showLegendKey val="0"/>
          <c:showVal val="0"/>
          <c:showCatName val="0"/>
          <c:showSerName val="0"/>
          <c:showPercent val="0"/>
          <c:showBubbleSize val="0"/>
        </c:dLbls>
        <c:gapWidth val="150"/>
        <c:axId val="462298000"/>
        <c:axId val="462298832"/>
      </c:barChart>
      <c:catAx>
        <c:axId val="46229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62298832"/>
        <c:crosses val="autoZero"/>
        <c:auto val="1"/>
        <c:lblAlgn val="ctr"/>
        <c:lblOffset val="100"/>
        <c:noMultiLvlLbl val="0"/>
      </c:catAx>
      <c:valAx>
        <c:axId val="46229883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462298000"/>
        <c:crosses val="autoZero"/>
        <c:crossBetween val="between"/>
      </c:valAx>
      <c:dTable>
        <c:showHorzBorder val="1"/>
        <c:showVertBorder val="1"/>
        <c:showOutline val="1"/>
        <c:showKeys val="0"/>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mn-lt"/>
                <a:ea typeface="+mn-ea"/>
                <a:cs typeface="+mn-cs"/>
              </a:defRPr>
            </a:pPr>
            <a:endParaRPr lang="es-ES"/>
          </a:p>
        </c:txPr>
      </c:dTable>
      <c:spPr>
        <a:noFill/>
        <a:ln>
          <a:noFill/>
        </a:ln>
        <a:effectLst/>
      </c:spPr>
    </c:plotArea>
    <c:plotVisOnly val="1"/>
    <c:dispBlanksAs val="gap"/>
    <c:showDLblsOverMax val="0"/>
  </c:chart>
  <c:spPr>
    <a:noFill/>
    <a:ln>
      <a:noFill/>
    </a:ln>
    <a:effectLst/>
  </c:spPr>
  <c:txPr>
    <a:bodyPr/>
    <a:lstStyle/>
    <a:p>
      <a:pPr>
        <a:defRPr/>
      </a:pPr>
      <a:endParaRPr lang="es-E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US" b="1" dirty="0" err="1"/>
              <a:t>Uso</a:t>
            </a:r>
            <a:r>
              <a:rPr lang="en-US" b="1" dirty="0"/>
              <a:t> de GSO</a:t>
            </a: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r>
              <a:rPr lang="en-US" sz="900" b="0" i="1" baseline="0" dirty="0" err="1">
                <a:effectLst/>
              </a:rPr>
              <a:t>Significación</a:t>
            </a:r>
            <a:r>
              <a:rPr lang="en-US" sz="900" b="0" i="1" baseline="0" dirty="0">
                <a:effectLst/>
              </a:rPr>
              <a:t> </a:t>
            </a:r>
            <a:r>
              <a:rPr lang="en-US" sz="900" b="0" i="1" baseline="0" dirty="0" err="1">
                <a:effectLst/>
              </a:rPr>
              <a:t>estadística</a:t>
            </a:r>
            <a:r>
              <a:rPr lang="en-US" sz="900" b="0" i="1" baseline="0" dirty="0">
                <a:effectLst/>
              </a:rPr>
              <a:t> (P&lt;0.05)=1.38</a:t>
            </a: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endParaRPr lang="es-ES" sz="1000"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endParaRPr lang="en-US" dirty="0"/>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es-ES"/>
        </a:p>
      </c:txPr>
    </c:title>
    <c:autoTitleDeleted val="0"/>
    <c:plotArea>
      <c:layout>
        <c:manualLayout>
          <c:layoutTarget val="inner"/>
          <c:xMode val="edge"/>
          <c:yMode val="edge"/>
          <c:x val="0.20272703412073489"/>
          <c:y val="0.2581684472334615"/>
          <c:w val="0.76671741032370955"/>
          <c:h val="0.51888589439883026"/>
        </c:manualLayout>
      </c:layout>
      <c:barChart>
        <c:barDir val="col"/>
        <c:grouping val="clustered"/>
        <c:varyColors val="0"/>
        <c:ser>
          <c:idx val="0"/>
          <c:order val="0"/>
          <c:tx>
            <c:strRef>
              <c:f>Hoja1!$J$4</c:f>
              <c:strCache>
                <c:ptCount val="1"/>
                <c:pt idx="0">
                  <c:v>Uso de GSO</c:v>
                </c:pt>
              </c:strCache>
            </c:strRef>
          </c:tx>
          <c:spPr>
            <a:solidFill>
              <a:schemeClr val="accent1"/>
            </a:solidFill>
            <a:ln>
              <a:noFill/>
            </a:ln>
            <a:effectLst/>
          </c:spPr>
          <c:invertIfNegative val="0"/>
          <c:cat>
            <c:strRef>
              <c:f>Hoja1!$K$3:$L$3</c:f>
              <c:strCache>
                <c:ptCount val="2"/>
                <c:pt idx="0">
                  <c:v>Año previo biológico</c:v>
                </c:pt>
                <c:pt idx="1">
                  <c:v>A 4 meses inicio con DUPILUMAB</c:v>
                </c:pt>
              </c:strCache>
            </c:strRef>
          </c:cat>
          <c:val>
            <c:numRef>
              <c:f>Hoja1!$K$4:$L$4</c:f>
              <c:numCache>
                <c:formatCode>General</c:formatCode>
                <c:ptCount val="2"/>
                <c:pt idx="0">
                  <c:v>100</c:v>
                </c:pt>
                <c:pt idx="1">
                  <c:v>0</c:v>
                </c:pt>
              </c:numCache>
            </c:numRef>
          </c:val>
          <c:extLst>
            <c:ext xmlns:c16="http://schemas.microsoft.com/office/drawing/2014/chart" uri="{C3380CC4-5D6E-409C-BE32-E72D297353CC}">
              <c16:uniqueId val="{00000000-3475-48D1-B1B1-B935500B3FCD}"/>
            </c:ext>
          </c:extLst>
        </c:ser>
        <c:dLbls>
          <c:showLegendKey val="0"/>
          <c:showVal val="0"/>
          <c:showCatName val="0"/>
          <c:showSerName val="0"/>
          <c:showPercent val="0"/>
          <c:showBubbleSize val="0"/>
        </c:dLbls>
        <c:gapWidth val="150"/>
        <c:axId val="316994672"/>
        <c:axId val="316987600"/>
      </c:barChart>
      <c:catAx>
        <c:axId val="31699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16987600"/>
        <c:crosses val="autoZero"/>
        <c:auto val="1"/>
        <c:lblAlgn val="ctr"/>
        <c:lblOffset val="100"/>
        <c:noMultiLvlLbl val="0"/>
      </c:catAx>
      <c:valAx>
        <c:axId val="31698760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16994672"/>
        <c:crosses val="autoZero"/>
        <c:crossBetween val="between"/>
      </c:valAx>
      <c:dTable>
        <c:showHorzBorder val="1"/>
        <c:showVertBorder val="1"/>
        <c:showOutline val="1"/>
        <c:showKeys val="0"/>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mn-lt"/>
                <a:ea typeface="+mn-ea"/>
                <a:cs typeface="+mn-cs"/>
              </a:defRPr>
            </a:pPr>
            <a:endParaRPr lang="es-ES"/>
          </a:p>
        </c:txPr>
      </c:dTable>
      <c:spPr>
        <a:noFill/>
        <a:ln>
          <a:noFill/>
        </a:ln>
        <a:effectLst/>
      </c:spPr>
    </c:plotArea>
    <c:plotVisOnly val="1"/>
    <c:dispBlanksAs val="gap"/>
    <c:showDLblsOverMax val="0"/>
  </c:chart>
  <c:spPr>
    <a:noFill/>
    <a:ln>
      <a:noFill/>
    </a:ln>
    <a:effectLst/>
  </c:spPr>
  <c:txPr>
    <a:bodyPr/>
    <a:lstStyle/>
    <a:p>
      <a:pPr>
        <a:defRPr/>
      </a:pPr>
      <a:endParaRPr lang="es-E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b="1" dirty="0"/>
              <a:t>FEV 1</a:t>
            </a:r>
          </a:p>
          <a:p>
            <a:pPr>
              <a:defRPr/>
            </a:pPr>
            <a:r>
              <a:rPr lang="es-ES" sz="900" i="1" dirty="0"/>
              <a:t>Significación estadística (P&lt;0.05)=1.73</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0.36725497230303805"/>
          <c:y val="0.22789331665023635"/>
          <c:w val="0.55815749014763438"/>
          <c:h val="0.24889181170363314"/>
        </c:manualLayout>
      </c:layout>
      <c:barChart>
        <c:barDir val="bar"/>
        <c:grouping val="clustered"/>
        <c:varyColors val="0"/>
        <c:ser>
          <c:idx val="0"/>
          <c:order val="0"/>
          <c:tx>
            <c:strRef>
              <c:f>Hoja1!$K$3</c:f>
              <c:strCache>
                <c:ptCount val="1"/>
                <c:pt idx="0">
                  <c:v>Año previo biológico</c:v>
                </c:pt>
              </c:strCache>
            </c:strRef>
          </c:tx>
          <c:spPr>
            <a:solidFill>
              <a:schemeClr val="accent1"/>
            </a:solidFill>
            <a:ln>
              <a:noFill/>
            </a:ln>
            <a:effectLst/>
          </c:spPr>
          <c:invertIfNegative val="0"/>
          <c:cat>
            <c:strRef>
              <c:f>Hoja1!$J$4:$J$5</c:f>
              <c:strCache>
                <c:ptCount val="2"/>
                <c:pt idx="0">
                  <c:v>FEV1          ml</c:v>
                </c:pt>
                <c:pt idx="1">
                  <c:v>FEV1           %</c:v>
                </c:pt>
              </c:strCache>
            </c:strRef>
          </c:cat>
          <c:val>
            <c:numRef>
              <c:f>Hoja1!$K$4:$K$5</c:f>
              <c:numCache>
                <c:formatCode>General</c:formatCode>
                <c:ptCount val="2"/>
                <c:pt idx="0">
                  <c:v>1650</c:v>
                </c:pt>
                <c:pt idx="1">
                  <c:v>51</c:v>
                </c:pt>
              </c:numCache>
            </c:numRef>
          </c:val>
          <c:extLst>
            <c:ext xmlns:c16="http://schemas.microsoft.com/office/drawing/2014/chart" uri="{C3380CC4-5D6E-409C-BE32-E72D297353CC}">
              <c16:uniqueId val="{00000000-4A78-47D4-AF43-4D1DE695CB6E}"/>
            </c:ext>
          </c:extLst>
        </c:ser>
        <c:ser>
          <c:idx val="1"/>
          <c:order val="1"/>
          <c:tx>
            <c:strRef>
              <c:f>Hoja1!$L$3</c:f>
              <c:strCache>
                <c:ptCount val="1"/>
                <c:pt idx="0">
                  <c:v>A 4 meses inicio con DUPILUMAB</c:v>
                </c:pt>
              </c:strCache>
            </c:strRef>
          </c:tx>
          <c:spPr>
            <a:solidFill>
              <a:schemeClr val="accent2"/>
            </a:solidFill>
            <a:ln>
              <a:noFill/>
            </a:ln>
            <a:effectLst/>
          </c:spPr>
          <c:invertIfNegative val="0"/>
          <c:cat>
            <c:strRef>
              <c:f>Hoja1!$J$4:$J$5</c:f>
              <c:strCache>
                <c:ptCount val="2"/>
                <c:pt idx="0">
                  <c:v>FEV1          ml</c:v>
                </c:pt>
                <c:pt idx="1">
                  <c:v>FEV1           %</c:v>
                </c:pt>
              </c:strCache>
            </c:strRef>
          </c:cat>
          <c:val>
            <c:numRef>
              <c:f>Hoja1!$L$4:$L$5</c:f>
              <c:numCache>
                <c:formatCode>General</c:formatCode>
                <c:ptCount val="2"/>
                <c:pt idx="0">
                  <c:v>1985</c:v>
                </c:pt>
                <c:pt idx="1">
                  <c:v>80</c:v>
                </c:pt>
              </c:numCache>
            </c:numRef>
          </c:val>
          <c:extLst>
            <c:ext xmlns:c16="http://schemas.microsoft.com/office/drawing/2014/chart" uri="{C3380CC4-5D6E-409C-BE32-E72D297353CC}">
              <c16:uniqueId val="{00000001-4A78-47D4-AF43-4D1DE695CB6E}"/>
            </c:ext>
          </c:extLst>
        </c:ser>
        <c:dLbls>
          <c:showLegendKey val="0"/>
          <c:showVal val="0"/>
          <c:showCatName val="0"/>
          <c:showSerName val="0"/>
          <c:showPercent val="0"/>
          <c:showBubbleSize val="0"/>
        </c:dLbls>
        <c:gapWidth val="150"/>
        <c:axId val="328080880"/>
        <c:axId val="328065488"/>
      </c:barChart>
      <c:catAx>
        <c:axId val="328080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28065488"/>
        <c:crosses val="autoZero"/>
        <c:auto val="1"/>
        <c:lblAlgn val="ctr"/>
        <c:lblOffset val="100"/>
        <c:noMultiLvlLbl val="0"/>
      </c:catAx>
      <c:valAx>
        <c:axId val="3280654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2808088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mn-lt"/>
                <a:ea typeface="+mn-ea"/>
                <a:cs typeface="+mn-cs"/>
              </a:defRPr>
            </a:pPr>
            <a:endParaRPr lang="es-ES"/>
          </a:p>
        </c:txPr>
      </c:dTable>
      <c:spPr>
        <a:noFill/>
        <a:ln>
          <a:noFill/>
        </a:ln>
        <a:effectLst/>
      </c:spPr>
    </c:plotArea>
    <c:plotVisOnly val="1"/>
    <c:dispBlanksAs val="gap"/>
    <c:showDLblsOverMax val="0"/>
  </c:chart>
  <c:spPr>
    <a:noFill/>
    <a:ln>
      <a:noFill/>
    </a:ln>
    <a:effectLst/>
  </c:spPr>
  <c:txPr>
    <a:bodyPr/>
    <a:lstStyle/>
    <a:p>
      <a:pPr>
        <a:defRPr/>
      </a:pPr>
      <a:endParaRPr lang="es-E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err="1"/>
              <a:t>FeNO</a:t>
            </a:r>
            <a:r>
              <a:rPr lang="en-US" b="1" dirty="0"/>
              <a:t> (</a:t>
            </a:r>
            <a:r>
              <a:rPr lang="en-US" b="1" dirty="0" err="1"/>
              <a:t>ppbb</a:t>
            </a:r>
            <a:r>
              <a:rPr lang="en-US" b="1" dirty="0"/>
              <a:t>)</a:t>
            </a:r>
          </a:p>
          <a:p>
            <a:pPr>
              <a:defRPr/>
            </a:pPr>
            <a:r>
              <a:rPr lang="en-US" sz="900" i="1" dirty="0" err="1"/>
              <a:t>Significación</a:t>
            </a:r>
            <a:r>
              <a:rPr lang="en-US" sz="900" i="1" dirty="0"/>
              <a:t> </a:t>
            </a:r>
            <a:r>
              <a:rPr lang="en-US" sz="900" i="1" dirty="0" err="1"/>
              <a:t>estadística</a:t>
            </a:r>
            <a:r>
              <a:rPr lang="en-US" sz="900" i="1" dirty="0"/>
              <a:t> (P&lt;0.05)=0.60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Hoja1!$J$18</c:f>
              <c:strCache>
                <c:ptCount val="1"/>
                <c:pt idx="0">
                  <c:v>FeNO (ppbb)</c:v>
                </c:pt>
              </c:strCache>
            </c:strRef>
          </c:tx>
          <c:spPr>
            <a:solidFill>
              <a:schemeClr val="accent1"/>
            </a:solidFill>
            <a:ln>
              <a:noFill/>
            </a:ln>
            <a:effectLst/>
          </c:spPr>
          <c:invertIfNegative val="0"/>
          <c:dPt>
            <c:idx val="1"/>
            <c:invertIfNegative val="0"/>
            <c:bubble3D val="0"/>
            <c:spPr>
              <a:solidFill>
                <a:schemeClr val="accent6"/>
              </a:solidFill>
              <a:ln>
                <a:noFill/>
              </a:ln>
              <a:effectLst/>
            </c:spPr>
            <c:extLst>
              <c:ext xmlns:c16="http://schemas.microsoft.com/office/drawing/2014/chart" uri="{C3380CC4-5D6E-409C-BE32-E72D297353CC}">
                <c16:uniqueId val="{00000001-2839-4EF9-B1DE-85A699045449}"/>
              </c:ext>
            </c:extLst>
          </c:dPt>
          <c:cat>
            <c:strRef>
              <c:f>Hoja1!$K$3:$L$3</c:f>
              <c:strCache>
                <c:ptCount val="2"/>
                <c:pt idx="0">
                  <c:v>Año previo biológico</c:v>
                </c:pt>
                <c:pt idx="1">
                  <c:v>A 4 meses inicio con DUPILUMAB</c:v>
                </c:pt>
              </c:strCache>
            </c:strRef>
          </c:cat>
          <c:val>
            <c:numRef>
              <c:f>Hoja1!$K$18:$L$18</c:f>
              <c:numCache>
                <c:formatCode>General</c:formatCode>
                <c:ptCount val="2"/>
                <c:pt idx="0">
                  <c:v>43</c:v>
                </c:pt>
                <c:pt idx="1">
                  <c:v>9</c:v>
                </c:pt>
              </c:numCache>
            </c:numRef>
          </c:val>
          <c:extLst>
            <c:ext xmlns:c16="http://schemas.microsoft.com/office/drawing/2014/chart" uri="{C3380CC4-5D6E-409C-BE32-E72D297353CC}">
              <c16:uniqueId val="{00000002-2839-4EF9-B1DE-85A699045449}"/>
            </c:ext>
          </c:extLst>
        </c:ser>
        <c:dLbls>
          <c:showLegendKey val="0"/>
          <c:showVal val="0"/>
          <c:showCatName val="0"/>
          <c:showSerName val="0"/>
          <c:showPercent val="0"/>
          <c:showBubbleSize val="0"/>
        </c:dLbls>
        <c:gapWidth val="150"/>
        <c:axId val="226643056"/>
        <c:axId val="226638064"/>
      </c:barChart>
      <c:catAx>
        <c:axId val="22664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26638064"/>
        <c:crosses val="autoZero"/>
        <c:auto val="1"/>
        <c:lblAlgn val="ctr"/>
        <c:lblOffset val="100"/>
        <c:noMultiLvlLbl val="0"/>
      </c:catAx>
      <c:valAx>
        <c:axId val="226638064"/>
        <c:scaling>
          <c:orientation val="minMax"/>
          <c:max val="4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26643056"/>
        <c:crosses val="autoZero"/>
        <c:crossBetween val="between"/>
      </c:valAx>
      <c:dTable>
        <c:showHorzBorder val="1"/>
        <c:showVertBorder val="1"/>
        <c:showOutline val="1"/>
        <c:showKeys val="0"/>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mn-lt"/>
                <a:ea typeface="+mn-ea"/>
                <a:cs typeface="+mn-cs"/>
              </a:defRPr>
            </a:pPr>
            <a:endParaRPr lang="es-ES"/>
          </a:p>
        </c:txPr>
      </c:dTable>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err="1"/>
              <a:t>Niveles</a:t>
            </a:r>
            <a:r>
              <a:rPr lang="en-US" b="1" dirty="0"/>
              <a:t> </a:t>
            </a:r>
            <a:r>
              <a:rPr lang="en-US" b="1" dirty="0" err="1"/>
              <a:t>eosinófilos</a:t>
            </a:r>
            <a:r>
              <a:rPr lang="en-US" b="1" dirty="0"/>
              <a:t> </a:t>
            </a:r>
          </a:p>
          <a:p>
            <a:pPr>
              <a:defRPr/>
            </a:pPr>
            <a:r>
              <a:rPr lang="en-US" sz="900" i="1" dirty="0" err="1"/>
              <a:t>Significación</a:t>
            </a:r>
            <a:r>
              <a:rPr lang="en-US" sz="900" i="1" dirty="0"/>
              <a:t> </a:t>
            </a:r>
            <a:r>
              <a:rPr lang="en-US" sz="900" i="1" dirty="0" err="1"/>
              <a:t>estadística</a:t>
            </a:r>
            <a:r>
              <a:rPr lang="en-US" sz="900" i="1" dirty="0"/>
              <a:t> (P&lt;0.05)=3.17</a:t>
            </a:r>
          </a:p>
        </c:rich>
      </c:tx>
      <c:layout>
        <c:manualLayout>
          <c:xMode val="edge"/>
          <c:yMode val="edge"/>
          <c:x val="9.7048709495716312E-2"/>
          <c:y val="4.087390626834787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Hoja1!$J$4</c:f>
              <c:strCache>
                <c:ptCount val="1"/>
                <c:pt idx="0">
                  <c:v>Niveles eosinófilos
(células/mcl)</c:v>
                </c:pt>
              </c:strCache>
            </c:strRef>
          </c:tx>
          <c:spPr>
            <a:solidFill>
              <a:schemeClr val="accent1"/>
            </a:solidFill>
            <a:ln>
              <a:noFill/>
            </a:ln>
            <a:effectLst/>
          </c:spPr>
          <c:invertIfNegative val="0"/>
          <c:cat>
            <c:strRef>
              <c:f>Hoja1!$K$3:$L$3</c:f>
              <c:strCache>
                <c:ptCount val="2"/>
                <c:pt idx="0">
                  <c:v>Año previo biológico</c:v>
                </c:pt>
                <c:pt idx="1">
                  <c:v>A 4 meses inicio con DUPILUMAB</c:v>
                </c:pt>
              </c:strCache>
            </c:strRef>
          </c:cat>
          <c:val>
            <c:numRef>
              <c:f>Hoja1!$K$4:$L$4</c:f>
              <c:numCache>
                <c:formatCode>General</c:formatCode>
                <c:ptCount val="2"/>
                <c:pt idx="0">
                  <c:v>150</c:v>
                </c:pt>
                <c:pt idx="1">
                  <c:v>0</c:v>
                </c:pt>
              </c:numCache>
            </c:numRef>
          </c:val>
          <c:extLst>
            <c:ext xmlns:c16="http://schemas.microsoft.com/office/drawing/2014/chart" uri="{C3380CC4-5D6E-409C-BE32-E72D297353CC}">
              <c16:uniqueId val="{00000000-F7EF-4D3A-9354-16F96D65EFD2}"/>
            </c:ext>
          </c:extLst>
        </c:ser>
        <c:dLbls>
          <c:showLegendKey val="0"/>
          <c:showVal val="0"/>
          <c:showCatName val="0"/>
          <c:showSerName val="0"/>
          <c:showPercent val="0"/>
          <c:showBubbleSize val="0"/>
        </c:dLbls>
        <c:gapWidth val="150"/>
        <c:axId val="353173504"/>
        <c:axId val="353186816"/>
      </c:barChart>
      <c:catAx>
        <c:axId val="35317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53186816"/>
        <c:crosses val="autoZero"/>
        <c:auto val="1"/>
        <c:lblAlgn val="ctr"/>
        <c:lblOffset val="100"/>
        <c:noMultiLvlLbl val="0"/>
      </c:catAx>
      <c:valAx>
        <c:axId val="353186816"/>
        <c:scaling>
          <c:orientation val="minMax"/>
          <c:max val="1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353173504"/>
        <c:crosses val="autoZero"/>
        <c:crossBetween val="between"/>
      </c:valAx>
      <c:dTable>
        <c:showHorzBorder val="1"/>
        <c:showVertBorder val="1"/>
        <c:showOutline val="1"/>
        <c:showKeys val="0"/>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mn-lt"/>
                <a:ea typeface="+mn-ea"/>
                <a:cs typeface="+mn-cs"/>
              </a:defRPr>
            </a:pPr>
            <a:endParaRPr lang="es-ES"/>
          </a:p>
        </c:txPr>
      </c:dTable>
      <c:spPr>
        <a:noFill/>
        <a:ln>
          <a:noFill/>
        </a:ln>
        <a:effectLst/>
      </c:spPr>
    </c:plotArea>
    <c:plotVisOnly val="1"/>
    <c:dispBlanksAs val="gap"/>
    <c:showDLblsOverMax val="0"/>
  </c:chart>
  <c:spPr>
    <a:noFill/>
    <a:ln>
      <a:noFill/>
    </a:ln>
    <a:effectLst/>
  </c:spPr>
  <c:txPr>
    <a:bodyPr/>
    <a:lstStyle/>
    <a:p>
      <a:pPr>
        <a:defRPr/>
      </a:pPr>
      <a:endParaRPr lang="es-ES"/>
    </a:p>
  </c:txPr>
  <c:externalData r:id="rId4">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C9571B-1229-0530-E79E-5256B3399E32}"/>
              </a:ext>
            </a:extLst>
          </p:cNvPr>
          <p:cNvSpPr txBox="1"/>
          <p:nvPr/>
        </p:nvSpPr>
        <p:spPr>
          <a:xfrm>
            <a:off x="1562447" y="87039"/>
            <a:ext cx="7416824" cy="815608"/>
          </a:xfrm>
          <a:prstGeom prst="rect">
            <a:avLst/>
          </a:prstGeom>
          <a:noFill/>
        </p:spPr>
        <p:txBody>
          <a:bodyPr wrap="square" rtlCol="0">
            <a:spAutoFit/>
          </a:bodyPr>
          <a:lstStyle/>
          <a:p>
            <a:pPr algn="ctr"/>
            <a:r>
              <a:rPr lang="es-ES" b="1" dirty="0"/>
              <a:t>EXPERIENCIA CON DUPILUMAB EN PACIENTES CON ASMA GRAVE NO CONTROLADO, ANALISIS DE EFICACIA EN EL HOSPITAL DE VALME.</a:t>
            </a:r>
          </a:p>
          <a:p>
            <a:pPr algn="ctr"/>
            <a:r>
              <a:rPr lang="es-ES" sz="1100" dirty="0"/>
              <a:t>Patricia Montero Sanz, Javier Gallego Borrego, Adriano Asuero Llanes, Irene Pacheco Carrillo, Jesús Vázquez Domínguez.</a:t>
            </a:r>
            <a:r>
              <a:rPr lang="es-ES" sz="1100" b="1" dirty="0"/>
              <a:t> </a:t>
            </a:r>
          </a:p>
        </p:txBody>
      </p:sp>
      <p:sp>
        <p:nvSpPr>
          <p:cNvPr id="3" name="CuadroTexto 2">
            <a:extLst>
              <a:ext uri="{FF2B5EF4-FFF2-40B4-BE49-F238E27FC236}">
                <a16:creationId xmlns:a16="http://schemas.microsoft.com/office/drawing/2014/main" id="{E3EAADB8-5A33-4805-0968-D64C87296E93}"/>
              </a:ext>
            </a:extLst>
          </p:cNvPr>
          <p:cNvSpPr txBox="1"/>
          <p:nvPr/>
        </p:nvSpPr>
        <p:spPr>
          <a:xfrm>
            <a:off x="1083449" y="1209254"/>
            <a:ext cx="2322251" cy="261610"/>
          </a:xfrm>
          <a:prstGeom prst="rect">
            <a:avLst/>
          </a:prstGeom>
          <a:solidFill>
            <a:srgbClr val="92D050"/>
          </a:solidFill>
          <a:ln w="12700">
            <a:solidFill>
              <a:srgbClr val="00B050"/>
            </a:solidFill>
          </a:ln>
        </p:spPr>
        <p:txBody>
          <a:bodyPr wrap="square" rtlCol="0">
            <a:spAutoFit/>
          </a:bodyPr>
          <a:lstStyle/>
          <a:p>
            <a:pPr algn="ctr"/>
            <a:r>
              <a:rPr lang="es-ES" sz="1100" dirty="0">
                <a:latin typeface="Arial" panose="020B0604020202020204" pitchFamily="34" charset="0"/>
                <a:cs typeface="Arial" panose="020B0604020202020204" pitchFamily="34" charset="0"/>
              </a:rPr>
              <a:t>INTRODUCCIÓN</a:t>
            </a:r>
          </a:p>
        </p:txBody>
      </p:sp>
      <p:sp>
        <p:nvSpPr>
          <p:cNvPr id="4" name="CuadroTexto 3">
            <a:extLst>
              <a:ext uri="{FF2B5EF4-FFF2-40B4-BE49-F238E27FC236}">
                <a16:creationId xmlns:a16="http://schemas.microsoft.com/office/drawing/2014/main" id="{181D8737-E4F2-CBE6-6BC5-2B7B82854F6C}"/>
              </a:ext>
            </a:extLst>
          </p:cNvPr>
          <p:cNvSpPr txBox="1"/>
          <p:nvPr/>
        </p:nvSpPr>
        <p:spPr>
          <a:xfrm>
            <a:off x="186536" y="1542725"/>
            <a:ext cx="4012550" cy="861774"/>
          </a:xfrm>
          <a:prstGeom prst="rect">
            <a:avLst/>
          </a:prstGeom>
          <a:noFill/>
          <a:ln w="12700">
            <a:solidFill>
              <a:srgbClr val="00B050"/>
            </a:solidFill>
          </a:ln>
        </p:spPr>
        <p:txBody>
          <a:bodyPr wrap="square" rtlCol="0">
            <a:spAutoFit/>
          </a:bodyPr>
          <a:lstStyle/>
          <a:p>
            <a:pPr algn="just"/>
            <a:r>
              <a:rPr lang="es-ES" sz="1000" dirty="0">
                <a:latin typeface="Arial" panose="020B0604020202020204" pitchFamily="34" charset="0"/>
                <a:cs typeface="Arial" panose="020B0604020202020204" pitchFamily="34" charset="0"/>
              </a:rPr>
              <a:t>DUPILUMAB es un anticuerpo monoclonal humano dirigido contra la subunidad del receptor IL-4 que bloquea la señalización tanto de la IL-4 como la de IL-13. Acción que ha demostrado reducir la inflamación eosinofílica y mejorar el control clínico de pacientes asmáticos, </a:t>
            </a:r>
          </a:p>
        </p:txBody>
      </p:sp>
      <p:sp>
        <p:nvSpPr>
          <p:cNvPr id="5" name="CuadroTexto 4">
            <a:extLst>
              <a:ext uri="{FF2B5EF4-FFF2-40B4-BE49-F238E27FC236}">
                <a16:creationId xmlns:a16="http://schemas.microsoft.com/office/drawing/2014/main" id="{A4250825-7550-202C-356B-BE5531B44979}"/>
              </a:ext>
            </a:extLst>
          </p:cNvPr>
          <p:cNvSpPr txBox="1"/>
          <p:nvPr/>
        </p:nvSpPr>
        <p:spPr>
          <a:xfrm>
            <a:off x="1064798" y="2536045"/>
            <a:ext cx="2322252" cy="261610"/>
          </a:xfrm>
          <a:prstGeom prst="rect">
            <a:avLst/>
          </a:prstGeom>
          <a:solidFill>
            <a:srgbClr val="92D050"/>
          </a:solidFill>
          <a:ln w="12700">
            <a:solidFill>
              <a:srgbClr val="00B050"/>
            </a:solidFill>
          </a:ln>
        </p:spPr>
        <p:txBody>
          <a:bodyPr wrap="square" rtlCol="0">
            <a:spAutoFit/>
          </a:bodyPr>
          <a:lstStyle/>
          <a:p>
            <a:pPr algn="ctr"/>
            <a:r>
              <a:rPr lang="es-ES" sz="1100" dirty="0">
                <a:latin typeface="Arial" panose="020B0604020202020204" pitchFamily="34" charset="0"/>
                <a:cs typeface="Arial" panose="020B0604020202020204" pitchFamily="34" charset="0"/>
              </a:rPr>
              <a:t>OBJETIVOS</a:t>
            </a:r>
          </a:p>
        </p:txBody>
      </p:sp>
      <p:sp>
        <p:nvSpPr>
          <p:cNvPr id="6" name="CuadroTexto 5">
            <a:extLst>
              <a:ext uri="{FF2B5EF4-FFF2-40B4-BE49-F238E27FC236}">
                <a16:creationId xmlns:a16="http://schemas.microsoft.com/office/drawing/2014/main" id="{EB94661C-0A61-AAC1-1060-5F6BCAACB666}"/>
              </a:ext>
            </a:extLst>
          </p:cNvPr>
          <p:cNvSpPr txBox="1"/>
          <p:nvPr/>
        </p:nvSpPr>
        <p:spPr>
          <a:xfrm>
            <a:off x="186537" y="2878479"/>
            <a:ext cx="4012550" cy="400110"/>
          </a:xfrm>
          <a:prstGeom prst="rect">
            <a:avLst/>
          </a:prstGeom>
          <a:noFill/>
          <a:ln w="12700">
            <a:solidFill>
              <a:srgbClr val="00B050"/>
            </a:solidFill>
          </a:ln>
        </p:spPr>
        <p:txBody>
          <a:bodyPr wrap="square" rtlCol="0">
            <a:spAutoFit/>
          </a:bodyPr>
          <a:lstStyle/>
          <a:p>
            <a:pPr algn="just"/>
            <a:r>
              <a:rPr lang="es-ES" sz="1000" dirty="0">
                <a:latin typeface="Arial" panose="020B0604020202020204" pitchFamily="34" charset="0"/>
                <a:ea typeface="Calibri" panose="020F0502020204030204" pitchFamily="34" charset="0"/>
                <a:cs typeface="Arial" panose="020B0604020202020204" pitchFamily="34" charset="0"/>
              </a:rPr>
              <a:t>D</a:t>
            </a:r>
            <a:r>
              <a:rPr lang="es-ES" sz="1000" dirty="0">
                <a:effectLst/>
                <a:latin typeface="Arial" panose="020B0604020202020204" pitchFamily="34" charset="0"/>
                <a:ea typeface="Calibri" panose="020F0502020204030204" pitchFamily="34" charset="0"/>
                <a:cs typeface="Arial" panose="020B0604020202020204" pitchFamily="34" charset="0"/>
              </a:rPr>
              <a:t>emostrar la reducción de exacerbaciones y uso de GCO así como la mejoría de la calidad de vida con ACT.</a:t>
            </a:r>
            <a:endParaRPr lang="es-ES" sz="400" dirty="0">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78066DEC-D2B6-BB39-CC78-4DA9B7948C6C}"/>
              </a:ext>
            </a:extLst>
          </p:cNvPr>
          <p:cNvSpPr txBox="1"/>
          <p:nvPr/>
        </p:nvSpPr>
        <p:spPr>
          <a:xfrm>
            <a:off x="1083449" y="3416259"/>
            <a:ext cx="2322252" cy="261610"/>
          </a:xfrm>
          <a:prstGeom prst="rect">
            <a:avLst/>
          </a:prstGeom>
          <a:solidFill>
            <a:srgbClr val="92D050"/>
          </a:solidFill>
          <a:ln w="12700">
            <a:solidFill>
              <a:srgbClr val="00B050"/>
            </a:solidFill>
          </a:ln>
        </p:spPr>
        <p:txBody>
          <a:bodyPr wrap="square" rtlCol="0">
            <a:spAutoFit/>
          </a:bodyPr>
          <a:lstStyle/>
          <a:p>
            <a:pPr algn="ctr"/>
            <a:r>
              <a:rPr lang="es-ES" sz="1100" dirty="0">
                <a:latin typeface="Arial" panose="020B0604020202020204" pitchFamily="34" charset="0"/>
                <a:cs typeface="Arial" panose="020B0604020202020204" pitchFamily="34" charset="0"/>
              </a:rPr>
              <a:t>METODOLOGÍA</a:t>
            </a:r>
            <a:endParaRPr lang="es-ES" sz="1200" dirty="0">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E4BBF74D-3FC6-9E8E-214F-DAE64F921438}"/>
              </a:ext>
            </a:extLst>
          </p:cNvPr>
          <p:cNvSpPr txBox="1"/>
          <p:nvPr/>
        </p:nvSpPr>
        <p:spPr>
          <a:xfrm>
            <a:off x="186536" y="3764620"/>
            <a:ext cx="4057659" cy="1323439"/>
          </a:xfrm>
          <a:prstGeom prst="rect">
            <a:avLst/>
          </a:prstGeom>
          <a:noFill/>
          <a:ln w="12700">
            <a:solidFill>
              <a:srgbClr val="00B050"/>
            </a:solidFill>
          </a:ln>
        </p:spPr>
        <p:txBody>
          <a:bodyPr wrap="square" rtlCol="0">
            <a:spAutoFit/>
          </a:bodyPr>
          <a:lstStyle/>
          <a:p>
            <a:pPr algn="just"/>
            <a:r>
              <a:rPr lang="es-ES" sz="1000" dirty="0">
                <a:latin typeface="Arial" panose="020B0604020202020204" pitchFamily="34" charset="0"/>
                <a:cs typeface="Arial" panose="020B0604020202020204" pitchFamily="34" charset="0"/>
              </a:rPr>
              <a:t>Estudio observacional retrospectivo, en el que se analizaron datos clínicos en relación con la historia asmática de los pacientes incluidos en el estudio (numero de exacerbaciones, ciclos de GCO, ACT, PFR, entre otros) </a:t>
            </a:r>
            <a:r>
              <a:rPr lang="es-ES" sz="1000" dirty="0">
                <a:effectLst/>
                <a:latin typeface="Arial" panose="020B0604020202020204" pitchFamily="34" charset="0"/>
                <a:ea typeface="Calibri" panose="020F0502020204030204" pitchFamily="34" charset="0"/>
                <a:cs typeface="Arial" panose="020B0604020202020204" pitchFamily="34" charset="0"/>
              </a:rPr>
              <a:t>tanto basal como a los 4 meses del inicio de tratamiento con </a:t>
            </a:r>
            <a:r>
              <a:rPr lang="es-ES" sz="1000" dirty="0" err="1">
                <a:effectLst/>
                <a:latin typeface="Arial" panose="020B0604020202020204" pitchFamily="34" charset="0"/>
                <a:ea typeface="Calibri" panose="020F0502020204030204" pitchFamily="34" charset="0"/>
                <a:cs typeface="Arial" panose="020B0604020202020204" pitchFamily="34" charset="0"/>
              </a:rPr>
              <a:t>Dupilumab</a:t>
            </a:r>
            <a:r>
              <a:rPr lang="es-ES" sz="1000" dirty="0">
                <a:effectLst/>
                <a:latin typeface="Arial" panose="020B0604020202020204" pitchFamily="34" charset="0"/>
                <a:ea typeface="Calibri" panose="020F0502020204030204" pitchFamily="34" charset="0"/>
                <a:cs typeface="Arial" panose="020B0604020202020204" pitchFamily="34" charset="0"/>
              </a:rPr>
              <a:t>.</a:t>
            </a:r>
            <a:r>
              <a:rPr lang="es-ES" sz="1000" dirty="0">
                <a:latin typeface="Arial" panose="020B0604020202020204" pitchFamily="34" charset="0"/>
                <a:cs typeface="Arial" panose="020B0604020202020204" pitchFamily="34" charset="0"/>
              </a:rPr>
              <a:t>  </a:t>
            </a:r>
          </a:p>
          <a:p>
            <a:pPr algn="just"/>
            <a:r>
              <a:rPr lang="es-ES" sz="1000" dirty="0">
                <a:latin typeface="Arial" panose="020B0604020202020204" pitchFamily="34" charset="0"/>
                <a:cs typeface="Arial" panose="020B0604020202020204" pitchFamily="34" charset="0"/>
              </a:rPr>
              <a:t>Las variables cualitativas se expresan como porcentajes y las cuantitativas como mediana (p25-p75). Consideramos significación p&lt; 0,05.</a:t>
            </a:r>
          </a:p>
        </p:txBody>
      </p:sp>
      <p:sp>
        <p:nvSpPr>
          <p:cNvPr id="10" name="CuadroTexto 9">
            <a:extLst>
              <a:ext uri="{FF2B5EF4-FFF2-40B4-BE49-F238E27FC236}">
                <a16:creationId xmlns:a16="http://schemas.microsoft.com/office/drawing/2014/main" id="{4C87A4A7-FE65-31C1-8B29-E08FE1F94C84}"/>
              </a:ext>
            </a:extLst>
          </p:cNvPr>
          <p:cNvSpPr txBox="1"/>
          <p:nvPr/>
        </p:nvSpPr>
        <p:spPr>
          <a:xfrm>
            <a:off x="4582881" y="1108073"/>
            <a:ext cx="4396071" cy="276999"/>
          </a:xfrm>
          <a:prstGeom prst="rect">
            <a:avLst/>
          </a:prstGeom>
          <a:solidFill>
            <a:srgbClr val="92D050"/>
          </a:solidFill>
          <a:ln w="12700">
            <a:solidFill>
              <a:srgbClr val="00B050"/>
            </a:solidFill>
          </a:ln>
        </p:spPr>
        <p:txBody>
          <a:bodyPr wrap="square" rtlCol="0">
            <a:spAutoFit/>
          </a:bodyPr>
          <a:lstStyle/>
          <a:p>
            <a:pPr algn="ctr"/>
            <a:r>
              <a:rPr lang="es-ES" sz="1200" dirty="0">
                <a:latin typeface="Arial" panose="020B0604020202020204" pitchFamily="34" charset="0"/>
                <a:cs typeface="Arial" panose="020B0604020202020204" pitchFamily="34" charset="0"/>
              </a:rPr>
              <a:t>RESULTADOS</a:t>
            </a:r>
          </a:p>
        </p:txBody>
      </p:sp>
      <p:graphicFrame>
        <p:nvGraphicFramePr>
          <p:cNvPr id="12" name="Tabla 10">
            <a:extLst>
              <a:ext uri="{FF2B5EF4-FFF2-40B4-BE49-F238E27FC236}">
                <a16:creationId xmlns:a16="http://schemas.microsoft.com/office/drawing/2014/main" id="{6CA222FC-A2A9-A117-7496-C3C2ED96A0F5}"/>
              </a:ext>
            </a:extLst>
          </p:cNvPr>
          <p:cNvGraphicFramePr>
            <a:graphicFrameLocks noGrp="1"/>
          </p:cNvGraphicFramePr>
          <p:nvPr>
            <p:extLst>
              <p:ext uri="{D42A27DB-BD31-4B8C-83A1-F6EECF244321}">
                <p14:modId xmlns:p14="http://schemas.microsoft.com/office/powerpoint/2010/main" val="1994740733"/>
              </p:ext>
            </p:extLst>
          </p:nvPr>
        </p:nvGraphicFramePr>
        <p:xfrm>
          <a:off x="5148064" y="1457270"/>
          <a:ext cx="3402632" cy="1702076"/>
        </p:xfrm>
        <a:graphic>
          <a:graphicData uri="http://schemas.openxmlformats.org/drawingml/2006/table">
            <a:tbl>
              <a:tblPr firstRow="1" bandRow="1">
                <a:tableStyleId>{7DF18680-E054-41AD-8BC1-D1AEF772440D}</a:tableStyleId>
              </a:tblPr>
              <a:tblGrid>
                <a:gridCol w="2677737">
                  <a:extLst>
                    <a:ext uri="{9D8B030D-6E8A-4147-A177-3AD203B41FA5}">
                      <a16:colId xmlns:a16="http://schemas.microsoft.com/office/drawing/2014/main" val="2339502789"/>
                    </a:ext>
                  </a:extLst>
                </a:gridCol>
                <a:gridCol w="724895">
                  <a:extLst>
                    <a:ext uri="{9D8B030D-6E8A-4147-A177-3AD203B41FA5}">
                      <a16:colId xmlns:a16="http://schemas.microsoft.com/office/drawing/2014/main" val="2822181098"/>
                    </a:ext>
                  </a:extLst>
                </a:gridCol>
              </a:tblGrid>
              <a:tr h="247806">
                <a:tc gridSpan="2">
                  <a:txBody>
                    <a:bodyPr/>
                    <a:lstStyle/>
                    <a:p>
                      <a:pPr algn="ctr"/>
                      <a:r>
                        <a:rPr lang="es-ES" sz="1200" b="0" dirty="0">
                          <a:solidFill>
                            <a:schemeClr val="tx1"/>
                          </a:solidFill>
                          <a:latin typeface="Arial" panose="020B0604020202020204" pitchFamily="34" charset="0"/>
                          <a:cs typeface="Arial" panose="020B0604020202020204" pitchFamily="34" charset="0"/>
                        </a:rPr>
                        <a:t>CARACTERÍSTICAS DE LA MUESTRA</a:t>
                      </a:r>
                    </a:p>
                  </a:txBody>
                  <a:tcPr/>
                </a:tc>
                <a:tc hMerge="1">
                  <a:txBody>
                    <a:bodyPr/>
                    <a:lstStyle/>
                    <a:p>
                      <a:endParaRPr lang="es-ES" dirty="0"/>
                    </a:p>
                  </a:txBody>
                  <a:tcPr/>
                </a:tc>
                <a:extLst>
                  <a:ext uri="{0D108BD9-81ED-4DB2-BD59-A6C34878D82A}">
                    <a16:rowId xmlns:a16="http://schemas.microsoft.com/office/drawing/2014/main" val="4229665779"/>
                  </a:ext>
                </a:extLst>
              </a:tr>
              <a:tr h="192738">
                <a:tc>
                  <a:txBody>
                    <a:bodyPr/>
                    <a:lstStyle/>
                    <a:p>
                      <a:r>
                        <a:rPr lang="es-ES" sz="800" dirty="0">
                          <a:latin typeface="Arial" panose="020B0604020202020204" pitchFamily="34" charset="0"/>
                          <a:cs typeface="Arial" panose="020B0604020202020204" pitchFamily="34" charset="0"/>
                        </a:rPr>
                        <a:t>Tamaño muestral (N)</a:t>
                      </a:r>
                    </a:p>
                  </a:txBody>
                  <a:tcPr/>
                </a:tc>
                <a:tc>
                  <a:txBody>
                    <a:bodyPr/>
                    <a:lstStyle/>
                    <a:p>
                      <a:pPr algn="ctr"/>
                      <a:r>
                        <a:rPr lang="es-ES" sz="800" dirty="0">
                          <a:latin typeface="Arial" panose="020B0604020202020204" pitchFamily="34" charset="0"/>
                          <a:cs typeface="Arial" panose="020B0604020202020204" pitchFamily="34" charset="0"/>
                        </a:rPr>
                        <a:t>7 </a:t>
                      </a:r>
                    </a:p>
                  </a:txBody>
                  <a:tcPr/>
                </a:tc>
                <a:extLst>
                  <a:ext uri="{0D108BD9-81ED-4DB2-BD59-A6C34878D82A}">
                    <a16:rowId xmlns:a16="http://schemas.microsoft.com/office/drawing/2014/main" val="966936750"/>
                  </a:ext>
                </a:extLst>
              </a:tr>
              <a:tr h="192738">
                <a:tc>
                  <a:txBody>
                    <a:bodyPr/>
                    <a:lstStyle/>
                    <a:p>
                      <a:r>
                        <a:rPr lang="es-ES" sz="800" dirty="0">
                          <a:latin typeface="Arial" panose="020B0604020202020204" pitchFamily="34" charset="0"/>
                          <a:cs typeface="Arial" panose="020B0604020202020204" pitchFamily="34" charset="0"/>
                        </a:rPr>
                        <a:t>Sexo femenino (n%)</a:t>
                      </a:r>
                    </a:p>
                  </a:txBody>
                  <a:tcPr/>
                </a:tc>
                <a:tc>
                  <a:txBody>
                    <a:bodyPr/>
                    <a:lstStyle/>
                    <a:p>
                      <a:pPr algn="ctr"/>
                      <a:r>
                        <a:rPr lang="es-ES" sz="800" dirty="0">
                          <a:latin typeface="Arial" panose="020B0604020202020204" pitchFamily="34" charset="0"/>
                          <a:cs typeface="Arial" panose="020B0604020202020204" pitchFamily="34" charset="0"/>
                        </a:rPr>
                        <a:t>5 (71%)</a:t>
                      </a:r>
                    </a:p>
                  </a:txBody>
                  <a:tcPr/>
                </a:tc>
                <a:extLst>
                  <a:ext uri="{0D108BD9-81ED-4DB2-BD59-A6C34878D82A}">
                    <a16:rowId xmlns:a16="http://schemas.microsoft.com/office/drawing/2014/main" val="4121071393"/>
                  </a:ext>
                </a:extLst>
              </a:tr>
              <a:tr h="192738">
                <a:tc>
                  <a:txBody>
                    <a:bodyPr/>
                    <a:lstStyle/>
                    <a:p>
                      <a:r>
                        <a:rPr lang="es-ES" sz="800" dirty="0">
                          <a:latin typeface="Arial" panose="020B0604020202020204" pitchFamily="34" charset="0"/>
                          <a:cs typeface="Arial" panose="020B0604020202020204" pitchFamily="34" charset="0"/>
                        </a:rPr>
                        <a:t>Exfumador (n%)</a:t>
                      </a:r>
                    </a:p>
                  </a:txBody>
                  <a:tcPr/>
                </a:tc>
                <a:tc>
                  <a:txBody>
                    <a:bodyPr/>
                    <a:lstStyle/>
                    <a:p>
                      <a:pPr algn="ctr"/>
                      <a:r>
                        <a:rPr lang="es-ES" sz="800" dirty="0">
                          <a:latin typeface="Arial" panose="020B0604020202020204" pitchFamily="34" charset="0"/>
                          <a:cs typeface="Arial" panose="020B0604020202020204" pitchFamily="34" charset="0"/>
                        </a:rPr>
                        <a:t>2 (28,6%)</a:t>
                      </a:r>
                    </a:p>
                  </a:txBody>
                  <a:tcPr/>
                </a:tc>
                <a:extLst>
                  <a:ext uri="{0D108BD9-81ED-4DB2-BD59-A6C34878D82A}">
                    <a16:rowId xmlns:a16="http://schemas.microsoft.com/office/drawing/2014/main" val="2547838205"/>
                  </a:ext>
                </a:extLst>
              </a:tr>
              <a:tr h="1927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800" dirty="0">
                          <a:latin typeface="Arial" panose="020B0604020202020204" pitchFamily="34" charset="0"/>
                          <a:cs typeface="Arial" panose="020B0604020202020204" pitchFamily="34" charset="0"/>
                        </a:rPr>
                        <a:t>IMC (mediana, IQR)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800" dirty="0">
                          <a:latin typeface="Arial" panose="020B0604020202020204" pitchFamily="34" charset="0"/>
                          <a:cs typeface="Arial" panose="020B0604020202020204" pitchFamily="34" charset="0"/>
                        </a:rPr>
                        <a:t>27 ( 22-23) </a:t>
                      </a:r>
                    </a:p>
                  </a:txBody>
                  <a:tcPr/>
                </a:tc>
                <a:extLst>
                  <a:ext uri="{0D108BD9-81ED-4DB2-BD59-A6C34878D82A}">
                    <a16:rowId xmlns:a16="http://schemas.microsoft.com/office/drawing/2014/main" val="3190313237"/>
                  </a:ext>
                </a:extLst>
              </a:tr>
              <a:tr h="3028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800" dirty="0">
                          <a:latin typeface="Arial" panose="020B0604020202020204" pitchFamily="34" charset="0"/>
                          <a:cs typeface="Arial" panose="020B0604020202020204" pitchFamily="34" charset="0"/>
                        </a:rPr>
                        <a:t>Años debut asmático (mediana, IQR)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800" dirty="0">
                          <a:latin typeface="Arial" panose="020B0604020202020204" pitchFamily="34" charset="0"/>
                          <a:cs typeface="Arial" panose="020B0604020202020204" pitchFamily="34" charset="0"/>
                        </a:rPr>
                        <a:t>10 (9-17) </a:t>
                      </a:r>
                    </a:p>
                    <a:p>
                      <a:pPr algn="ctr"/>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05640"/>
                  </a:ext>
                </a:extLst>
              </a:tr>
              <a:tr h="2390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800" dirty="0">
                          <a:latin typeface="Arial" panose="020B0604020202020204" pitchFamily="34" charset="0"/>
                          <a:cs typeface="Arial" panose="020B0604020202020204" pitchFamily="34" charset="0"/>
                        </a:rPr>
                        <a:t>Meses de empleo biológico previo ( mediana, IQR)</a:t>
                      </a:r>
                    </a:p>
                  </a:txBody>
                  <a:tcPr/>
                </a:tc>
                <a:tc>
                  <a:txBody>
                    <a:bodyPr/>
                    <a:lstStyle/>
                    <a:p>
                      <a:pPr algn="ctr"/>
                      <a:r>
                        <a:rPr lang="es-ES" sz="800" kern="1200" dirty="0">
                          <a:solidFill>
                            <a:schemeClr val="dk1"/>
                          </a:solidFill>
                          <a:effectLst/>
                          <a:latin typeface="Arial" panose="020B0604020202020204" pitchFamily="34" charset="0"/>
                          <a:ea typeface="+mn-ea"/>
                          <a:cs typeface="Arial" panose="020B0604020202020204" pitchFamily="34" charset="0"/>
                        </a:rPr>
                        <a:t>1 (1-6) </a:t>
                      </a:r>
                      <a:endParaRPr lang="es-ES" sz="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73183592"/>
                  </a:ext>
                </a:extLst>
              </a:tr>
            </a:tbl>
          </a:graphicData>
        </a:graphic>
      </p:graphicFrame>
      <p:sp>
        <p:nvSpPr>
          <p:cNvPr id="15" name="CuadroTexto 14">
            <a:extLst>
              <a:ext uri="{FF2B5EF4-FFF2-40B4-BE49-F238E27FC236}">
                <a16:creationId xmlns:a16="http://schemas.microsoft.com/office/drawing/2014/main" id="{2E6099C6-5047-351F-B827-545B8D87F213}"/>
              </a:ext>
            </a:extLst>
          </p:cNvPr>
          <p:cNvSpPr txBox="1"/>
          <p:nvPr/>
        </p:nvSpPr>
        <p:spPr>
          <a:xfrm>
            <a:off x="2699792" y="808852"/>
            <a:ext cx="4572000" cy="249684"/>
          </a:xfrm>
          <a:prstGeom prst="rect">
            <a:avLst/>
          </a:prstGeom>
          <a:noFill/>
        </p:spPr>
        <p:txBody>
          <a:bodyPr wrap="square">
            <a:spAutoFit/>
          </a:bodyPr>
          <a:lstStyle/>
          <a:p>
            <a:pPr algn="ctr">
              <a:lnSpc>
                <a:spcPct val="107000"/>
              </a:lnSpc>
              <a:spcAft>
                <a:spcPts val="800"/>
              </a:spcAft>
            </a:pPr>
            <a:r>
              <a:rPr lang="es-ES" sz="1000" dirty="0">
                <a:cs typeface="Arial" panose="020B0604020202020204" pitchFamily="34" charset="0"/>
              </a:rPr>
              <a:t>UGC Neumología. Hospital Universitario Virgen de Valme</a:t>
            </a:r>
            <a:endParaRPr lang="es-ES" sz="1000" dirty="0">
              <a:effectLst/>
              <a:ea typeface="Calibri" panose="020F0502020204030204" pitchFamily="34" charset="0"/>
              <a:cs typeface="Arial" panose="020B0604020202020204" pitchFamily="34" charset="0"/>
            </a:endParaRPr>
          </a:p>
        </p:txBody>
      </p:sp>
      <p:sp>
        <p:nvSpPr>
          <p:cNvPr id="17" name="Rectángulo: esquinas redondeadas 16">
            <a:extLst>
              <a:ext uri="{FF2B5EF4-FFF2-40B4-BE49-F238E27FC236}">
                <a16:creationId xmlns:a16="http://schemas.microsoft.com/office/drawing/2014/main" id="{D5234A18-3A46-816E-E87C-7841FC868220}"/>
              </a:ext>
            </a:extLst>
          </p:cNvPr>
          <p:cNvSpPr/>
          <p:nvPr/>
        </p:nvSpPr>
        <p:spPr>
          <a:xfrm>
            <a:off x="5436096" y="3229904"/>
            <a:ext cx="2739093" cy="241716"/>
          </a:xfrm>
          <a:prstGeom prst="roundRect">
            <a:avLst/>
          </a:prstGeom>
          <a:solidFill>
            <a:schemeClr val="accent2">
              <a:lumMod val="7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latin typeface="Arial" panose="020B0604020202020204" pitchFamily="34" charset="0"/>
                <a:cs typeface="Arial" panose="020B0604020202020204" pitchFamily="34" charset="0"/>
              </a:rPr>
              <a:t>Comorbilidades asociadas</a:t>
            </a:r>
          </a:p>
        </p:txBody>
      </p:sp>
      <p:graphicFrame>
        <p:nvGraphicFramePr>
          <p:cNvPr id="29" name="Gráfico 28">
            <a:extLst>
              <a:ext uri="{FF2B5EF4-FFF2-40B4-BE49-F238E27FC236}">
                <a16:creationId xmlns:a16="http://schemas.microsoft.com/office/drawing/2014/main" id="{E6B09EEE-5D75-74CD-CCFB-D44D6F9CA22E}"/>
              </a:ext>
            </a:extLst>
          </p:cNvPr>
          <p:cNvGraphicFramePr/>
          <p:nvPr>
            <p:extLst>
              <p:ext uri="{D42A27DB-BD31-4B8C-83A1-F6EECF244321}">
                <p14:modId xmlns:p14="http://schemas.microsoft.com/office/powerpoint/2010/main" val="1174956152"/>
              </p:ext>
            </p:extLst>
          </p:nvPr>
        </p:nvGraphicFramePr>
        <p:xfrm>
          <a:off x="4410696" y="3434648"/>
          <a:ext cx="4140000" cy="1800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03FA185F-697A-D977-D563-153E5E8949A5}"/>
              </a:ext>
            </a:extLst>
          </p:cNvPr>
          <p:cNvSpPr txBox="1"/>
          <p:nvPr/>
        </p:nvSpPr>
        <p:spPr>
          <a:xfrm>
            <a:off x="719572" y="4539636"/>
            <a:ext cx="7704856" cy="553998"/>
          </a:xfrm>
          <a:prstGeom prst="rect">
            <a:avLst/>
          </a:prstGeom>
          <a:noFill/>
          <a:ln w="12700">
            <a:solidFill>
              <a:srgbClr val="00B050"/>
            </a:solidFill>
          </a:ln>
        </p:spPr>
        <p:txBody>
          <a:bodyPr wrap="square" rtlCol="0">
            <a:spAutoFit/>
          </a:bodyPr>
          <a:lstStyle/>
          <a:p>
            <a:pPr algn="just"/>
            <a:r>
              <a:rPr lang="es-ES" sz="1000" dirty="0">
                <a:effectLst/>
                <a:latin typeface="Arial" panose="020B0604020202020204" pitchFamily="34" charset="0"/>
                <a:ea typeface="Calibri" panose="020F0502020204030204" pitchFamily="34" charset="0"/>
                <a:cs typeface="Arial" panose="020B0604020202020204" pitchFamily="34" charset="0"/>
              </a:rPr>
              <a:t>Los resultados de este estudio muestran una reducción del número de exacerbaciones, ciclos de corticoterapia oral, </a:t>
            </a:r>
            <a:r>
              <a:rPr lang="es-ES" sz="1000" dirty="0" err="1">
                <a:effectLst/>
                <a:latin typeface="Arial" panose="020B0604020202020204" pitchFamily="34" charset="0"/>
                <a:ea typeface="Calibri" panose="020F0502020204030204" pitchFamily="34" charset="0"/>
                <a:cs typeface="Arial" panose="020B0604020202020204" pitchFamily="34" charset="0"/>
              </a:rPr>
              <a:t>FeNO</a:t>
            </a:r>
            <a:r>
              <a:rPr lang="es-ES" sz="1000" dirty="0">
                <a:effectLst/>
                <a:latin typeface="Arial" panose="020B0604020202020204" pitchFamily="34" charset="0"/>
                <a:ea typeface="Calibri" panose="020F0502020204030204" pitchFamily="34" charset="0"/>
                <a:cs typeface="Arial" panose="020B0604020202020204" pitchFamily="34" charset="0"/>
              </a:rPr>
              <a:t> y eosinofilia, así como aumento de la puntuación en cuestionarios de calidad de control sintomático, sin haber podido alcanzar la significación estadística.</a:t>
            </a:r>
          </a:p>
        </p:txBody>
      </p:sp>
      <p:graphicFrame>
        <p:nvGraphicFramePr>
          <p:cNvPr id="17" name="Gráfico 16">
            <a:extLst>
              <a:ext uri="{FF2B5EF4-FFF2-40B4-BE49-F238E27FC236}">
                <a16:creationId xmlns:a16="http://schemas.microsoft.com/office/drawing/2014/main" id="{52EAFA75-A5DD-B266-6A2A-ECE9048C0BED}"/>
              </a:ext>
            </a:extLst>
          </p:cNvPr>
          <p:cNvGraphicFramePr>
            <a:graphicFrameLocks/>
          </p:cNvGraphicFramePr>
          <p:nvPr>
            <p:extLst>
              <p:ext uri="{D42A27DB-BD31-4B8C-83A1-F6EECF244321}">
                <p14:modId xmlns:p14="http://schemas.microsoft.com/office/powerpoint/2010/main" val="999617900"/>
              </p:ext>
            </p:extLst>
          </p:nvPr>
        </p:nvGraphicFramePr>
        <p:xfrm>
          <a:off x="179512" y="477042"/>
          <a:ext cx="2561009" cy="175408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Gráfico 17">
            <a:extLst>
              <a:ext uri="{FF2B5EF4-FFF2-40B4-BE49-F238E27FC236}">
                <a16:creationId xmlns:a16="http://schemas.microsoft.com/office/drawing/2014/main" id="{BFB53296-2900-9B25-1C4B-36F78D3909A7}"/>
              </a:ext>
            </a:extLst>
          </p:cNvPr>
          <p:cNvGraphicFramePr>
            <a:graphicFrameLocks/>
          </p:cNvGraphicFramePr>
          <p:nvPr>
            <p:extLst>
              <p:ext uri="{D42A27DB-BD31-4B8C-83A1-F6EECF244321}">
                <p14:modId xmlns:p14="http://schemas.microsoft.com/office/powerpoint/2010/main" val="2225063169"/>
              </p:ext>
            </p:extLst>
          </p:nvPr>
        </p:nvGraphicFramePr>
        <p:xfrm>
          <a:off x="2955957" y="225087"/>
          <a:ext cx="2917448" cy="19480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Gráfico 20">
            <a:extLst>
              <a:ext uri="{FF2B5EF4-FFF2-40B4-BE49-F238E27FC236}">
                <a16:creationId xmlns:a16="http://schemas.microsoft.com/office/drawing/2014/main" id="{DEF64535-8ADD-0900-F014-6C8E2898EEBA}"/>
              </a:ext>
            </a:extLst>
          </p:cNvPr>
          <p:cNvGraphicFramePr>
            <a:graphicFrameLocks/>
          </p:cNvGraphicFramePr>
          <p:nvPr>
            <p:extLst>
              <p:ext uri="{D42A27DB-BD31-4B8C-83A1-F6EECF244321}">
                <p14:modId xmlns:p14="http://schemas.microsoft.com/office/powerpoint/2010/main" val="2725173156"/>
              </p:ext>
            </p:extLst>
          </p:nvPr>
        </p:nvGraphicFramePr>
        <p:xfrm>
          <a:off x="5846839" y="128228"/>
          <a:ext cx="3188839" cy="19720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áfico 21">
            <a:extLst>
              <a:ext uri="{FF2B5EF4-FFF2-40B4-BE49-F238E27FC236}">
                <a16:creationId xmlns:a16="http://schemas.microsoft.com/office/drawing/2014/main" id="{C7A3902E-5729-E261-4AE6-CDD73B4F9B3D}"/>
              </a:ext>
            </a:extLst>
          </p:cNvPr>
          <p:cNvGraphicFramePr>
            <a:graphicFrameLocks/>
          </p:cNvGraphicFramePr>
          <p:nvPr>
            <p:extLst>
              <p:ext uri="{D42A27DB-BD31-4B8C-83A1-F6EECF244321}">
                <p14:modId xmlns:p14="http://schemas.microsoft.com/office/powerpoint/2010/main" val="4073352196"/>
              </p:ext>
            </p:extLst>
          </p:nvPr>
        </p:nvGraphicFramePr>
        <p:xfrm>
          <a:off x="108322" y="2269993"/>
          <a:ext cx="3412481" cy="22322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3" name="Gráfico 22">
            <a:extLst>
              <a:ext uri="{FF2B5EF4-FFF2-40B4-BE49-F238E27FC236}">
                <a16:creationId xmlns:a16="http://schemas.microsoft.com/office/drawing/2014/main" id="{F239E8B9-DB56-A2F2-3181-C5E0BAB770BE}"/>
              </a:ext>
            </a:extLst>
          </p:cNvPr>
          <p:cNvGraphicFramePr>
            <a:graphicFrameLocks/>
          </p:cNvGraphicFramePr>
          <p:nvPr>
            <p:extLst>
              <p:ext uri="{D42A27DB-BD31-4B8C-83A1-F6EECF244321}">
                <p14:modId xmlns:p14="http://schemas.microsoft.com/office/powerpoint/2010/main" val="2273267849"/>
              </p:ext>
            </p:extLst>
          </p:nvPr>
        </p:nvGraphicFramePr>
        <p:xfrm>
          <a:off x="3394274" y="2231128"/>
          <a:ext cx="2713905" cy="193032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5" name="Gráfico 24">
            <a:extLst>
              <a:ext uri="{FF2B5EF4-FFF2-40B4-BE49-F238E27FC236}">
                <a16:creationId xmlns:a16="http://schemas.microsoft.com/office/drawing/2014/main" id="{438CE4C1-D502-DAC0-81DB-677A085D223A}"/>
              </a:ext>
            </a:extLst>
          </p:cNvPr>
          <p:cNvGraphicFramePr>
            <a:graphicFrameLocks/>
          </p:cNvGraphicFramePr>
          <p:nvPr>
            <p:extLst>
              <p:ext uri="{D42A27DB-BD31-4B8C-83A1-F6EECF244321}">
                <p14:modId xmlns:p14="http://schemas.microsoft.com/office/powerpoint/2010/main" val="2546923066"/>
              </p:ext>
            </p:extLst>
          </p:nvPr>
        </p:nvGraphicFramePr>
        <p:xfrm>
          <a:off x="6084168" y="2374662"/>
          <a:ext cx="2927499" cy="1890546"/>
        </p:xfrm>
        <a:graphic>
          <a:graphicData uri="http://schemas.openxmlformats.org/drawingml/2006/chart">
            <c:chart xmlns:c="http://schemas.openxmlformats.org/drawingml/2006/chart" xmlns:r="http://schemas.openxmlformats.org/officeDocument/2006/relationships" r:id="rId7"/>
          </a:graphicData>
        </a:graphic>
      </p:graphicFrame>
      <p:sp>
        <p:nvSpPr>
          <p:cNvPr id="3" name="Rectángulo 2">
            <a:extLst>
              <a:ext uri="{FF2B5EF4-FFF2-40B4-BE49-F238E27FC236}">
                <a16:creationId xmlns:a16="http://schemas.microsoft.com/office/drawing/2014/main" id="{E37E16B5-8180-BCF0-03F2-7A4F3D9E4B90}"/>
              </a:ext>
            </a:extLst>
          </p:cNvPr>
          <p:cNvSpPr/>
          <p:nvPr/>
        </p:nvSpPr>
        <p:spPr>
          <a:xfrm>
            <a:off x="3950395" y="4274991"/>
            <a:ext cx="1728192" cy="202298"/>
          </a:xfrm>
          <a:prstGeom prst="rect">
            <a:avLst/>
          </a:prstGeom>
          <a:solidFill>
            <a:srgbClr val="92D050"/>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dirty="0">
                <a:solidFill>
                  <a:schemeClr val="tx1"/>
                </a:solidFill>
                <a:latin typeface="Arial" panose="020B0604020202020204" pitchFamily="34" charset="0"/>
                <a:cs typeface="Arial" panose="020B0604020202020204" pitchFamily="34" charset="0"/>
              </a:rPr>
              <a:t>CONCLUSIONES</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363</Words>
  <Application>Microsoft Office PowerPoint</Application>
  <PresentationFormat>Presentación en pantalla (16:9)</PresentationFormat>
  <Paragraphs>39</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patricia Montero sanz</cp:lastModifiedBy>
  <cp:revision>60</cp:revision>
  <dcterms:created xsi:type="dcterms:W3CDTF">2022-01-11T08:55:46Z</dcterms:created>
  <dcterms:modified xsi:type="dcterms:W3CDTF">2023-02-22T16:55:47Z</dcterms:modified>
</cp:coreProperties>
</file>