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C8AC"/>
    <a:srgbClr val="FBFCD4"/>
    <a:srgbClr val="FFF9D9"/>
    <a:srgbClr val="DFF5F2"/>
    <a:srgbClr val="01FFDB"/>
    <a:srgbClr val="FFCCFF"/>
    <a:srgbClr val="FECEF7"/>
    <a:srgbClr val="FF01D5"/>
    <a:srgbClr val="F6FD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30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/>
          <p:nvPr/>
        </p:nvSpPr>
        <p:spPr>
          <a:xfrm>
            <a:off x="291877" y="1514986"/>
            <a:ext cx="2018550" cy="477354"/>
          </a:xfrm>
          <a:prstGeom prst="rect">
            <a:avLst/>
          </a:prstGeom>
          <a:solidFill>
            <a:srgbClr val="06C8AC">
              <a:alpha val="70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112490" y="148329"/>
            <a:ext cx="6802900" cy="1162413"/>
          </a:xfrm>
          <a:solidFill>
            <a:srgbClr val="FBFCD4"/>
          </a:solidFill>
          <a:ln w="76200">
            <a:solidFill>
              <a:srgbClr val="06C8AC"/>
            </a:solidFill>
          </a:ln>
        </p:spPr>
        <p:txBody>
          <a:bodyPr>
            <a:noAutofit/>
          </a:bodyPr>
          <a:lstStyle/>
          <a:p>
            <a:r>
              <a:rPr lang="es-ES" sz="2400" dirty="0"/>
              <a:t> 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INFRADIAGNÓSTICO DE EPOC EN PACIENTES HOSPITALIZADOS EN OTRAS ESPECIALIDADES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07242" y="1409553"/>
            <a:ext cx="6276088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E. Sánchez </a:t>
            </a:r>
            <a:r>
              <a:rPr lang="es-ES" altLang="es-ES" sz="900" dirty="0"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lvarez,</a:t>
            </a:r>
            <a:r>
              <a:rPr kumimoji="0" lang="es-ES" altLang="es-ES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J. López García,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Vega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Lizarazo,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S. Sánchez Martín,</a:t>
            </a:r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Segura </a:t>
            </a:r>
            <a:r>
              <a:rPr lang="es-ES" altLang="es-ES" sz="900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Romero, 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J.L</a:t>
            </a: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Velasco Garrido</a:t>
            </a:r>
            <a:endParaRPr lang="es-ES" alt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ES" altLang="es-ES" sz="900" b="0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                       Servicio</a:t>
            </a:r>
            <a:r>
              <a:rPr kumimoji="0" lang="es-ES" altLang="es-ES" sz="900" b="0" i="0" u="none" strike="noStrike" cap="none" normalizeH="0" dirty="0" smtClean="0">
                <a:ln>
                  <a:noFill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Neumología, Hospital Universitario Virgen de la Victoria, Málaga</a:t>
            </a:r>
            <a:endParaRPr kumimoji="0" lang="es-ES" altLang="es-ES" sz="9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8" name="Marcador de contenido 7"/>
          <p:cNvSpPr txBox="1">
            <a:spLocks noGrp="1"/>
          </p:cNvSpPr>
          <p:nvPr>
            <p:ph idx="1"/>
          </p:nvPr>
        </p:nvSpPr>
        <p:spPr>
          <a:xfrm>
            <a:off x="0" y="1607268"/>
            <a:ext cx="822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8"/>
          <p:cNvSpPr/>
          <p:nvPr/>
        </p:nvSpPr>
        <p:spPr>
          <a:xfrm>
            <a:off x="7452320" y="1897480"/>
            <a:ext cx="1463070" cy="396433"/>
          </a:xfrm>
          <a:prstGeom prst="rect">
            <a:avLst/>
          </a:prstGeom>
          <a:solidFill>
            <a:srgbClr val="06C8AC">
              <a:alpha val="69804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662282" y="1910449"/>
            <a:ext cx="9941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Objetivo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369620" y="2385571"/>
            <a:ext cx="1579506" cy="1754326"/>
          </a:xfrm>
          <a:prstGeom prst="rect">
            <a:avLst/>
          </a:prstGeom>
          <a:solidFill>
            <a:srgbClr val="FBFCD4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s-ES" sz="1200" dirty="0"/>
              <a:t>D</a:t>
            </a:r>
            <a:r>
              <a:rPr lang="es-ES" sz="1200" dirty="0" smtClean="0"/>
              <a:t>eterminar </a:t>
            </a:r>
            <a:r>
              <a:rPr lang="es-ES" sz="1200" dirty="0"/>
              <a:t>la prevalencia de EPOC no diagnosticado en pacientes hospitalizados por patologías asociadas al tabaquismo y sintomatología compatible.</a:t>
            </a:r>
            <a:endParaRPr lang="es-ES" sz="1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283" y="2293913"/>
            <a:ext cx="2379199" cy="272284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62240" y="2190055"/>
            <a:ext cx="4572000" cy="1200329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EPOC es una enfermedad frecuente, </a:t>
            </a:r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prevenible </a:t>
            </a:r>
            <a:r>
              <a:rPr lang="es-ES" sz="1200" u="sng" dirty="0">
                <a:latin typeface="Arial" panose="020B0604020202020204" pitchFamily="34" charset="0"/>
                <a:cs typeface="Arial" panose="020B0604020202020204" pitchFamily="34" charset="0"/>
              </a:rPr>
              <a:t>y tratable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con síntomas respiratorios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limitación al flujo aéreo persistentes por anomalías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las vías respiratorias y/o alveolares causadas por una exposición importante a partículas o gases nocivos como el </a:t>
            </a:r>
            <a:r>
              <a:rPr lang="es-ES" sz="1200" u="sng" dirty="0">
                <a:latin typeface="Arial" panose="020B0604020202020204" pitchFamily="34" charset="0"/>
                <a:cs typeface="Arial" panose="020B0604020202020204" pitchFamily="34" charset="0"/>
              </a:rPr>
              <a:t>tabaco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2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t="7807"/>
          <a:stretch/>
        </p:blipFill>
        <p:spPr>
          <a:xfrm>
            <a:off x="1366713" y="3065571"/>
            <a:ext cx="1491553" cy="1451499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467544" y="464772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menudo coexiste con otras enfermedades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causalmente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relacionadas, empeorando su pronóstico.</a:t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200" dirty="0"/>
          </a:p>
        </p:txBody>
      </p:sp>
      <p:sp>
        <p:nvSpPr>
          <p:cNvPr id="15" name="Elipse 14"/>
          <p:cNvSpPr/>
          <p:nvPr/>
        </p:nvSpPr>
        <p:spPr>
          <a:xfrm>
            <a:off x="5872192" y="4158032"/>
            <a:ext cx="395379" cy="358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098" y="4204758"/>
            <a:ext cx="505565" cy="2652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ed Rectangle 8"/>
          <p:cNvSpPr/>
          <p:nvPr/>
        </p:nvSpPr>
        <p:spPr>
          <a:xfrm>
            <a:off x="3307581" y="2291932"/>
            <a:ext cx="1387511" cy="554039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460" y="1432281"/>
            <a:ext cx="3628757" cy="2255456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8090743" y="3003798"/>
            <a:ext cx="1008112" cy="6450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BFCD4"/>
              </a:solidFill>
            </a:endParaRPr>
          </a:p>
        </p:txBody>
      </p:sp>
      <p:sp>
        <p:nvSpPr>
          <p:cNvPr id="30" name="Rounded Rectangle 8"/>
          <p:cNvSpPr/>
          <p:nvPr/>
        </p:nvSpPr>
        <p:spPr>
          <a:xfrm>
            <a:off x="2346296" y="1671751"/>
            <a:ext cx="773847" cy="352168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Rectángulo 12"/>
          <p:cNvSpPr/>
          <p:nvPr/>
        </p:nvSpPr>
        <p:spPr>
          <a:xfrm>
            <a:off x="419166" y="4357159"/>
            <a:ext cx="18229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8"/>
          <p:cNvSpPr/>
          <p:nvPr/>
        </p:nvSpPr>
        <p:spPr>
          <a:xfrm>
            <a:off x="2470917" y="3812193"/>
            <a:ext cx="5704269" cy="1243560"/>
          </a:xfrm>
          <a:prstGeom prst="roundRect">
            <a:avLst/>
          </a:prstGeom>
          <a:solidFill>
            <a:srgbClr val="FBFCD4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Rectángulo 14"/>
          <p:cNvSpPr/>
          <p:nvPr/>
        </p:nvSpPr>
        <p:spPr>
          <a:xfrm>
            <a:off x="2591780" y="3855424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s-ES" sz="1200" dirty="0" smtClean="0"/>
              <a:t>Más </a:t>
            </a:r>
            <a:r>
              <a:rPr lang="es-ES" sz="1200" dirty="0"/>
              <a:t>de la mitad de los pacientes EPOC no estaban diagnosticados, </a:t>
            </a:r>
            <a:r>
              <a:rPr lang="es-ES" sz="1200" dirty="0" smtClean="0"/>
              <a:t>ocasionando </a:t>
            </a:r>
            <a:r>
              <a:rPr lang="es-ES" sz="1200" dirty="0"/>
              <a:t>un </a:t>
            </a:r>
            <a:endParaRPr lang="es-ES" sz="1200" dirty="0" smtClean="0"/>
          </a:p>
          <a:p>
            <a:r>
              <a:rPr lang="es-ES" sz="1200" dirty="0" smtClean="0"/>
              <a:t>importante </a:t>
            </a:r>
            <a:r>
              <a:rPr lang="es-ES" sz="1200" dirty="0"/>
              <a:t>retraso terapéutico que recae en la supervivencia y </a:t>
            </a:r>
            <a:r>
              <a:rPr lang="es-ES" sz="1200" dirty="0" smtClean="0"/>
              <a:t>calidad </a:t>
            </a:r>
            <a:r>
              <a:rPr lang="es-ES" sz="1200" dirty="0"/>
              <a:t>de </a:t>
            </a:r>
            <a:r>
              <a:rPr lang="es-ES" sz="1200" dirty="0" smtClean="0"/>
              <a:t>vida. </a:t>
            </a:r>
            <a:r>
              <a:rPr lang="es-ES" sz="1200" dirty="0"/>
              <a:t/>
            </a:r>
            <a:br>
              <a:rPr lang="es-ES" sz="1200" dirty="0"/>
            </a:br>
            <a:r>
              <a:rPr lang="es-ES" sz="1200" dirty="0"/>
              <a:t>- </a:t>
            </a:r>
            <a:r>
              <a:rPr lang="es-ES" sz="1200" dirty="0" smtClean="0"/>
              <a:t>   Mayor </a:t>
            </a:r>
            <a:r>
              <a:rPr lang="es-ES" sz="1200" dirty="0" err="1" smtClean="0"/>
              <a:t>infradiagnóstico</a:t>
            </a:r>
            <a:r>
              <a:rPr lang="es-ES" sz="1200" dirty="0" smtClean="0"/>
              <a:t> </a:t>
            </a:r>
            <a:r>
              <a:rPr lang="es-ES" sz="1200" dirty="0"/>
              <a:t>de EPOC en pacientes con patología cardíaca </a:t>
            </a:r>
            <a:r>
              <a:rPr lang="es-ES" sz="1200" dirty="0" smtClean="0"/>
              <a:t>asociada. </a:t>
            </a:r>
            <a:r>
              <a:rPr lang="es-ES" sz="1200" dirty="0"/>
              <a:t/>
            </a:r>
            <a:br>
              <a:rPr lang="es-ES" sz="1200" dirty="0"/>
            </a:br>
            <a:r>
              <a:rPr lang="es-ES" sz="1200" dirty="0"/>
              <a:t>- </a:t>
            </a:r>
            <a:r>
              <a:rPr lang="es-ES" sz="1200" dirty="0" smtClean="0"/>
              <a:t>   Abordaje multidisciplinar. </a:t>
            </a:r>
          </a:p>
          <a:p>
            <a:pPr marL="171450" indent="-171450">
              <a:buFontTx/>
              <a:buChar char="-"/>
            </a:pPr>
            <a:r>
              <a:rPr lang="es-ES" sz="1200" dirty="0" smtClean="0"/>
              <a:t>Elaboración </a:t>
            </a:r>
            <a:r>
              <a:rPr lang="es-ES" sz="1200" dirty="0"/>
              <a:t>de estrategias diagnósticas en hospitalizados por patología </a:t>
            </a:r>
            <a:endParaRPr lang="es-ES" sz="1200" dirty="0" smtClean="0"/>
          </a:p>
          <a:p>
            <a:pPr marL="171450" indent="-171450">
              <a:buFontTx/>
              <a:buChar char="-"/>
            </a:pPr>
            <a:r>
              <a:rPr lang="es-ES" sz="1200" dirty="0" smtClean="0"/>
              <a:t>relacionada </a:t>
            </a:r>
            <a:r>
              <a:rPr lang="es-ES" sz="1200" dirty="0"/>
              <a:t>con el </a:t>
            </a:r>
            <a:r>
              <a:rPr lang="es-ES" sz="1200" dirty="0" smtClean="0"/>
              <a:t>tabaquismo</a:t>
            </a:r>
            <a:endParaRPr lang="es-ES" sz="1200" dirty="0"/>
          </a:p>
        </p:txBody>
      </p:sp>
      <p:sp>
        <p:nvSpPr>
          <p:cNvPr id="20" name="Rounded Rectangle 8"/>
          <p:cNvSpPr/>
          <p:nvPr/>
        </p:nvSpPr>
        <p:spPr>
          <a:xfrm>
            <a:off x="148706" y="1674359"/>
            <a:ext cx="1063084" cy="462409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Rectángulo 20"/>
          <p:cNvSpPr/>
          <p:nvPr/>
        </p:nvSpPr>
        <p:spPr>
          <a:xfrm>
            <a:off x="125053" y="1737631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84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ounded Rectangle 8"/>
          <p:cNvSpPr/>
          <p:nvPr/>
        </p:nvSpPr>
        <p:spPr>
          <a:xfrm>
            <a:off x="1277181" y="1432281"/>
            <a:ext cx="983359" cy="353176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Rounded Rectangle 8"/>
          <p:cNvSpPr/>
          <p:nvPr/>
        </p:nvSpPr>
        <p:spPr>
          <a:xfrm>
            <a:off x="1281823" y="1897221"/>
            <a:ext cx="983359" cy="353176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Rectángulo 26"/>
          <p:cNvSpPr/>
          <p:nvPr/>
        </p:nvSpPr>
        <p:spPr>
          <a:xfrm>
            <a:off x="1277181" y="1929349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hombres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1301130" y="1466425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mujeres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364926" y="1718904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66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8"/>
          <p:cNvSpPr/>
          <p:nvPr/>
        </p:nvSpPr>
        <p:spPr>
          <a:xfrm>
            <a:off x="3325103" y="1217714"/>
            <a:ext cx="983359" cy="302040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 </a:t>
            </a:r>
            <a:endParaRPr lang="ko-KR" altLang="en-US" dirty="0"/>
          </a:p>
        </p:txBody>
      </p:sp>
      <p:sp>
        <p:nvSpPr>
          <p:cNvPr id="32" name="Rounded Rectangle 8"/>
          <p:cNvSpPr/>
          <p:nvPr/>
        </p:nvSpPr>
        <p:spPr>
          <a:xfrm>
            <a:off x="3272053" y="1620598"/>
            <a:ext cx="1387511" cy="554039"/>
          </a:xfrm>
          <a:prstGeom prst="roundRect">
            <a:avLst/>
          </a:prstGeom>
          <a:solidFill>
            <a:srgbClr val="FFF9D9"/>
          </a:solidFill>
          <a:ln w="38100">
            <a:solidFill>
              <a:srgbClr val="06C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7" name="Rectángulo 36"/>
          <p:cNvSpPr/>
          <p:nvPr/>
        </p:nvSpPr>
        <p:spPr>
          <a:xfrm>
            <a:off x="3384580" y="1222678"/>
            <a:ext cx="11521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IPA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3261724" y="1652108"/>
            <a:ext cx="1397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fumadores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ex fumadores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Conector recto 43"/>
          <p:cNvCxnSpPr/>
          <p:nvPr/>
        </p:nvCxnSpPr>
        <p:spPr>
          <a:xfrm>
            <a:off x="5580112" y="3435380"/>
            <a:ext cx="0" cy="1395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43" y="2338760"/>
            <a:ext cx="1769270" cy="1769270"/>
          </a:xfrm>
          <a:prstGeom prst="rect">
            <a:avLst/>
          </a:prstGeom>
        </p:spPr>
      </p:pic>
      <p:sp>
        <p:nvSpPr>
          <p:cNvPr id="43" name="Rectangle 18"/>
          <p:cNvSpPr/>
          <p:nvPr/>
        </p:nvSpPr>
        <p:spPr>
          <a:xfrm>
            <a:off x="3376926" y="350989"/>
            <a:ext cx="2018550" cy="477354"/>
          </a:xfrm>
          <a:prstGeom prst="rect">
            <a:avLst/>
          </a:prstGeom>
          <a:solidFill>
            <a:srgbClr val="06C8AC">
              <a:alpha val="70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5478359" y="84927"/>
            <a:ext cx="3565858" cy="1200329"/>
          </a:xfrm>
          <a:prstGeom prst="rect">
            <a:avLst/>
          </a:prstGeom>
          <a:solidFill>
            <a:srgbClr val="DFF5F2"/>
          </a:solidFill>
          <a:ln>
            <a:solidFill>
              <a:srgbClr val="FF01D5"/>
            </a:solidFill>
          </a:ln>
        </p:spPr>
        <p:txBody>
          <a:bodyPr wrap="square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-    Estudio observacional prospectivo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Pacientes hospitalizados en nuestro hospital por patología asociada al tabaquismo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Abril de 2020-Septiembre de 2022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Fumadores o exfumadores sin diagnóstico previo de EPOC</a:t>
            </a:r>
          </a:p>
        </p:txBody>
      </p:sp>
      <p:sp>
        <p:nvSpPr>
          <p:cNvPr id="5" name="Rectángulo 4"/>
          <p:cNvSpPr/>
          <p:nvPr/>
        </p:nvSpPr>
        <p:spPr>
          <a:xfrm>
            <a:off x="8175186" y="3141675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52.03%</a:t>
            </a:r>
            <a:endParaRPr lang="es-E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385265" y="2406120"/>
            <a:ext cx="1290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FEV1 </a:t>
            </a:r>
            <a:r>
              <a:rPr lang="es-ES" sz="1400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65.54%</a:t>
            </a:r>
            <a:endParaRPr lang="es-ES" sz="1400" dirty="0"/>
          </a:p>
        </p:txBody>
      </p:sp>
      <p:sp>
        <p:nvSpPr>
          <p:cNvPr id="52" name="Rectangle 18"/>
          <p:cNvSpPr/>
          <p:nvPr/>
        </p:nvSpPr>
        <p:spPr>
          <a:xfrm>
            <a:off x="346376" y="4357159"/>
            <a:ext cx="2018550" cy="477354"/>
          </a:xfrm>
          <a:prstGeom prst="rect">
            <a:avLst/>
          </a:prstGeom>
          <a:solidFill>
            <a:srgbClr val="06C8AC">
              <a:alpha val="70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18"/>
          <p:cNvSpPr/>
          <p:nvPr/>
        </p:nvSpPr>
        <p:spPr>
          <a:xfrm>
            <a:off x="138538" y="892122"/>
            <a:ext cx="2018550" cy="477354"/>
          </a:xfrm>
          <a:prstGeom prst="rect">
            <a:avLst/>
          </a:prstGeom>
          <a:solidFill>
            <a:srgbClr val="06C8AC">
              <a:alpha val="70000"/>
            </a:srgb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ángulo 7"/>
          <p:cNvSpPr/>
          <p:nvPr/>
        </p:nvSpPr>
        <p:spPr>
          <a:xfrm>
            <a:off x="256288" y="957078"/>
            <a:ext cx="1714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175</Words>
  <Application>Microsoft Office PowerPoint</Application>
  <PresentationFormat>Presentación en pantalla (16:9)</PresentationFormat>
  <Paragraphs>32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Calibri</vt:lpstr>
      <vt:lpstr>Tema de Office</vt:lpstr>
      <vt:lpstr> INFRADIAGNÓSTICO DE EPOC EN PACIENTES HOSPITALIZADOS EN OTRAS ESPECIALIDADES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Paco</cp:lastModifiedBy>
  <cp:revision>24</cp:revision>
  <dcterms:created xsi:type="dcterms:W3CDTF">2022-01-11T08:55:46Z</dcterms:created>
  <dcterms:modified xsi:type="dcterms:W3CDTF">2023-03-02T16:54:17Z</dcterms:modified>
</cp:coreProperties>
</file>