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270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2"/>
  </p:normalViewPr>
  <p:slideViewPr>
    <p:cSldViewPr snapToGrid="0" snapToObjects="1">
      <p:cViewPr varScale="1">
        <p:scale>
          <a:sx n="38" d="100"/>
          <a:sy n="38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7464199999999999"/>
          <c:y val="0.17464199999999999"/>
          <c:w val="0.65071699999999999"/>
          <c:h val="0.63821700000000003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>
                <a:lumOff val="23725"/>
              </a:schemeClr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blurRad="38100" dist="20000" dir="5400000" algn="tl">
                <a:srgbClr val="000000">
                  <a:alpha val="38000"/>
                </a:srgbClr>
              </a:outerShdw>
            </a:effectLst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C822-164F-A834-F5E2974B5FB3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20000" dir="5400000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822-164F-A834-F5E2974B5FB3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90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822-164F-A834-F5E2974B5FB3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2900" b="0" i="0" u="none" strike="noStrike">
                      <a:solidFill>
                        <a:srgbClr val="000000"/>
                      </a:solidFill>
                      <a:latin typeface="Calibri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822-164F-A834-F5E2974B5FB3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900" b="0" i="0" u="none" strike="noStrike">
                    <a:solidFill>
                      <a:srgbClr val="000000"/>
                    </a:solidFill>
                    <a:latin typeface="Calibri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38100" cap="flat">
                  <a:solidFill>
                    <a:srgbClr val="FF2600"/>
                  </a:solidFill>
                  <a:custDash>
                    <a:ds d="200000" sp="200000"/>
                  </a:custDash>
                  <a:miter lim="4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22-164F-A834-F5E2974B5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9.7943699999999995E-2"/>
          <c:y val="6.6020300000000004E-2"/>
          <c:w val="0.89705599999999996"/>
          <c:h val="0.819903000000000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00F900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blurRad="38100" dist="20000" dir="5400000" algn="tl">
                <a:srgbClr val="000000">
                  <a:alpha val="38000"/>
                </a:srgbClr>
              </a:outerShdw>
            </a:effectLst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40" b="0" i="0" u="none" strike="noStrike">
                    <a:solidFill>
                      <a:srgbClr val="000000"/>
                    </a:solidFill>
                    <a:latin typeface="Calibri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Córdoba</c:v>
                </c:pt>
                <c:pt idx="1">
                  <c:v>Sevilla</c:v>
                </c:pt>
                <c:pt idx="2">
                  <c:v>Cádiz</c:v>
                </c:pt>
                <c:pt idx="3">
                  <c:v>Málaga</c:v>
                </c:pt>
                <c:pt idx="4">
                  <c:v>Almería</c:v>
                </c:pt>
                <c:pt idx="5">
                  <c:v>Jaén</c:v>
                </c:pt>
                <c:pt idx="6">
                  <c:v>Granada</c:v>
                </c:pt>
                <c:pt idx="7">
                  <c:v>Huelva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0.24399999999999999</c:v>
                </c:pt>
                <c:pt idx="1">
                  <c:v>0.16700000000000001</c:v>
                </c:pt>
                <c:pt idx="2">
                  <c:v>0.16700000000000001</c:v>
                </c:pt>
                <c:pt idx="3">
                  <c:v>0.13300000000000001</c:v>
                </c:pt>
                <c:pt idx="4">
                  <c:v>0.122</c:v>
                </c:pt>
                <c:pt idx="5">
                  <c:v>8.8999999999999996E-2</c:v>
                </c:pt>
                <c:pt idx="6">
                  <c:v>4.3999999999999997E-2</c:v>
                </c:pt>
                <c:pt idx="7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E1-6E46-AD12-B1B0AE703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40" b="0" i="0" u="none" strike="noStrike">
                <a:solidFill>
                  <a:srgbClr val="000000"/>
                </a:solidFill>
                <a:latin typeface="Calibri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40" b="0" i="0" u="none" strike="noStrike">
                <a:solidFill>
                  <a:srgbClr val="000000"/>
                </a:solidFill>
                <a:latin typeface="Calibri"/>
              </a:defRPr>
            </a:pPr>
            <a:endParaRPr lang="es-ES"/>
          </a:p>
        </c:txPr>
        <c:crossAx val="2094734552"/>
        <c:crosses val="autoZero"/>
        <c:crossBetween val="between"/>
        <c:majorUnit val="7.4999999999999997E-2"/>
        <c:minorUnit val="3.7499999999999999E-2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title>
      <c:tx>
        <c:rich>
          <a:bodyPr rot="0"/>
          <a:lstStyle/>
          <a:p>
            <a:pPr>
              <a:defRPr sz="1890" b="1" i="0" u="none" strike="noStrike">
                <a:solidFill>
                  <a:srgbClr val="FF9300"/>
                </a:solidFill>
                <a:latin typeface="Arial"/>
              </a:defRPr>
            </a:pPr>
            <a:r>
              <a:rPr lang="es-ES" sz="1890" b="1" i="0" u="none" strike="noStrike">
                <a:solidFill>
                  <a:srgbClr val="FF9300"/>
                </a:solidFill>
                <a:latin typeface="Arial"/>
              </a:rPr>
              <a:t>8 CANDIDATOS</a:t>
            </a:r>
          </a:p>
        </c:rich>
      </c:tx>
      <c:layout>
        <c:manualLayout>
          <c:xMode val="edge"/>
          <c:yMode val="edge"/>
          <c:x val="4.4110999999999997E-2"/>
          <c:y val="0.423234"/>
          <c:w val="0.30796200000000001"/>
          <c:h val="7.67655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5.0000000000000001E-3"/>
          <c:y val="5.0000000000000001E-3"/>
          <c:w val="0.39618300000000001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n=8</c:v>
                </c:pt>
              </c:strCache>
            </c:strRef>
          </c:tx>
          <c:spPr>
            <a:solidFill>
              <a:srgbClr val="EEA847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blurRad="38100" dist="20000" dir="5400000" algn="tl">
                <a:srgbClr val="000000">
                  <a:alpha val="38000"/>
                </a:srgbClr>
              </a:outerShdw>
            </a:effectLst>
          </c:spPr>
          <c:dPt>
            <c:idx val="0"/>
            <c:bubble3D val="0"/>
            <c:spPr>
              <a:solidFill>
                <a:srgbClr val="EEA847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20000" dir="5400000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0D-4943-89FE-FB18BE04F12A}"/>
              </c:ext>
            </c:extLst>
          </c:dPt>
          <c:dPt>
            <c:idx val="1"/>
            <c:bubble3D val="0"/>
            <c:spPr>
              <a:solidFill>
                <a:srgbClr val="72B15B"/>
              </a:solidFill>
              <a:ln w="9525" cap="flat">
                <a:solidFill>
                  <a:srgbClr val="F9F9F9"/>
                </a:solidFill>
                <a:prstDash val="solid"/>
                <a:round/>
              </a:ln>
              <a:effectLst>
                <a:outerShdw blurRad="38100" dist="20000" dir="5400000" algn="tl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0D-4943-89FE-FB18BE04F12A}"/>
              </c:ext>
            </c:extLst>
          </c:dPt>
          <c:cat>
            <c:strRef>
              <c:f>Sheet1!$B$1:$C$1</c:f>
              <c:strCache>
                <c:ptCount val="2"/>
                <c:pt idx="0">
                  <c:v>Lista Activa</c:v>
                </c:pt>
                <c:pt idx="1">
                  <c:v>Seguimiento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3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0D-4943-89FE-FB18BE04F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34614800000000001"/>
          <c:y val="0.30730299999999999"/>
          <c:w val="0.65385199999999999"/>
          <c:h val="0.39789400000000003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3050" b="0" i="0" u="none" strike="noStrike">
              <a:solidFill>
                <a:srgbClr val="000000"/>
              </a:solidFill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438400" latinLnBrk="0">
      <a:defRPr sz="3200">
        <a:latin typeface="+mn-lt"/>
        <a:ea typeface="+mn-ea"/>
        <a:cs typeface="+mn-cs"/>
        <a:sym typeface="Calibri"/>
      </a:defRPr>
    </a:lvl1pPr>
    <a:lvl2pPr indent="228600" defTabSz="2438400" latinLnBrk="0">
      <a:defRPr sz="3200">
        <a:latin typeface="+mn-lt"/>
        <a:ea typeface="+mn-ea"/>
        <a:cs typeface="+mn-cs"/>
        <a:sym typeface="Calibri"/>
      </a:defRPr>
    </a:lvl2pPr>
    <a:lvl3pPr indent="457200" defTabSz="2438400" latinLnBrk="0">
      <a:defRPr sz="3200">
        <a:latin typeface="+mn-lt"/>
        <a:ea typeface="+mn-ea"/>
        <a:cs typeface="+mn-cs"/>
        <a:sym typeface="Calibri"/>
      </a:defRPr>
    </a:lvl3pPr>
    <a:lvl4pPr indent="685800" defTabSz="2438400" latinLnBrk="0">
      <a:defRPr sz="3200">
        <a:latin typeface="+mn-lt"/>
        <a:ea typeface="+mn-ea"/>
        <a:cs typeface="+mn-cs"/>
        <a:sym typeface="Calibri"/>
      </a:defRPr>
    </a:lvl4pPr>
    <a:lvl5pPr indent="914400" defTabSz="2438400" latinLnBrk="0">
      <a:defRPr sz="3200">
        <a:latin typeface="+mn-lt"/>
        <a:ea typeface="+mn-ea"/>
        <a:cs typeface="+mn-cs"/>
        <a:sym typeface="Calibri"/>
      </a:defRPr>
    </a:lvl5pPr>
    <a:lvl6pPr indent="1143000" defTabSz="2438400" latinLnBrk="0">
      <a:defRPr sz="3200">
        <a:latin typeface="+mn-lt"/>
        <a:ea typeface="+mn-ea"/>
        <a:cs typeface="+mn-cs"/>
        <a:sym typeface="Calibri"/>
      </a:defRPr>
    </a:lvl6pPr>
    <a:lvl7pPr indent="1371600" defTabSz="2438400" latinLnBrk="0">
      <a:defRPr sz="3200">
        <a:latin typeface="+mn-lt"/>
        <a:ea typeface="+mn-ea"/>
        <a:cs typeface="+mn-cs"/>
        <a:sym typeface="Calibri"/>
      </a:defRPr>
    </a:lvl7pPr>
    <a:lvl8pPr indent="1600200" defTabSz="2438400" latinLnBrk="0">
      <a:defRPr sz="3200">
        <a:latin typeface="+mn-lt"/>
        <a:ea typeface="+mn-ea"/>
        <a:cs typeface="+mn-cs"/>
        <a:sym typeface="Calibri"/>
      </a:defRPr>
    </a:lvl8pPr>
    <a:lvl9pPr indent="1828800" defTabSz="2438400" latinLnBrk="0">
      <a:defRPr sz="3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828799" y="4260850"/>
            <a:ext cx="20726401" cy="2940052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3657599" y="7772400"/>
            <a:ext cx="17068801" cy="35052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1926167" y="8813803"/>
            <a:ext cx="20726401" cy="2724150"/>
          </a:xfrm>
          <a:prstGeom prst="rect">
            <a:avLst/>
          </a:prstGeom>
        </p:spPr>
        <p:txBody>
          <a:bodyPr anchor="t"/>
          <a:lstStyle>
            <a:lvl1pPr algn="l">
              <a:defRPr sz="10600" b="1" cap="all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926167" y="5813426"/>
            <a:ext cx="20726401" cy="300037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200"/>
              </a:spcBef>
              <a:buSzTx/>
              <a:buFontTx/>
              <a:buNone/>
              <a:defRPr sz="5200">
                <a:solidFill>
                  <a:srgbClr val="888888"/>
                </a:solidFill>
              </a:defRPr>
            </a:lvl1pPr>
            <a:lvl2pPr marL="0" indent="457200">
              <a:spcBef>
                <a:spcPts val="1200"/>
              </a:spcBef>
              <a:buSzTx/>
              <a:buFontTx/>
              <a:buNone/>
              <a:defRPr sz="5200">
                <a:solidFill>
                  <a:srgbClr val="888888"/>
                </a:solidFill>
              </a:defRPr>
            </a:lvl2pPr>
            <a:lvl3pPr marL="0" indent="914400">
              <a:spcBef>
                <a:spcPts val="1200"/>
              </a:spcBef>
              <a:buSzTx/>
              <a:buFontTx/>
              <a:buNone/>
              <a:defRPr sz="5200">
                <a:solidFill>
                  <a:srgbClr val="888888"/>
                </a:solidFill>
              </a:defRPr>
            </a:lvl3pPr>
            <a:lvl4pPr marL="0" indent="1371600">
              <a:spcBef>
                <a:spcPts val="1200"/>
              </a:spcBef>
              <a:buSzTx/>
              <a:buFontTx/>
              <a:buNone/>
              <a:defRPr sz="5200">
                <a:solidFill>
                  <a:srgbClr val="888888"/>
                </a:solidFill>
              </a:defRPr>
            </a:lvl4pPr>
            <a:lvl5pPr marL="0" indent="1828800">
              <a:spcBef>
                <a:spcPts val="1200"/>
              </a:spcBef>
              <a:buSzTx/>
              <a:buFontTx/>
              <a:buNone/>
              <a:defRPr sz="52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219199" y="2400301"/>
            <a:ext cx="10769601" cy="6788151"/>
          </a:xfrm>
          <a:prstGeom prst="rect">
            <a:avLst/>
          </a:prstGeom>
        </p:spPr>
        <p:txBody>
          <a:bodyPr/>
          <a:lstStyle>
            <a:lvl1pPr marL="906235" indent="-906235">
              <a:spcBef>
                <a:spcPts val="1700"/>
              </a:spcBef>
              <a:defRPr sz="7400"/>
            </a:lvl1pPr>
            <a:lvl2pPr marL="1338262" indent="-881062">
              <a:spcBef>
                <a:spcPts val="1700"/>
              </a:spcBef>
              <a:defRPr sz="7400"/>
            </a:lvl2pPr>
            <a:lvl3pPr marL="1760220" indent="-845820">
              <a:spcBef>
                <a:spcPts val="1700"/>
              </a:spcBef>
              <a:defRPr sz="7400"/>
            </a:lvl3pPr>
            <a:lvl4pPr marL="2311400" indent="-939800">
              <a:spcBef>
                <a:spcPts val="1700"/>
              </a:spcBef>
              <a:defRPr sz="7400"/>
            </a:lvl4pPr>
            <a:lvl5pPr marL="2768600" indent="-939800">
              <a:spcBef>
                <a:spcPts val="1700"/>
              </a:spcBef>
              <a:defRPr sz="7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19199" y="3070226"/>
            <a:ext cx="10773836" cy="127952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0"/>
              </a:spcBef>
              <a:buSzTx/>
              <a:buFontTx/>
              <a:buNone/>
              <a:defRPr sz="6400" b="1"/>
            </a:lvl1pPr>
            <a:lvl2pPr marL="0" indent="457200">
              <a:spcBef>
                <a:spcPts val="1500"/>
              </a:spcBef>
              <a:buSzTx/>
              <a:buFontTx/>
              <a:buNone/>
              <a:defRPr sz="6400" b="1"/>
            </a:lvl2pPr>
            <a:lvl3pPr marL="0" indent="914400">
              <a:spcBef>
                <a:spcPts val="1500"/>
              </a:spcBef>
              <a:buSzTx/>
              <a:buFontTx/>
              <a:buNone/>
              <a:defRPr sz="6400" b="1"/>
            </a:lvl3pPr>
            <a:lvl4pPr marL="0" indent="1371600">
              <a:spcBef>
                <a:spcPts val="1500"/>
              </a:spcBef>
              <a:buSzTx/>
              <a:buFontTx/>
              <a:buNone/>
              <a:defRPr sz="6400" b="1"/>
            </a:lvl4pPr>
            <a:lvl5pPr marL="0" indent="1828800">
              <a:spcBef>
                <a:spcPts val="1500"/>
              </a:spcBef>
              <a:buSzTx/>
              <a:buFontTx/>
              <a:buNone/>
              <a:defRPr sz="6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>
            <a:spLocks noGrp="1"/>
          </p:cNvSpPr>
          <p:nvPr>
            <p:ph type="body" sz="quarter" idx="21"/>
          </p:nvPr>
        </p:nvSpPr>
        <p:spPr>
          <a:xfrm>
            <a:off x="12386736" y="3070226"/>
            <a:ext cx="10778068" cy="1279526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500"/>
              </a:spcBef>
              <a:buSzTx/>
              <a:buFontTx/>
              <a:buNone/>
              <a:defRPr sz="6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1219202" y="546098"/>
            <a:ext cx="8022169" cy="2324102"/>
          </a:xfrm>
          <a:prstGeom prst="rect">
            <a:avLst/>
          </a:prstGeom>
        </p:spPr>
        <p:txBody>
          <a:bodyPr anchor="b"/>
          <a:lstStyle>
            <a:lvl1pPr algn="l">
              <a:defRPr sz="5200" b="1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33466" y="546101"/>
            <a:ext cx="13631335" cy="1170622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>
            <a:spLocks noGrp="1"/>
          </p:cNvSpPr>
          <p:nvPr>
            <p:ph type="body" sz="half" idx="21"/>
          </p:nvPr>
        </p:nvSpPr>
        <p:spPr>
          <a:xfrm>
            <a:off x="1219202" y="2870202"/>
            <a:ext cx="8022169" cy="9382126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800"/>
              </a:spcBef>
              <a:buSzTx/>
              <a:buFontTx/>
              <a:buNone/>
              <a:defRPr sz="3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4779434" y="9601200"/>
            <a:ext cx="14630401" cy="1133478"/>
          </a:xfrm>
          <a:prstGeom prst="rect">
            <a:avLst/>
          </a:prstGeom>
        </p:spPr>
        <p:txBody>
          <a:bodyPr anchor="b"/>
          <a:lstStyle>
            <a:lvl1pPr algn="l">
              <a:defRPr sz="5200" b="1"/>
            </a:lvl1pPr>
          </a:lstStyle>
          <a:p>
            <a:r>
              <a:t>Texto del título</a:t>
            </a:r>
          </a:p>
        </p:txBody>
      </p:sp>
      <p:sp>
        <p:nvSpPr>
          <p:cNvPr id="83" name="2 Marcador de posición de imagen"/>
          <p:cNvSpPr>
            <a:spLocks noGrp="1"/>
          </p:cNvSpPr>
          <p:nvPr>
            <p:ph type="pic" sz="half" idx="21"/>
          </p:nvPr>
        </p:nvSpPr>
        <p:spPr>
          <a:xfrm>
            <a:off x="4779434" y="1225549"/>
            <a:ext cx="14630401" cy="8229601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779434" y="10734675"/>
            <a:ext cx="14630401" cy="16097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800"/>
              </a:spcBef>
              <a:buSzTx/>
              <a:buFontTx/>
              <a:buNone/>
              <a:defRPr sz="3600"/>
            </a:lvl1pPr>
            <a:lvl2pPr marL="0" indent="457200">
              <a:spcBef>
                <a:spcPts val="800"/>
              </a:spcBef>
              <a:buSzTx/>
              <a:buFontTx/>
              <a:buNone/>
              <a:defRPr sz="3600"/>
            </a:lvl2pPr>
            <a:lvl3pPr marL="0" indent="914400">
              <a:spcBef>
                <a:spcPts val="800"/>
              </a:spcBef>
              <a:buSzTx/>
              <a:buFontTx/>
              <a:buNone/>
              <a:defRPr sz="3600"/>
            </a:lvl3pPr>
            <a:lvl4pPr marL="0" indent="1371600">
              <a:spcBef>
                <a:spcPts val="800"/>
              </a:spcBef>
              <a:buSzTx/>
              <a:buFontTx/>
              <a:buNone/>
              <a:defRPr sz="3600"/>
            </a:lvl4pPr>
            <a:lvl5pPr marL="0" indent="1828800">
              <a:spcBef>
                <a:spcPts val="800"/>
              </a:spcBef>
              <a:buSzTx/>
              <a:buFontTx/>
              <a:buNone/>
              <a:defRPr sz="3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1219199" y="549277"/>
            <a:ext cx="21945601" cy="22860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1219199" y="3200402"/>
            <a:ext cx="21945601" cy="9051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496303" y="12753103"/>
            <a:ext cx="668497" cy="649447"/>
          </a:xfrm>
          <a:prstGeom prst="rect">
            <a:avLst/>
          </a:prstGeom>
          <a:ln w="254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>
              <a:defRPr sz="3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900112" marR="0" indent="-900112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314450" marR="0" indent="-85725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–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714500" marR="0" indent="-80010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3317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–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7889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»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2461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7033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41605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617720" marR="0" indent="-960120" algn="l" defTabSz="24384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2438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e recogieron un total de 90 pacientes EPOC evaluados"/>
          <p:cNvGrpSpPr/>
          <p:nvPr/>
        </p:nvGrpSpPr>
        <p:grpSpPr>
          <a:xfrm>
            <a:off x="13631894" y="7344261"/>
            <a:ext cx="8769711" cy="779139"/>
            <a:chOff x="0" y="0"/>
            <a:chExt cx="8769710" cy="779137"/>
          </a:xfrm>
        </p:grpSpPr>
        <p:sp>
          <p:nvSpPr>
            <p:cNvPr id="95" name="Se recogieron un total de 90 pacientes EPOC evaluados"/>
            <p:cNvSpPr txBox="1"/>
            <p:nvPr/>
          </p:nvSpPr>
          <p:spPr>
            <a:xfrm>
              <a:off x="38100" y="38100"/>
              <a:ext cx="8693511" cy="702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21919" tIns="121919" rIns="121919" bIns="121919" numCol="1" anchor="t">
              <a:spAutoFit/>
            </a:bodyPr>
            <a:lstStyle>
              <a:lvl1pPr algn="ctr" defTabSz="457200">
                <a:spcBef>
                  <a:spcPts val="1300"/>
                </a:spcBef>
                <a:defRPr sz="2600">
                  <a:solidFill>
                    <a:srgbClr val="222222"/>
                  </a:solidFill>
                  <a:latin typeface="+mj-lt"/>
                  <a:ea typeface="+mj-ea"/>
                  <a:cs typeface="+mj-cs"/>
                  <a:sym typeface="Arial"/>
                </a:defRPr>
              </a:lvl1pPr>
            </a:lstStyle>
            <a:p>
              <a:r>
                <a:t>Se recogieron un total de 90 pacientes EPOC evaluados</a:t>
              </a:r>
            </a:p>
          </p:txBody>
        </p:sp>
        <p:pic>
          <p:nvPicPr>
            <p:cNvPr id="94" name="Se recogieron un total de 90 pacientes EPOC evaluados Se recogieron un total de 90 pacientes EPOC evaluados" descr="Se recogieron un total de 90 pacientes EPOC evaluados Se recogieron un total de 90 pacientes EPOC evaluados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769711" cy="779138"/>
            </a:xfrm>
            <a:prstGeom prst="rect">
              <a:avLst/>
            </a:prstGeom>
            <a:effectLst/>
          </p:spPr>
        </p:pic>
      </p:grpSp>
      <p:sp>
        <p:nvSpPr>
          <p:cNvPr id="97" name="REDUCCIÓN DE VOLUMEN PULMONAR EN PACIENTES EPOC EN SITUACIÓN DE PRE-TRASPLANTE PULMONAR"/>
          <p:cNvSpPr txBox="1"/>
          <p:nvPr/>
        </p:nvSpPr>
        <p:spPr>
          <a:xfrm>
            <a:off x="4157325" y="635979"/>
            <a:ext cx="18610484" cy="154594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>
            <a:spAutoFit/>
          </a:bodyPr>
          <a:lstStyle>
            <a:lvl1pPr algn="ctr" defTabSz="457200">
              <a:spcBef>
                <a:spcPts val="3400"/>
              </a:spcBef>
              <a:defRPr sz="4500" b="1">
                <a:solidFill>
                  <a:srgbClr val="FF9300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REDUCCIÓN DE VOLUMEN PULMONAR EN PACIENTES EPOC EN SITUACIÓN DE PRE-TRASPLANTE PULMONAR</a:t>
            </a:r>
          </a:p>
        </p:txBody>
      </p:sp>
      <p:grpSp>
        <p:nvGrpSpPr>
          <p:cNvPr id="100" name="La reducción endoscópica de volumen pulmonar mejora la función pulmonar y la calidad de vida en pacientes enfisematosos.…"/>
          <p:cNvGrpSpPr/>
          <p:nvPr/>
        </p:nvGrpSpPr>
        <p:grpSpPr>
          <a:xfrm>
            <a:off x="272320" y="3677636"/>
            <a:ext cx="23839360" cy="1172839"/>
            <a:chOff x="0" y="0"/>
            <a:chExt cx="23839358" cy="1172837"/>
          </a:xfrm>
        </p:grpSpPr>
        <p:sp>
          <p:nvSpPr>
            <p:cNvPr id="99" name="La reducción endoscópica de volumen pulmonar mejora la función pulmonar y la calidad de vida en pacientes enfisematosos.…"/>
            <p:cNvSpPr txBox="1"/>
            <p:nvPr/>
          </p:nvSpPr>
          <p:spPr>
            <a:xfrm>
              <a:off x="38100" y="38100"/>
              <a:ext cx="23763159" cy="1096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21919" tIns="121919" rIns="121919" bIns="121919" numCol="1" anchor="t">
              <a:spAutoFit/>
            </a:bodyPr>
            <a:lstStyle/>
            <a:p>
              <a:pPr algn="ctr" defTabSz="457200">
                <a:defRPr sz="2600">
                  <a:latin typeface="+mj-lt"/>
                  <a:ea typeface="+mj-ea"/>
                  <a:cs typeface="+mj-cs"/>
                  <a:sym typeface="Arial"/>
                </a:defRPr>
              </a:pPr>
              <a:r>
                <a:t>La reducción endoscópica de volumen pulmonar mejora la función pulmonar y la calidad de vida en pacientes enfisematosos. </a:t>
              </a:r>
            </a:p>
            <a:p>
              <a:pPr algn="ctr" defTabSz="457200">
                <a:defRPr sz="2600">
                  <a:latin typeface="+mj-lt"/>
                  <a:ea typeface="+mj-ea"/>
                  <a:cs typeface="+mj-cs"/>
                  <a:sym typeface="Arial"/>
                </a:defRPr>
              </a:pPr>
              <a:r>
                <a:t>Su aplicación en situación pre-trasplante pulmonar mejoraría la calidad de vida de estos pacientes y les permitiría acceder al trasplante en mejores condiciones </a:t>
              </a:r>
            </a:p>
          </p:txBody>
        </p:sp>
        <p:pic>
          <p:nvPicPr>
            <p:cNvPr id="98" name="La reducción endoscópica de volumen pulmonar mejora la función pulmonar y la calidad de vida en pacientes enfisematosos.… La reducción endoscópica de volumen pulmonar mejora la función pulmonar y la calidad de vida en pacientes enfisematosos. Su aplicaci" descr="La reducción endoscópica de volumen pulmonar mejora la función pulmonar y la calidad de vida en pacientes enfisematosos.… La reducción endoscópica de volumen pulmonar mejora la función pulmonar y la calidad de vida en pacientes enfisematosos. Su aplicación en situación pre-trasplante pulmonar mejoraría la calidad de vida de estos pacientes y les permitiría acceder al trasplante en mejores condiciones 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3839359" cy="1172838"/>
            </a:xfrm>
            <a:prstGeom prst="rect">
              <a:avLst/>
            </a:prstGeom>
            <a:effectLst/>
          </p:spPr>
        </p:pic>
      </p:grpSp>
      <p:grpSp>
        <p:nvGrpSpPr>
          <p:cNvPr id="103" name="Estudio descriptivo, longitudinal de carácter retrospectivo, donde se recogieron pacientes EPOC evaluados en comité  en evaluación pre-trasplante pulmonar desde noviembre de 2021 hasta noviembre de 2022.…"/>
          <p:cNvGrpSpPr/>
          <p:nvPr/>
        </p:nvGrpSpPr>
        <p:grpSpPr>
          <a:xfrm>
            <a:off x="603197" y="7742629"/>
            <a:ext cx="9486290" cy="5427339"/>
            <a:chOff x="0" y="0"/>
            <a:chExt cx="9486289" cy="5427337"/>
          </a:xfrm>
        </p:grpSpPr>
        <p:sp>
          <p:nvSpPr>
            <p:cNvPr id="102" name="Estudio descriptivo, longitudinal de carácter retrospectivo, donde se recogieron pacientes EPOC evaluados en comité  en evaluación pre-trasplante pulmonar desde noviembre de 2021 hasta noviembre de 2022.…"/>
            <p:cNvSpPr txBox="1"/>
            <p:nvPr/>
          </p:nvSpPr>
          <p:spPr>
            <a:xfrm>
              <a:off x="38100" y="38099"/>
              <a:ext cx="9410090" cy="5351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21919" tIns="121919" rIns="121919" bIns="121919" numCol="1" anchor="t">
              <a:spAutoFit/>
            </a:bodyPr>
            <a:lstStyle/>
            <a:p>
              <a:pPr algn="just" defTabSz="457200">
                <a:spcBef>
                  <a:spcPts val="1300"/>
                </a:spcBef>
                <a:defRPr sz="3300">
                  <a:solidFill>
                    <a:srgbClr val="222222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rPr sz="2600"/>
                <a:t>Estudio descriptivo, longitudinal de carácter retrospectivo, donde se recogieron pacientes EPOC evaluados en comité  en evaluación pre-trasplante pulmonar desde noviembre de 2021 hasta noviembre de 2022.</a:t>
              </a:r>
              <a:br>
                <a:rPr sz="3200"/>
              </a:br>
              <a:endParaRPr sz="3200"/>
            </a:p>
            <a:p>
              <a:pPr algn="just" defTabSz="457200">
                <a:spcBef>
                  <a:spcPts val="1300"/>
                </a:spcBef>
                <a:defRPr sz="3300">
                  <a:solidFill>
                    <a:srgbClr val="222222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rPr sz="2600"/>
                <a:t>Se consideraron candidatos a reducción de volumen pulmonar los pacientes EPOC fenotipo enfisema, sintomáticos (al menos disnea grado 2 MRC), con obstrucción pulmonar grado 3-4, evidencia de hiperinsuflación (VR&gt;175%), que dejaron de fumar hace al menos &gt;6 meses, siguieran una terapia médica óptima y hubieran realizado rehabilitación respiratoria.</a:t>
              </a:r>
            </a:p>
          </p:txBody>
        </p:sp>
        <p:pic>
          <p:nvPicPr>
            <p:cNvPr id="101" name="Estudio descriptivo, longitudinal de carácter retrospectivo, donde se recogieron pacientes EPOC evaluados en comité  en evaluación pre-trasplante pulmonar desde noviembre de 2021 hasta noviembre de 2022.… Estudio descriptivo, longitudinal de carácter ret" descr="Estudio descriptivo, longitudinal de carácter retrospectivo, donde se recogieron pacientes EPOC evaluados en comité  en evaluación pre-trasplante pulmonar desde noviembre de 2021 hasta noviembre de 2022.… Estudio descriptivo, longitudinal de carácter retrospectivo, donde se recogieron pacientes EPOC evaluados en comité  en evaluación pre-trasplante pulmonar desde noviembre de 2021 hasta noviembre de 2022. Se consideraron candidatos a reducción de volumen pulmonar los pacientes EPOC fenotipo enfisema, sintomáticos (al menos disnea grado 2 MRC), con obstrucción pulmonar grado 3-4, evidencia de hiperinsuflación (VR&gt;175%), que dejaron de fumar hace al menos &gt;6 meses, siguieran una terapia médica óptima y hubieran realizado rehabilitación respiratoria.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1"/>
              <a:ext cx="9486290" cy="5427339"/>
            </a:xfrm>
            <a:prstGeom prst="rect">
              <a:avLst/>
            </a:prstGeom>
            <a:effectLst/>
          </p:spPr>
        </p:pic>
      </p:grpSp>
      <p:sp>
        <p:nvSpPr>
          <p:cNvPr id="104" name="MATERIAL Y MÉTODO"/>
          <p:cNvSpPr txBox="1"/>
          <p:nvPr/>
        </p:nvSpPr>
        <p:spPr>
          <a:xfrm>
            <a:off x="2397481" y="6824126"/>
            <a:ext cx="5897722" cy="858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defRPr b="1">
                <a:solidFill>
                  <a:srgbClr val="FF9300"/>
                </a:solidFill>
              </a:defRPr>
            </a:lvl1pPr>
          </a:lstStyle>
          <a:p>
            <a:r>
              <a:t>MATERIAL Y MÉTODO </a:t>
            </a:r>
          </a:p>
        </p:txBody>
      </p:sp>
      <p:grpSp>
        <p:nvGrpSpPr>
          <p:cNvPr id="107" name="Seleccionar a posibles candidatos a terapia de reducción de volumen entre los pacientes en seguimiento pre-trasplante pulmonar."/>
          <p:cNvGrpSpPr/>
          <p:nvPr/>
        </p:nvGrpSpPr>
        <p:grpSpPr>
          <a:xfrm>
            <a:off x="3912477" y="5439366"/>
            <a:ext cx="20161104" cy="779138"/>
            <a:chOff x="0" y="0"/>
            <a:chExt cx="20161102" cy="779137"/>
          </a:xfrm>
        </p:grpSpPr>
        <p:sp>
          <p:nvSpPr>
            <p:cNvPr id="106" name="Seleccionar a posibles candidatos a terapia de reducción de volumen entre los pacientes en seguimiento pre-trasplante pulmonar."/>
            <p:cNvSpPr txBox="1"/>
            <p:nvPr/>
          </p:nvSpPr>
          <p:spPr>
            <a:xfrm>
              <a:off x="38100" y="38100"/>
              <a:ext cx="20084903" cy="702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21919" tIns="121919" rIns="121919" bIns="121919" numCol="1" anchor="t">
              <a:spAutoFit/>
            </a:bodyPr>
            <a:lstStyle>
              <a:lvl1pPr algn="ctr" defTabSz="457200">
                <a:spcBef>
                  <a:spcPts val="1300"/>
                </a:spcBef>
                <a:defRPr sz="2600">
                  <a:solidFill>
                    <a:srgbClr val="222222"/>
                  </a:solidFill>
                  <a:latin typeface="+mj-lt"/>
                  <a:ea typeface="+mj-ea"/>
                  <a:cs typeface="+mj-cs"/>
                  <a:sym typeface="Arial"/>
                </a:defRPr>
              </a:lvl1pPr>
            </a:lstStyle>
            <a:p>
              <a:r>
                <a:t>Seleccionar a posibles candidatos a terapia de reducción de volumen entre los pacientes en seguimiento pre-trasplante pulmonar.</a:t>
              </a:r>
            </a:p>
          </p:txBody>
        </p:sp>
        <p:pic>
          <p:nvPicPr>
            <p:cNvPr id="105" name="Seleccionar a posibles candidatos a terapia de reducción de volumen entre los pacientes en seguimiento pre-trasplante pulmonar. Seleccionar a posibles candidatos a terapia de reducción de volumen entre los pacientes en seguimiento pre-trasplante pulmonar" descr="Seleccionar a posibles candidatos a terapia de reducción de volumen entre los pacientes en seguimiento pre-trasplante pulmonar. Seleccionar a posibles candidatos a terapia de reducción de volumen entre los pacientes en seguimiento pre-trasplante pulmonar.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20161103" cy="779138"/>
            </a:xfrm>
            <a:prstGeom prst="rect">
              <a:avLst/>
            </a:prstGeom>
            <a:effectLst/>
          </p:spPr>
        </p:pic>
      </p:grpSp>
      <p:sp>
        <p:nvSpPr>
          <p:cNvPr id="108" name="Francisco Navarro Muñoz, Cristina Gómez Rebollo, Elena Lesaga López, Pablo García Lovera, Cristina Muñoz Corroto, Marta Dominguez Gómez, María José Cadenas-De-Llano Conde, María Sol Arenas-De Larriva"/>
          <p:cNvSpPr txBox="1"/>
          <p:nvPr/>
        </p:nvSpPr>
        <p:spPr>
          <a:xfrm>
            <a:off x="3229077" y="2212020"/>
            <a:ext cx="20760179" cy="12769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>
            <a:spAutoFit/>
          </a:bodyPr>
          <a:lstStyle>
            <a:lvl1pPr algn="ctr" defTabSz="457200">
              <a:spcBef>
                <a:spcPts val="1300"/>
              </a:spcBef>
              <a:defRPr sz="2000" b="1">
                <a:solidFill>
                  <a:srgbClr val="222222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/>
              <a:t>Francisco Navarro Muñoz, Cristina Gómez </a:t>
            </a:r>
            <a:r>
              <a:rPr dirty="0" err="1"/>
              <a:t>Rebollo</a:t>
            </a:r>
            <a:r>
              <a:rPr dirty="0"/>
              <a:t>, Elena </a:t>
            </a:r>
            <a:r>
              <a:rPr dirty="0" err="1"/>
              <a:t>Lesaga</a:t>
            </a:r>
            <a:r>
              <a:rPr dirty="0"/>
              <a:t> López, Pablo García </a:t>
            </a:r>
            <a:r>
              <a:rPr dirty="0" err="1"/>
              <a:t>Lovera</a:t>
            </a:r>
            <a:r>
              <a:rPr dirty="0"/>
              <a:t>, Cristina Muñoz </a:t>
            </a:r>
            <a:r>
              <a:rPr dirty="0" err="1"/>
              <a:t>Corroto</a:t>
            </a:r>
            <a:r>
              <a:rPr dirty="0"/>
              <a:t>, Marta Dominguez Gómez, María José </a:t>
            </a:r>
            <a:r>
              <a:rPr dirty="0" err="1"/>
              <a:t>Cadenas</a:t>
            </a:r>
            <a:r>
              <a:rPr dirty="0"/>
              <a:t>-De-Llano Conde, María Sol Arenas-De </a:t>
            </a:r>
            <a:r>
              <a:rPr dirty="0" err="1"/>
              <a:t>Larriva</a:t>
            </a:r>
            <a:endParaRPr b="0" dirty="0"/>
          </a:p>
        </p:txBody>
      </p:sp>
      <p:sp>
        <p:nvSpPr>
          <p:cNvPr id="109" name="RESULTADOS"/>
          <p:cNvSpPr txBox="1"/>
          <p:nvPr/>
        </p:nvSpPr>
        <p:spPr>
          <a:xfrm>
            <a:off x="16200055" y="6412453"/>
            <a:ext cx="3633389" cy="89109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defRPr sz="5000" b="1">
                <a:solidFill>
                  <a:srgbClr val="FF9300"/>
                </a:solidFill>
              </a:defRPr>
            </a:lvl1pPr>
          </a:lstStyle>
          <a:p>
            <a:r>
              <a:t>RESULTADOS</a:t>
            </a:r>
          </a:p>
        </p:txBody>
      </p:sp>
      <p:sp>
        <p:nvSpPr>
          <p:cNvPr id="110" name="OBJETIVO"/>
          <p:cNvSpPr txBox="1"/>
          <p:nvPr/>
        </p:nvSpPr>
        <p:spPr>
          <a:xfrm>
            <a:off x="997201" y="5383388"/>
            <a:ext cx="2838089" cy="89109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defRPr sz="5000" b="1">
                <a:solidFill>
                  <a:srgbClr val="FF9300"/>
                </a:solidFill>
              </a:defRPr>
            </a:lvl1pPr>
          </a:lstStyle>
          <a:p>
            <a:r>
              <a:rPr dirty="0"/>
              <a:t>OBJETIVO</a:t>
            </a:r>
          </a:p>
        </p:txBody>
      </p:sp>
      <p:sp>
        <p:nvSpPr>
          <p:cNvPr id="111" name="Servicio de Neumología, Hospital Universitario Reina Sofia, Córdoba, España"/>
          <p:cNvSpPr txBox="1"/>
          <p:nvPr/>
        </p:nvSpPr>
        <p:spPr>
          <a:xfrm>
            <a:off x="8792520" y="2890949"/>
            <a:ext cx="9119721" cy="79474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 defTabSz="457200">
              <a:defRPr sz="1900" b="1">
                <a:solidFill>
                  <a:srgbClr val="222222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Servicio de Neumología, Hospital Universitario Reina Sofia, Córdoba, España</a:t>
            </a:r>
            <a:endParaRPr b="0"/>
          </a:p>
        </p:txBody>
      </p:sp>
      <p:graphicFrame>
        <p:nvGraphicFramePr>
          <p:cNvPr id="112" name="Gráfica de sectores 2D"/>
          <p:cNvGraphicFramePr/>
          <p:nvPr/>
        </p:nvGraphicFramePr>
        <p:xfrm>
          <a:off x="19296429" y="9204824"/>
          <a:ext cx="3788946" cy="3788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3" name="Gráfica de columnas 2D"/>
          <p:cNvGraphicFramePr/>
          <p:nvPr/>
        </p:nvGraphicFramePr>
        <p:xfrm>
          <a:off x="10418574" y="9342460"/>
          <a:ext cx="7792191" cy="3643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4" name="H"/>
          <p:cNvSpPr txBox="1"/>
          <p:nvPr/>
        </p:nvSpPr>
        <p:spPr>
          <a:xfrm>
            <a:off x="21453034" y="10956485"/>
            <a:ext cx="533485" cy="6918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3500"/>
            </a:lvl1pPr>
          </a:lstStyle>
          <a:p>
            <a:r>
              <a:t>H</a:t>
            </a:r>
          </a:p>
        </p:txBody>
      </p:sp>
      <p:sp>
        <p:nvSpPr>
          <p:cNvPr id="115" name="M"/>
          <p:cNvSpPr txBox="1"/>
          <p:nvPr/>
        </p:nvSpPr>
        <p:spPr>
          <a:xfrm>
            <a:off x="20409374" y="10350138"/>
            <a:ext cx="636580" cy="69183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3500"/>
            </a:lvl1pPr>
          </a:lstStyle>
          <a:p>
            <a:r>
              <a:t>M</a:t>
            </a:r>
          </a:p>
        </p:txBody>
      </p:sp>
      <p:sp>
        <p:nvSpPr>
          <p:cNvPr id="116" name="Edad media de 58,79 ± 6,29 años"/>
          <p:cNvSpPr txBox="1"/>
          <p:nvPr/>
        </p:nvSpPr>
        <p:spPr>
          <a:xfrm>
            <a:off x="15411254" y="8539824"/>
            <a:ext cx="5374802" cy="6267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 defTabSz="457200">
              <a:spcBef>
                <a:spcPts val="1300"/>
              </a:spcBef>
              <a:defRPr sz="2600" b="1">
                <a:solidFill>
                  <a:srgbClr val="222222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Edad media de 58,79 ± 6,29 años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o"/>
          <p:cNvSpPr txBox="1"/>
          <p:nvPr/>
        </p:nvSpPr>
        <p:spPr>
          <a:xfrm>
            <a:off x="5255420" y="2545814"/>
            <a:ext cx="256541" cy="7772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0" name="Texto"/>
          <p:cNvSpPr txBox="1"/>
          <p:nvPr/>
        </p:nvSpPr>
        <p:spPr>
          <a:xfrm>
            <a:off x="9030503" y="336074"/>
            <a:ext cx="256541" cy="7772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2" name="Texto"/>
          <p:cNvSpPr txBox="1"/>
          <p:nvPr/>
        </p:nvSpPr>
        <p:spPr>
          <a:xfrm>
            <a:off x="4661940" y="2420420"/>
            <a:ext cx="256541" cy="7772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/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grpSp>
        <p:nvGrpSpPr>
          <p:cNvPr id="128" name="Ningún integrante del estudio había sido propuesto para reducción de volumen pulmonar con anterioridad."/>
          <p:cNvGrpSpPr/>
          <p:nvPr/>
        </p:nvGrpSpPr>
        <p:grpSpPr>
          <a:xfrm>
            <a:off x="249441" y="5695885"/>
            <a:ext cx="10525040" cy="1198238"/>
            <a:chOff x="0" y="0"/>
            <a:chExt cx="10525038" cy="1198237"/>
          </a:xfrm>
        </p:grpSpPr>
        <p:sp>
          <p:nvSpPr>
            <p:cNvPr id="127" name="Ningún integrante del estudio había sido propuesto para reducción de volumen pulmonar con anterioridad."/>
            <p:cNvSpPr txBox="1"/>
            <p:nvPr/>
          </p:nvSpPr>
          <p:spPr>
            <a:xfrm>
              <a:off x="44450" y="44450"/>
              <a:ext cx="10436139" cy="1109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21919" tIns="121919" rIns="121919" bIns="121919" numCol="1" anchor="t">
              <a:spAutoFit/>
            </a:bodyPr>
            <a:lstStyle>
              <a:lvl1pPr algn="ctr" defTabSz="457200">
                <a:spcBef>
                  <a:spcPts val="1300"/>
                </a:spcBef>
                <a:defRPr sz="2600">
                  <a:latin typeface="+mj-lt"/>
                  <a:ea typeface="+mj-ea"/>
                  <a:cs typeface="+mj-cs"/>
                  <a:sym typeface="Arial"/>
                </a:defRPr>
              </a:lvl1pPr>
            </a:lstStyle>
            <a:p>
              <a:r>
                <a:t>Ningún integrante del estudio había sido propuesto para reducción de volumen pulmonar con anterioridad.</a:t>
              </a:r>
            </a:p>
          </p:txBody>
        </p:sp>
        <p:pic>
          <p:nvPicPr>
            <p:cNvPr id="126" name="Ningún integrante del estudio había sido propuesto para reducción de volumen pulmonar con anterioridad. Ningún integrante del estudio había sido propuesto para reducción de volumen pulmonar con anterioridad." descr="Ningún integrante del estudio había sido propuesto para reducción de volumen pulmonar con anterioridad. Ningún integrante del estudio había sido propuesto para reducción de volumen pulmonar con anterioridad.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0525039" cy="1198238"/>
            </a:xfrm>
            <a:prstGeom prst="rect">
              <a:avLst/>
            </a:prstGeom>
            <a:effectLst/>
          </p:spPr>
        </p:pic>
      </p:grpSp>
      <p:sp>
        <p:nvSpPr>
          <p:cNvPr id="129" name="Aplicando los criterios de elegibilidad para la reducción de volumen pulmonar"/>
          <p:cNvSpPr txBox="1"/>
          <p:nvPr/>
        </p:nvSpPr>
        <p:spPr>
          <a:xfrm>
            <a:off x="249441" y="7161480"/>
            <a:ext cx="10525040" cy="102043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>
            <a:spAutoFit/>
          </a:bodyPr>
          <a:lstStyle>
            <a:lvl1pPr algn="ctr" defTabSz="457200">
              <a:spcBef>
                <a:spcPts val="1300"/>
              </a:spcBef>
              <a:defRPr sz="26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t>Aplicando los criterios de elegibilidad para la reducción de volumen pulmonar </a:t>
            </a:r>
          </a:p>
        </p:txBody>
      </p:sp>
      <p:graphicFrame>
        <p:nvGraphicFramePr>
          <p:cNvPr id="130" name="8 CANDIDATOS"/>
          <p:cNvGraphicFramePr/>
          <p:nvPr>
            <p:extLst>
              <p:ext uri="{D42A27DB-BD31-4B8C-83A1-F6EECF244321}">
                <p14:modId xmlns:p14="http://schemas.microsoft.com/office/powerpoint/2010/main" val="3213607189"/>
              </p:ext>
            </p:extLst>
          </p:nvPr>
        </p:nvGraphicFramePr>
        <p:xfrm>
          <a:off x="627544" y="8449276"/>
          <a:ext cx="5845998" cy="231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1" name="3"/>
          <p:cNvSpPr txBox="1"/>
          <p:nvPr/>
        </p:nvSpPr>
        <p:spPr>
          <a:xfrm>
            <a:off x="8002211" y="9059401"/>
            <a:ext cx="481830" cy="69183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3500"/>
            </a:lvl1pPr>
          </a:lstStyle>
          <a:p>
            <a:r>
              <a:t>3</a:t>
            </a:r>
          </a:p>
        </p:txBody>
      </p:sp>
      <p:sp>
        <p:nvSpPr>
          <p:cNvPr id="132" name="5"/>
          <p:cNvSpPr txBox="1"/>
          <p:nvPr/>
        </p:nvSpPr>
        <p:spPr>
          <a:xfrm>
            <a:off x="8002211" y="9438394"/>
            <a:ext cx="481830" cy="6918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>
              <a:defRPr sz="3500"/>
            </a:lvl1pPr>
          </a:lstStyle>
          <a:p>
            <a:r>
              <a:t>5</a:t>
            </a:r>
          </a:p>
        </p:txBody>
      </p:sp>
      <p:sp>
        <p:nvSpPr>
          <p:cNvPr id="133" name="Línea"/>
          <p:cNvSpPr/>
          <p:nvPr/>
        </p:nvSpPr>
        <p:spPr>
          <a:xfrm>
            <a:off x="5830671" y="9405320"/>
            <a:ext cx="2039376" cy="1"/>
          </a:xfrm>
          <a:prstGeom prst="line">
            <a:avLst/>
          </a:prstGeom>
          <a:ln w="63500">
            <a:solidFill>
              <a:srgbClr val="FF9300"/>
            </a:solidFill>
            <a:tailEnd type="triangle"/>
          </a:ln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p:spPr>
        <p:txBody>
          <a:bodyPr lIns="121919" tIns="121919" rIns="121919" bIns="121919"/>
          <a:lstStyle/>
          <a:p>
            <a:endParaRPr/>
          </a:p>
        </p:txBody>
      </p:sp>
      <p:sp>
        <p:nvSpPr>
          <p:cNvPr id="134" name="Línea"/>
          <p:cNvSpPr/>
          <p:nvPr/>
        </p:nvSpPr>
        <p:spPr>
          <a:xfrm>
            <a:off x="6043328" y="9784313"/>
            <a:ext cx="2039376" cy="1"/>
          </a:xfrm>
          <a:prstGeom prst="line">
            <a:avLst/>
          </a:prstGeom>
          <a:ln w="63500">
            <a:solidFill>
              <a:srgbClr val="FF9300"/>
            </a:solidFill>
            <a:tailEnd type="triangle"/>
          </a:ln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p:spPr>
        <p:txBody>
          <a:bodyPr lIns="121919" tIns="121919" rIns="121919" bIns="121919"/>
          <a:lstStyle/>
          <a:p>
            <a:endParaRPr/>
          </a:p>
        </p:txBody>
      </p:sp>
      <p:grpSp>
        <p:nvGrpSpPr>
          <p:cNvPr id="137" name="Debemos considerar la reducción de volumen pulmonar en pacientes EPOC-enfisema en situación pre-trasplante, ya que podrían beneficiarse de una mejora funcional y sintomática."/>
          <p:cNvGrpSpPr/>
          <p:nvPr/>
        </p:nvGrpSpPr>
        <p:grpSpPr>
          <a:xfrm>
            <a:off x="366796" y="11916517"/>
            <a:ext cx="10152137" cy="1566538"/>
            <a:chOff x="0" y="0"/>
            <a:chExt cx="10152136" cy="1566537"/>
          </a:xfrm>
        </p:grpSpPr>
        <p:sp>
          <p:nvSpPr>
            <p:cNvPr id="136" name="Debemos considerar la reducción de volumen pulmonar en pacientes EPOC-enfisema en situación pre-trasplante, ya que podrían beneficiarse de una mejora funcional y sintomática."/>
            <p:cNvSpPr txBox="1"/>
            <p:nvPr/>
          </p:nvSpPr>
          <p:spPr>
            <a:xfrm>
              <a:off x="38100" y="38100"/>
              <a:ext cx="10075937" cy="1490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21919" tIns="121919" rIns="121919" bIns="121919" numCol="1" anchor="t">
              <a:spAutoFit/>
            </a:bodyPr>
            <a:lstStyle>
              <a:lvl1pPr algn="just" defTabSz="457200">
                <a:spcBef>
                  <a:spcPts val="1300"/>
                </a:spcBef>
                <a:defRPr sz="2600" b="1">
                  <a:solidFill>
                    <a:srgbClr val="222222"/>
                  </a:solidFill>
                  <a:latin typeface="+mj-lt"/>
                  <a:ea typeface="+mj-ea"/>
                  <a:cs typeface="+mj-cs"/>
                  <a:sym typeface="Arial"/>
                </a:defRPr>
              </a:lvl1pPr>
            </a:lstStyle>
            <a:p>
              <a:r>
                <a:t>Debemos considerar la reducción de volumen pulmonar en pacientes EPOC-enfisema en situación pre-trasplante, ya que podrían beneficiarse de una mejora funcional y sintomática.</a:t>
              </a:r>
            </a:p>
          </p:txBody>
        </p:sp>
        <p:pic>
          <p:nvPicPr>
            <p:cNvPr id="135" name="Debemos considerar la reducción de volumen pulmonar en pacientes EPOC-enfisema en situación pre-trasplante, ya que podrían beneficiarse de una mejora funcional y sintomática. Debemos considerar la reducción de volumen pulmonar en pacientes EPOC-enfisema " descr="Debemos considerar la reducción de volumen pulmonar en pacientes EPOC-enfisema en situación pre-trasplante, ya que podrían beneficiarse de una mejora funcional y sintomática. Debemos considerar la reducción de volumen pulmonar en pacientes EPOC-enfisema en situación pre-trasplante, ya que podrían beneficiarse de una mejora funcional y sintomática.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0152137" cy="1566538"/>
            </a:xfrm>
            <a:prstGeom prst="rect">
              <a:avLst/>
            </a:prstGeom>
            <a:effectLst/>
          </p:spPr>
        </p:pic>
      </p:grpSp>
      <p:sp>
        <p:nvSpPr>
          <p:cNvPr id="138" name="CONCLUSIONES"/>
          <p:cNvSpPr txBox="1"/>
          <p:nvPr/>
        </p:nvSpPr>
        <p:spPr>
          <a:xfrm>
            <a:off x="249441" y="11032721"/>
            <a:ext cx="4360166" cy="89109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9" tIns="121919" rIns="121919" bIns="121919">
            <a:spAutoFit/>
          </a:bodyPr>
          <a:lstStyle>
            <a:lvl1pPr algn="ctr">
              <a:defRPr sz="5000" b="1">
                <a:solidFill>
                  <a:srgbClr val="FF9300"/>
                </a:solidFill>
              </a:defRPr>
            </a:lvl1pPr>
          </a:lstStyle>
          <a:p>
            <a:r>
              <a:t>CONCLUSIONES</a:t>
            </a:r>
          </a:p>
        </p:txBody>
      </p:sp>
      <p:graphicFrame>
        <p:nvGraphicFramePr>
          <p:cNvPr id="23" name="Tabla">
            <a:extLst>
              <a:ext uri="{FF2B5EF4-FFF2-40B4-BE49-F238E27FC236}">
                <a16:creationId xmlns:a16="http://schemas.microsoft.com/office/drawing/2014/main" id="{8B09E9FF-56A4-27E2-5CF0-C1AA424593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293111"/>
              </p:ext>
            </p:extLst>
          </p:nvPr>
        </p:nvGraphicFramePr>
        <p:xfrm>
          <a:off x="11208524" y="77090"/>
          <a:ext cx="6701936" cy="13405960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003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8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469">
                <a:tc gridSpan="2">
                  <a:txBody>
                    <a:bodyPr/>
                    <a:lstStyle/>
                    <a:p>
                      <a:pPr algn="ctr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500" b="1" dirty="0" err="1">
                          <a:latin typeface="+mj-lt"/>
                          <a:ea typeface="+mj-ea"/>
                          <a:cs typeface="+mj-cs"/>
                          <a:sym typeface="Arial"/>
                        </a:rPr>
                        <a:t>Antecedentes</a:t>
                      </a:r>
                      <a:r>
                        <a:rPr sz="2500" b="1" dirty="0">
                          <a:latin typeface="+mj-lt"/>
                          <a:ea typeface="+mj-ea"/>
                          <a:cs typeface="+mj-cs"/>
                          <a:sym typeface="Arial"/>
                        </a:rPr>
                        <a:t> </a:t>
                      </a:r>
                      <a:r>
                        <a:rPr sz="2500" b="1" dirty="0" err="1">
                          <a:latin typeface="+mj-lt"/>
                          <a:ea typeface="+mj-ea"/>
                          <a:cs typeface="+mj-cs"/>
                          <a:sym typeface="Arial"/>
                        </a:rPr>
                        <a:t>respiratorios</a:t>
                      </a:r>
                      <a:endParaRPr sz="2500" b="1" dirty="0">
                        <a:latin typeface="+mj-lt"/>
                        <a:ea typeface="+mj-ea"/>
                        <a:cs typeface="+mj-cs"/>
                        <a:sym typeface="Arial"/>
                      </a:endParaRP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gradFill flip="none" rotWithShape="1">
                      <a:gsLst>
                        <a:gs pos="0">
                          <a:schemeClr val="accent3">
                            <a:hueOff val="263624"/>
                            <a:satOff val="55948"/>
                            <a:lumOff val="27907"/>
                          </a:schemeClr>
                        </a:gs>
                        <a:gs pos="35000">
                          <a:srgbClr val="E4FDBF"/>
                        </a:gs>
                        <a:gs pos="100000">
                          <a:schemeClr val="accent3">
                            <a:hueOff val="321486"/>
                            <a:satOff val="58119"/>
                            <a:lumOff val="40966"/>
                          </a:schemeClr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Hábito tabáquico</a:t>
                      </a:r>
                    </a:p>
                  </a:txBody>
                  <a:tcPr marL="25400" marR="25400" marT="25400" marB="25400" horzOverflow="overflow"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endParaRPr/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4076">
                <a:tc>
                  <a:txBody>
                    <a:bodyPr/>
                    <a:lstStyle/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Nunca fumador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Exfumador hace &gt;6 meses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Exfumador hace &lt;6 meses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Fumador activo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50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1 (1,1%) 85 (94,4%) 0 3 (3,3%)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Disnea MRC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endParaRPr/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9754">
                <a:tc>
                  <a:txBody>
                    <a:bodyPr/>
                    <a:lstStyle/>
                    <a:p>
                      <a:pPr marL="680489" indent="-230909" algn="l" defTabSz="45720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rPr dirty="0"/>
                        <a:t>Grado 0</a:t>
                      </a:r>
                    </a:p>
                    <a:p>
                      <a:pPr marL="680489" indent="-230909" algn="l" defTabSz="45720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rPr dirty="0"/>
                        <a:t>Grado 1</a:t>
                      </a:r>
                    </a:p>
                    <a:p>
                      <a:pPr marL="680489" indent="-230909" algn="l" defTabSz="45720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rPr dirty="0"/>
                        <a:t>Grado 2</a:t>
                      </a:r>
                    </a:p>
                    <a:p>
                      <a:pPr marL="680489" indent="-230909" algn="l" defTabSz="45720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rPr dirty="0"/>
                        <a:t>Grado 3</a:t>
                      </a:r>
                    </a:p>
                    <a:p>
                      <a:pPr marL="680489" indent="-230909" algn="l" defTabSz="457200">
                        <a:lnSpc>
                          <a:spcPct val="115000"/>
                        </a:lnSpc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rPr dirty="0"/>
                        <a:t>Grado 4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50000"/>
                        </a:lnSpc>
                        <a:defRPr sz="1800"/>
                      </a:pPr>
                      <a:r>
                        <a:rPr sz="2000" dirty="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8 (8,9%) 22 (24,4%) 44 (48,9%) 15 (16,7%) 1 (1,1%)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EPOC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endParaRPr/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5363">
                <a:tc>
                  <a:txBody>
                    <a:bodyPr/>
                    <a:lstStyle/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Enfisema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Bronquitis crónica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buClr>
                          <a:srgbClr val="222222"/>
                        </a:buClr>
                        <a:buSzPct val="100000"/>
                        <a:buFont typeface="Arial"/>
                        <a:buChar char="•"/>
                        <a:def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Mixto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50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78 (86,7%) 6 (6,7%) 6 (6,7%)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Agudizador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25 (27,8%)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 dirty="0" err="1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Hipercapnia</a:t>
                      </a:r>
                      <a:r>
                        <a:rPr sz="2000" dirty="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 </a:t>
                      </a:r>
                      <a:r>
                        <a:rPr sz="2000" dirty="0" err="1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severa</a:t>
                      </a:r>
                      <a:r>
                        <a:rPr sz="2000" dirty="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 (pCO2 &gt;60) basal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 dirty="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13 (14,4%)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Déficit alfa-1-antitripsina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6 (6,7%)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Bronquiectasias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8 (8,9%)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HAP (hipertensión arterial pulmonar)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8 (8,9%)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marL="44958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PSAP estimada &gt;50 mmHg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2 (2,2%)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Cirugía pulmonar previa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222222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3 (3,3%)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Terapia inhalada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endParaRPr/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86634">
                <a:tc>
                  <a:txBody>
                    <a:bodyPr/>
                    <a:lstStyle/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Arial"/>
                        <a:buChar char="•"/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LAMA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Arial"/>
                        <a:buChar char="•"/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LAMA+LABA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spcBef>
                          <a:spcPts val="500"/>
                        </a:spcBef>
                        <a:buClr>
                          <a:srgbClr val="000000"/>
                        </a:buClr>
                        <a:buSzPct val="100000"/>
                        <a:buFont typeface="Arial"/>
                        <a:buChar char="•"/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LABA+CI</a:t>
                      </a:r>
                    </a:p>
                    <a:p>
                      <a:pPr marL="680489" indent="-230909" algn="l" defTabSz="449580">
                        <a:lnSpc>
                          <a:spcPct val="115000"/>
                        </a:lnSpc>
                        <a:buClr>
                          <a:srgbClr val="000000"/>
                        </a:buClr>
                        <a:buSzPct val="100000"/>
                        <a:buFont typeface="Arial"/>
                        <a:buChar char="•"/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Triple terapia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50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1 (1,1%) 14 (15,6%) 3 (3,3%) 72 (80%)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Rehabilitación respiratoria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39 (43,3%)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Vacunación antigripal</a:t>
                      </a: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88 (97,8%)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7F7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84476"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 dirty="0" err="1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Vacunación</a:t>
                      </a:r>
                      <a:r>
                        <a:rPr sz="2000" dirty="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 </a:t>
                      </a:r>
                      <a:r>
                        <a:rPr sz="2000" dirty="0" err="1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antineumocócica</a:t>
                      </a:r>
                      <a:endParaRPr sz="2000" dirty="0">
                        <a:solidFill>
                          <a:srgbClr val="F27200"/>
                        </a:solidFill>
                        <a:latin typeface="+mj-lt"/>
                        <a:ea typeface="+mj-ea"/>
                        <a:cs typeface="+mj-cs"/>
                        <a:sym typeface="Arial"/>
                      </a:endParaRPr>
                    </a:p>
                  </a:txBody>
                  <a:tcPr marL="25400" marR="25400" marT="25400" marB="25400" horzOverflow="overflow">
                    <a:lnL w="12700">
                      <a:miter lim="400000"/>
                    </a:lnL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 dirty="0">
                          <a:latin typeface="+mj-lt"/>
                          <a:ea typeface="+mj-ea"/>
                          <a:cs typeface="+mj-cs"/>
                          <a:sym typeface="Arial"/>
                        </a:rPr>
                        <a:t>89 (98,9%)</a:t>
                      </a:r>
                    </a:p>
                  </a:txBody>
                  <a:tcPr marL="25400" marR="25400" marT="25400" marB="25400" horzOverflow="overflow"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24" name="Tabla">
            <a:extLst>
              <a:ext uri="{FF2B5EF4-FFF2-40B4-BE49-F238E27FC236}">
                <a16:creationId xmlns:a16="http://schemas.microsoft.com/office/drawing/2014/main" id="{86FEFE4D-3E9A-7D4F-0EB8-1E99013747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6069764"/>
              </p:ext>
            </p:extLst>
          </p:nvPr>
        </p:nvGraphicFramePr>
        <p:xfrm>
          <a:off x="18188882" y="77089"/>
          <a:ext cx="6195118" cy="1183942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508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7914">
                <a:tc gridSpan="2">
                  <a:txBody>
                    <a:bodyPr/>
                    <a:lstStyle/>
                    <a:p>
                      <a:pPr marL="38100" algn="ctr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500" b="1">
                          <a:latin typeface="+mj-lt"/>
                          <a:ea typeface="+mj-ea"/>
                          <a:cs typeface="+mj-cs"/>
                          <a:sym typeface="Arial"/>
                        </a:rPr>
                        <a:t>Función respiratoria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gradFill flip="none" rotWithShape="1">
                      <a:gsLst>
                        <a:gs pos="0">
                          <a:schemeClr val="accent3">
                            <a:hueOff val="263624"/>
                            <a:satOff val="55948"/>
                            <a:lumOff val="27907"/>
                          </a:schemeClr>
                        </a:gs>
                        <a:gs pos="35000">
                          <a:srgbClr val="E4FDBF"/>
                        </a:gs>
                        <a:gs pos="100000">
                          <a:schemeClr val="accent3">
                            <a:hueOff val="321486"/>
                            <a:satOff val="58119"/>
                            <a:lumOff val="40966"/>
                          </a:schemeClr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FVC (%)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61,51 ± 19,20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FEV1 (%)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32,97 ± 13,90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2457">
                <a:tc>
                  <a:txBody>
                    <a:bodyPr/>
                    <a:lstStyle/>
                    <a:p>
                      <a:pPr marL="501124" indent="-230909" algn="l" defTabSz="228600">
                        <a:lnSpc>
                          <a:spcPct val="115000"/>
                        </a:lnSpc>
                        <a:buClr>
                          <a:srgbClr val="000000"/>
                        </a:buClr>
                        <a:buSzPct val="100000"/>
                        <a:buFont typeface="Arial"/>
                        <a:buChar char="•"/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Grado 2 </a:t>
                      </a:r>
                    </a:p>
                    <a:p>
                      <a:pPr marL="501124" indent="-230909" algn="l" defTabSz="228600">
                        <a:lnSpc>
                          <a:spcPct val="115000"/>
                        </a:lnSpc>
                        <a:buClr>
                          <a:srgbClr val="000000"/>
                        </a:buClr>
                        <a:buSzPct val="100000"/>
                        <a:buFont typeface="Arial"/>
                        <a:buChar char="•"/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Grado 3   </a:t>
                      </a:r>
                    </a:p>
                    <a:p>
                      <a:pPr marL="501124" indent="-230909" algn="l" defTabSz="228600">
                        <a:lnSpc>
                          <a:spcPct val="115000"/>
                        </a:lnSpc>
                        <a:buClr>
                          <a:srgbClr val="000000"/>
                        </a:buClr>
                        <a:buSzPct val="100000"/>
                        <a:buFont typeface="Arial"/>
                        <a:buChar char="•"/>
                        <a:defRPr sz="2000"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Grado 4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9 (10%) 39 (43,3%)
39 (43,3%)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FEV1/FVC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44,81 ± 11,97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7263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TLC (%)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122,53 ± 27,70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7263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 dirty="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VR (%)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226,78 ± 76,59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7263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VR/TLC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118,49 ± 65,83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DLCOsb (%)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41,64 ± 17,67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DLCO/VA (%)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69,03 ± 94,95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7263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T6MM (metros)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365,79 ± 125,87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7914">
                <a:tc gridSpan="2"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500" b="1">
                          <a:latin typeface="+mj-lt"/>
                          <a:ea typeface="+mj-ea"/>
                          <a:cs typeface="+mj-cs"/>
                          <a:sym typeface="Arial"/>
                        </a:rPr>
                        <a:t>Otras comorbilidades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  <a:lnR w="12700">
                      <a:miter lim="400000"/>
                    </a:lnR>
                    <a:gradFill flip="none" rotWithShape="1">
                      <a:gsLst>
                        <a:gs pos="0">
                          <a:schemeClr val="accent3">
                            <a:hueOff val="263624"/>
                            <a:satOff val="55948"/>
                            <a:lumOff val="27907"/>
                          </a:schemeClr>
                        </a:gs>
                        <a:gs pos="35000">
                          <a:srgbClr val="E4FDBF"/>
                        </a:gs>
                        <a:gs pos="100000">
                          <a:schemeClr val="accent3">
                            <a:hueOff val="321486"/>
                            <a:satOff val="58119"/>
                            <a:lumOff val="40966"/>
                          </a:schemeClr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defRPr>
                      </a:pPr>
                      <a:r>
                        <a:t>IMC (índice de masa corporal) (kg/m</a:t>
                      </a:r>
                      <a:r>
                        <a:rPr baseline="31999"/>
                        <a:t>2</a:t>
                      </a:r>
                      <a:r>
                        <a:t>)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25,84 ± 4,35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Hipertensión arterial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27 (30%)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Diabetes mellitus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15 (16,7%)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Hiperlipidemia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26 (28,9%)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Cardiopatía conocida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13 (14,4%)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44958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FEVI &lt;40%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1 (1,1%)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52069"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solidFill>
                            <a:srgbClr val="F27200"/>
                          </a:solidFill>
                          <a:latin typeface="+mj-lt"/>
                          <a:ea typeface="+mj-ea"/>
                          <a:cs typeface="+mj-cs"/>
                          <a:sym typeface="Arial"/>
                        </a:rPr>
                        <a:t>Historia oncológica previa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3 (3,3%)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7263">
                <a:tc>
                  <a:txBody>
                    <a:bodyPr/>
                    <a:lstStyle/>
                    <a:p>
                      <a:pPr marL="44958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Arial"/>
                        </a:rPr>
                        <a:t>De origen/ con afectación pulmonar</a:t>
                      </a:r>
                    </a:p>
                  </a:txBody>
                  <a:tcPr marL="50800" marR="50800" marT="50800" marB="50800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38100" algn="l" defTabSz="449580">
                        <a:lnSpc>
                          <a:spcPct val="115000"/>
                        </a:lnSpc>
                        <a:defRPr sz="1800"/>
                      </a:pPr>
                      <a:r>
                        <a:rPr sz="2000" dirty="0">
                          <a:latin typeface="+mj-lt"/>
                          <a:ea typeface="+mj-ea"/>
                          <a:cs typeface="+mj-cs"/>
                          <a:sym typeface="Arial"/>
                        </a:rPr>
                        <a:t>0</a:t>
                      </a:r>
                    </a:p>
                  </a:txBody>
                  <a:tcPr marL="50800" marR="50800" marT="50800" marB="50800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E958BF4E-FCB8-346B-33FB-E70D9A786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402" y="2383193"/>
            <a:ext cx="10680700" cy="29337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635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</Words>
  <Application>Microsoft Macintosh PowerPoint</Application>
  <PresentationFormat>Personalizado</PresentationFormat>
  <Paragraphs>109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fnavmu@gmail.com</cp:lastModifiedBy>
  <cp:revision>1</cp:revision>
  <dcterms:modified xsi:type="dcterms:W3CDTF">2023-03-02T23:25:22Z</dcterms:modified>
</cp:coreProperties>
</file>