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media/image1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9144000" cy="51435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s-ES" sz="4400" spc="-1" strike="noStrike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  <a:endParaRPr b="0" lang="es-E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3200" spc="-1" strike="noStrike">
                <a:solidFill>
                  <a:srgbClr val="000000"/>
                </a:solidFill>
                <a:latin typeface="Calibri"/>
              </a:rPr>
              <a:t>Haga clic para modificar el estilo de texto del patrón</a:t>
            </a:r>
            <a:endParaRPr b="0" lang="es-ES" sz="3200" spc="-1" strike="noStrike">
              <a:solidFill>
                <a:srgbClr val="000000"/>
              </a:solidFill>
              <a:latin typeface="Calibri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800" spc="-1" strike="noStrike">
                <a:solidFill>
                  <a:srgbClr val="000000"/>
                </a:solidFill>
                <a:latin typeface="Calibri"/>
              </a:rPr>
              <a:t>Segundo nivel</a:t>
            </a:r>
            <a:endParaRPr b="0" lang="es-ES" sz="28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s-ES" sz="2400" spc="-1" strike="noStrike">
                <a:solidFill>
                  <a:srgbClr val="000000"/>
                </a:solidFill>
                <a:latin typeface="Calibri"/>
              </a:rPr>
              <a:t>Tercer nivel</a:t>
            </a:r>
            <a:endParaRPr b="0" lang="es-ES" sz="24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Cuarto nivel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s-ES" sz="2000" spc="-1" strike="noStrike">
                <a:solidFill>
                  <a:srgbClr val="000000"/>
                </a:solidFill>
                <a:latin typeface="Calibri"/>
              </a:rPr>
              <a:t>Quinto nivel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9BFA2FC3-D735-491C-A575-4D2D6B11D4EF}" type="datetime">
              <a:rPr b="0" lang="es-ES" sz="1200" spc="-1" strike="noStrike">
                <a:solidFill>
                  <a:srgbClr val="8b8b8b"/>
                </a:solidFill>
                <a:latin typeface="Calibri"/>
              </a:rPr>
              <a:t>2/03/23</a:t>
            </a:fld>
            <a:endParaRPr b="0" lang="es-ES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es-ES" sz="2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4D34557-A80C-4269-9F72-CC6477C17131}" type="slidenum">
              <a:rPr b="0" lang="es-ES" sz="1200" spc="-1" strike="noStrike">
                <a:solidFill>
                  <a:srgbClr val="8b8b8b"/>
                </a:solidFill>
                <a:latin typeface="Calibri"/>
              </a:rPr>
              <a:t>2</a:t>
            </a:fld>
            <a:endParaRPr b="0" lang="es-ES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Shape 1"/>
          <p:cNvSpPr txBox="1"/>
          <p:nvPr/>
        </p:nvSpPr>
        <p:spPr>
          <a:xfrm>
            <a:off x="144720" y="2203560"/>
            <a:ext cx="4102560" cy="1481400"/>
          </a:xfrm>
          <a:prstGeom prst="rect">
            <a:avLst/>
          </a:prstGeom>
          <a:solidFill>
            <a:srgbClr val="b7dee8"/>
          </a:solidFill>
          <a:ln>
            <a:noFill/>
          </a:ln>
        </p:spPr>
        <p:txBody>
          <a:bodyPr>
            <a:normAutofit/>
          </a:bodyPr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INTRODUCCIÓN: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r>
              <a:rPr b="0" lang="es-ES" sz="1600" spc="-1" strike="noStrike">
                <a:solidFill>
                  <a:srgbClr val="000000"/>
                </a:solidFill>
                <a:latin typeface="Arial"/>
              </a:rPr>
              <a:t>La agudización del paciente EPOC constituye un episodio de especial relevancia en la historia natural de esta enfermedad.  </a:t>
            </a:r>
            <a:endParaRPr b="0" lang="es-ES" sz="1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b="0" lang="es-ES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TextShape 2"/>
          <p:cNvSpPr txBox="1"/>
          <p:nvPr/>
        </p:nvSpPr>
        <p:spPr>
          <a:xfrm>
            <a:off x="1746360" y="139680"/>
            <a:ext cx="7351920" cy="1355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="ctr">
            <a:normAutofit fontScale="42000"/>
          </a:bodyPr>
          <a:p>
            <a:pPr algn="ctr">
              <a:lnSpc>
                <a:spcPct val="100000"/>
              </a:lnSpc>
            </a:pPr>
            <a:br/>
            <a:r>
              <a:rPr b="0" lang="es-ES" sz="2400" spc="-1" strike="noStrike">
                <a:solidFill>
                  <a:srgbClr val="000000"/>
                </a:solidFill>
                <a:latin typeface="Arial"/>
                <a:ea typeface="Calibri"/>
              </a:rPr>
              <a:t>Perfil de paciente EPOC ingresado por SAE grave en el servicio de Neumología</a:t>
            </a:r>
            <a:br/>
            <a:r>
              <a:rPr b="0" lang="es-ES" sz="1800" spc="-1" strike="noStrike">
                <a:solidFill>
                  <a:srgbClr val="000000"/>
                </a:solidFill>
                <a:latin typeface="Arial"/>
                <a:ea typeface="Calibri"/>
              </a:rPr>
              <a:t>Z.F. Donoso Correa, C.P. Batres Erazo, J.A. Durán Cueto, M.E. Ruiz Carretero, C. De Dios Calama, A. Nacarino Burgos, Servicio de Neumología. Complejo Universitario de Cáceres. Universidad de Extremadura.</a:t>
            </a:r>
            <a:br/>
            <a:endParaRPr b="0" lang="es-E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CustomShape 3"/>
          <p:cNvSpPr/>
          <p:nvPr/>
        </p:nvSpPr>
        <p:spPr>
          <a:xfrm>
            <a:off x="4509360" y="2203560"/>
            <a:ext cx="4530600" cy="13701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spAutoFit/>
          </a:bodyPr>
          <a:p>
            <a:pPr>
              <a:lnSpc>
                <a:spcPct val="100000"/>
              </a:lnSpc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METODOLOGÍA: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600" spc="-1" strike="noStrike">
                <a:solidFill>
                  <a:srgbClr val="313131"/>
                </a:solidFill>
                <a:latin typeface="Arial"/>
              </a:rPr>
              <a:t>Estudio observacional y prospectivo durante un período de 11 meses. </a:t>
            </a:r>
            <a:r>
              <a:rPr b="0" lang="es-ES" sz="1600" spc="-1" strike="noStrike">
                <a:solidFill>
                  <a:srgbClr val="000000"/>
                </a:solidFill>
                <a:latin typeface="Arial"/>
              </a:rPr>
              <a:t> </a:t>
            </a:r>
            <a:endParaRPr b="0" lang="es-ES" sz="16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600" spc="-1" strike="noStrike">
                <a:solidFill>
                  <a:srgbClr val="313131"/>
                </a:solidFill>
                <a:latin typeface="Arial"/>
              </a:rPr>
              <a:t>Se analizan variables epidemiológicas, clínicas, diagnósticas, terapéuticas y pronósticas.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44" name="CustomShape 4"/>
          <p:cNvSpPr/>
          <p:nvPr/>
        </p:nvSpPr>
        <p:spPr>
          <a:xfrm>
            <a:off x="864000" y="3899880"/>
            <a:ext cx="7033320" cy="9241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spAutoFit/>
          </a:bodyPr>
          <a:p>
            <a:pPr>
              <a:lnSpc>
                <a:spcPct val="100000"/>
              </a:lnSpc>
              <a:spcBef>
                <a:spcPts val="400"/>
              </a:spcBef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OBJETIVO:  </a:t>
            </a:r>
            <a:endParaRPr b="0" lang="es-ES" sz="20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r>
              <a:rPr b="0" lang="es-ES" sz="1600" spc="-1" strike="noStrike">
                <a:solidFill>
                  <a:srgbClr val="000000"/>
                </a:solidFill>
                <a:latin typeface="Arial"/>
              </a:rPr>
              <a:t>Describir el perfil clínico-epidemiológico del paciente con SAE grave que ingresa en el servicio de neumología. </a:t>
            </a:r>
            <a:endParaRPr b="0" lang="es-ES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266400" y="1252080"/>
            <a:ext cx="303840" cy="31644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RESULTADOS</a:t>
            </a:r>
            <a:endParaRPr b="0" lang="es-ES" sz="20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46" name="Table 2"/>
          <p:cNvGraphicFramePr/>
          <p:nvPr/>
        </p:nvGraphicFramePr>
        <p:xfrm>
          <a:off x="708480" y="911160"/>
          <a:ext cx="4498200" cy="3796200"/>
        </p:xfrm>
        <a:graphic>
          <a:graphicData uri="http://schemas.openxmlformats.org/drawingml/2006/table">
            <a:tbl>
              <a:tblPr/>
              <a:tblGrid>
                <a:gridCol w="1064160"/>
                <a:gridCol w="3434400"/>
              </a:tblGrid>
              <a:tr h="1357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Pacientes​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96 p. (87.5% varones y 12.5% mujeres).​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2336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Ocupación​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78% jubilados. 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5173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Tabaquismo​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41% fumadores activos, 57% ex fumadores,​</a:t>
                      </a:r>
                      <a:endParaRPr b="0" lang="es-ES" sz="10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49% más de 1 año sin fumar ,8% entre 6-12 meses de abstinencia,2% nunca ha fumado.​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3754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Fenotipo "GesEPOC"​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66% agudizador no eosinofílico,18% no agudizador,​</a:t>
                      </a:r>
                      <a:endParaRPr b="0" lang="es-ES" sz="10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14% agudizador eosinofílico ,2% bajo riesgo.​​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3754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Escala GOLD​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42% obstrucción moderada, 32% obstrucción grave,​</a:t>
                      </a:r>
                      <a:endParaRPr b="0" lang="es-ES" sz="10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16% obstrucción muy grave,10% obstrucción leve.​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2336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Escala MRC​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75% Disnea II-III.​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5173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Tratamiento​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37% triple terapia (un dispositivo), 33% triple terapia (varios dispositivos), 28% doble terapia (22% LAMA/LABA, 6% LABA/ICS), 2% monoterapia. 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2336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Comorbilidades​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62%HTA, 40% DLP, 25% DM.​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2336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Complicación​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29% Neumonía.​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3754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Vacunación​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77% Gripe, 44% Antineumocócica, 18% Menos de 3 vacunas SARS COV 2, 72% 3 Vacunas SARS COV 2. 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2336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Estancia Media​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9.6 días.​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</a:tr>
              <a:tr h="2336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Exitus​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es-ES" sz="10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7.4%.​</a:t>
                      </a:r>
                      <a:endParaRPr b="0" lang="es-ES" sz="10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6d9f1"/>
                    </a:solidFill>
                  </a:tcPr>
                </a:tc>
              </a:tr>
            </a:tbl>
          </a:graphicData>
        </a:graphic>
      </p:graphicFrame>
      <p:sp>
        <p:nvSpPr>
          <p:cNvPr id="47" name="CustomShape 3"/>
          <p:cNvSpPr/>
          <p:nvPr/>
        </p:nvSpPr>
        <p:spPr>
          <a:xfrm>
            <a:off x="5458680" y="934920"/>
            <a:ext cx="3258360" cy="33940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>
              <a:lnSpc>
                <a:spcPct val="100000"/>
              </a:lnSpc>
              <a:spcBef>
                <a:spcPts val="641"/>
              </a:spcBef>
            </a:pPr>
            <a:r>
              <a:rPr b="0" lang="es-ES" sz="2000" spc="-1" strike="noStrike">
                <a:solidFill>
                  <a:srgbClr val="000000"/>
                </a:solidFill>
                <a:latin typeface="Arial"/>
              </a:rPr>
              <a:t>CONCLUSIONES:</a:t>
            </a:r>
            <a:r>
              <a:rPr b="0" lang="es-ES" sz="3200" spc="-1" strike="noStrike">
                <a:solidFill>
                  <a:srgbClr val="000000"/>
                </a:solidFill>
                <a:latin typeface="Calibri"/>
              </a:rPr>
              <a:t>           </a:t>
            </a:r>
            <a:r>
              <a:rPr b="0" lang="es-ES" sz="1600" spc="-1" strike="noStrike">
                <a:solidFill>
                  <a:srgbClr val="000000"/>
                </a:solidFill>
                <a:latin typeface="Arial"/>
              </a:rPr>
              <a:t>El perfil del paciente ingresado por SAE en nuestro servicio, corresponde a un varón de 72 años, ex fumador, fenotipo agudizador no eosinofílico, con obstrucción funcional moderada-grave, sintomático a expensas de disnea, en tratamiento con triple terapia, vacunado frente a gripe y con comorbilidad cardiovascular asociada. Casi un tercio de los casos, presento neumonía. </a:t>
            </a:r>
            <a:endParaRPr b="0" lang="es-ES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Application>LibreOffice/6.2.2.1$Windows_X86_64 LibreOffice_project/fcd633fb1bf21b0a99c9acb3ad6e526437947b01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2022-01-11T08:55:46Z</dcterms:created>
  <dc:creator>LUNA</dc:creator>
  <dc:description/>
  <dc:language>es-ES</dc:language>
  <cp:lastModifiedBy/>
  <dcterms:modified xsi:type="dcterms:W3CDTF">2023-03-02T20:02:44Z</dcterms:modified>
  <cp:revision>75</cp:revision>
  <dc:subject/>
  <dc:title>Diapositiva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Notes">
    <vt:i4>0</vt:i4>
  </property>
  <property fmtid="{D5CDD505-2E9C-101B-9397-08002B2CF9AE}" pid="7" name="PresentationFormat">
    <vt:lpwstr>Presentación en pantalla (16:9)</vt:lpwstr>
  </property>
  <property fmtid="{D5CDD505-2E9C-101B-9397-08002B2CF9AE}" pid="8" name="ScaleCrop">
    <vt:bool>0</vt:bool>
  </property>
  <property fmtid="{D5CDD505-2E9C-101B-9397-08002B2CF9AE}" pid="9" name="ShareDoc">
    <vt:bool>0</vt:bool>
  </property>
  <property fmtid="{D5CDD505-2E9C-101B-9397-08002B2CF9AE}" pid="10" name="Slides">
    <vt:i4>2</vt:i4>
  </property>
</Properties>
</file>