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8222"/>
    <a:srgbClr val="F9F183"/>
    <a:srgbClr val="F4F298"/>
    <a:srgbClr val="FBF6AF"/>
    <a:srgbClr val="FAF9BF"/>
    <a:srgbClr val="FAFD8B"/>
    <a:srgbClr val="E9FBFD"/>
    <a:srgbClr val="D7F8FD"/>
    <a:srgbClr val="E4FAFC"/>
    <a:srgbClr val="C8F4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873" autoAdjust="0"/>
  </p:normalViewPr>
  <p:slideViewPr>
    <p:cSldViewPr>
      <p:cViewPr>
        <p:scale>
          <a:sx n="80" d="100"/>
          <a:sy n="80" d="100"/>
        </p:scale>
        <p:origin x="422" y="-68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78FFA1-BF25-460B-92E2-DBD7118A0831}" type="doc">
      <dgm:prSet loTypeId="urn:microsoft.com/office/officeart/2005/8/layout/default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E586C6E-CC2E-418E-9E20-AD06A3F0D02C}">
      <dgm:prSet phldrT="[Texto]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</dgm:spPr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Conocer la prevalencia de EPOC en los pacientes ingresados por COVID-19 (marzo 2020-febrero 2021) y sus características clínicas. </a:t>
          </a:r>
          <a:endParaRPr lang="es-ES" sz="1200" dirty="0"/>
        </a:p>
      </dgm:t>
    </dgm:pt>
    <dgm:pt modelId="{1A1DC210-FBAF-4C0A-A3EE-8CAB29E51B7C}" type="parTrans" cxnId="{533BAF3D-D649-412B-A9A6-C846C811C4EE}">
      <dgm:prSet/>
      <dgm:spPr/>
      <dgm:t>
        <a:bodyPr/>
        <a:lstStyle/>
        <a:p>
          <a:endParaRPr lang="es-ES"/>
        </a:p>
      </dgm:t>
    </dgm:pt>
    <dgm:pt modelId="{2A555048-248C-4969-B4D5-944E672CA66D}" type="sibTrans" cxnId="{533BAF3D-D649-412B-A9A6-C846C811C4EE}">
      <dgm:prSet/>
      <dgm:spPr/>
      <dgm:t>
        <a:bodyPr/>
        <a:lstStyle/>
        <a:p>
          <a:endParaRPr lang="es-ES"/>
        </a:p>
      </dgm:t>
    </dgm:pt>
    <dgm:pt modelId="{592DE342-9631-4D59-BF00-C3DFF8A0D61A}">
      <dgm:prSet phldrT="[Texto]" custT="1"/>
      <dgm:spPr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</dgm:spPr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Analizar los factores relacionados con la mortalidad y si la EPOC fue uno de ellos.</a:t>
          </a:r>
          <a:endParaRPr lang="es-ES" sz="1200" dirty="0"/>
        </a:p>
      </dgm:t>
    </dgm:pt>
    <dgm:pt modelId="{73103E81-5CE8-417C-82CF-4F783FEB589C}" type="parTrans" cxnId="{E342EEE7-DE99-4B41-A9BA-5E4B14389DC6}">
      <dgm:prSet/>
      <dgm:spPr/>
      <dgm:t>
        <a:bodyPr/>
        <a:lstStyle/>
        <a:p>
          <a:endParaRPr lang="es-ES"/>
        </a:p>
      </dgm:t>
    </dgm:pt>
    <dgm:pt modelId="{662ECB2F-05FF-4360-86DB-2B8FA48E1BED}" type="sibTrans" cxnId="{E342EEE7-DE99-4B41-A9BA-5E4B14389DC6}">
      <dgm:prSet/>
      <dgm:spPr/>
      <dgm:t>
        <a:bodyPr/>
        <a:lstStyle/>
        <a:p>
          <a:endParaRPr lang="es-ES"/>
        </a:p>
      </dgm:t>
    </dgm:pt>
    <dgm:pt modelId="{30C88359-7B6A-4060-87D1-19F0E265AA03}" type="pres">
      <dgm:prSet presAssocID="{1D78FFA1-BF25-460B-92E2-DBD7118A0831}" presName="diagram" presStyleCnt="0">
        <dgm:presLayoutVars>
          <dgm:dir/>
          <dgm:resizeHandles val="exact"/>
        </dgm:presLayoutVars>
      </dgm:prSet>
      <dgm:spPr/>
    </dgm:pt>
    <dgm:pt modelId="{D72196FB-7F07-43A4-A382-5833D8177752}" type="pres">
      <dgm:prSet presAssocID="{0E586C6E-CC2E-418E-9E20-AD06A3F0D02C}" presName="node" presStyleLbl="node1" presStyleIdx="0" presStyleCnt="2">
        <dgm:presLayoutVars>
          <dgm:bulletEnabled val="1"/>
        </dgm:presLayoutVars>
      </dgm:prSet>
      <dgm:spPr/>
    </dgm:pt>
    <dgm:pt modelId="{F9CD85D5-A888-40E8-869E-0BEF597CED9C}" type="pres">
      <dgm:prSet presAssocID="{2A555048-248C-4969-B4D5-944E672CA66D}" presName="sibTrans" presStyleCnt="0"/>
      <dgm:spPr/>
    </dgm:pt>
    <dgm:pt modelId="{A6092363-7AD4-4F10-9395-F31B9BE8C4A0}" type="pres">
      <dgm:prSet presAssocID="{592DE342-9631-4D59-BF00-C3DFF8A0D61A}" presName="node" presStyleLbl="node1" presStyleIdx="1" presStyleCnt="2">
        <dgm:presLayoutVars>
          <dgm:bulletEnabled val="1"/>
        </dgm:presLayoutVars>
      </dgm:prSet>
      <dgm:spPr/>
    </dgm:pt>
  </dgm:ptLst>
  <dgm:cxnLst>
    <dgm:cxn modelId="{B0BED92B-B4B6-4EED-8748-112B2EE0864D}" type="presOf" srcId="{1D78FFA1-BF25-460B-92E2-DBD7118A0831}" destId="{30C88359-7B6A-4060-87D1-19F0E265AA03}" srcOrd="0" destOrd="0" presId="urn:microsoft.com/office/officeart/2005/8/layout/default"/>
    <dgm:cxn modelId="{533BAF3D-D649-412B-A9A6-C846C811C4EE}" srcId="{1D78FFA1-BF25-460B-92E2-DBD7118A0831}" destId="{0E586C6E-CC2E-418E-9E20-AD06A3F0D02C}" srcOrd="0" destOrd="0" parTransId="{1A1DC210-FBAF-4C0A-A3EE-8CAB29E51B7C}" sibTransId="{2A555048-248C-4969-B4D5-944E672CA66D}"/>
    <dgm:cxn modelId="{A6B3EF8C-E74A-4F98-BDE3-3B81A2432F48}" type="presOf" srcId="{0E586C6E-CC2E-418E-9E20-AD06A3F0D02C}" destId="{D72196FB-7F07-43A4-A382-5833D8177752}" srcOrd="0" destOrd="0" presId="urn:microsoft.com/office/officeart/2005/8/layout/default"/>
    <dgm:cxn modelId="{4497F395-B175-450C-895F-DE6B193CA50E}" type="presOf" srcId="{592DE342-9631-4D59-BF00-C3DFF8A0D61A}" destId="{A6092363-7AD4-4F10-9395-F31B9BE8C4A0}" srcOrd="0" destOrd="0" presId="urn:microsoft.com/office/officeart/2005/8/layout/default"/>
    <dgm:cxn modelId="{E342EEE7-DE99-4B41-A9BA-5E4B14389DC6}" srcId="{1D78FFA1-BF25-460B-92E2-DBD7118A0831}" destId="{592DE342-9631-4D59-BF00-C3DFF8A0D61A}" srcOrd="1" destOrd="0" parTransId="{73103E81-5CE8-417C-82CF-4F783FEB589C}" sibTransId="{662ECB2F-05FF-4360-86DB-2B8FA48E1BED}"/>
    <dgm:cxn modelId="{3CFB959B-3456-4B2D-8393-E1413052D759}" type="presParOf" srcId="{30C88359-7B6A-4060-87D1-19F0E265AA03}" destId="{D72196FB-7F07-43A4-A382-5833D8177752}" srcOrd="0" destOrd="0" presId="urn:microsoft.com/office/officeart/2005/8/layout/default"/>
    <dgm:cxn modelId="{985EF47B-98A6-4CD4-BF98-D2ED7998F776}" type="presParOf" srcId="{30C88359-7B6A-4060-87D1-19F0E265AA03}" destId="{F9CD85D5-A888-40E8-869E-0BEF597CED9C}" srcOrd="1" destOrd="0" presId="urn:microsoft.com/office/officeart/2005/8/layout/default"/>
    <dgm:cxn modelId="{7C26109D-087B-4D03-BC43-0957103DDB67}" type="presParOf" srcId="{30C88359-7B6A-4060-87D1-19F0E265AA03}" destId="{A6092363-7AD4-4F10-9395-F31B9BE8C4A0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7A688B-5D9B-4B98-B302-9F017190259B}" type="doc">
      <dgm:prSet loTypeId="urn:microsoft.com/office/officeart/2005/8/layout/default" loCatId="list" qsTypeId="urn:microsoft.com/office/officeart/2005/8/quickstyle/simple1" qsCatId="simple" csTypeId="urn:microsoft.com/office/officeart/2005/8/colors/accent6_1" csCatId="accent6" phldr="1"/>
      <dgm:spPr/>
      <dgm:t>
        <a:bodyPr/>
        <a:lstStyle/>
        <a:p>
          <a:endParaRPr lang="es-ES"/>
        </a:p>
      </dgm:t>
    </dgm:pt>
    <dgm:pt modelId="{4CE3C93E-571B-4953-AD9C-C93DDAA9DA13}">
      <dgm:prSet phldrT="[Texto]" custT="1"/>
      <dgm:spPr/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45,5 % mujeres.</a:t>
          </a:r>
          <a:endParaRPr lang="es-ES" sz="1200" dirty="0"/>
        </a:p>
      </dgm:t>
    </dgm:pt>
    <dgm:pt modelId="{96F1F409-0DED-408A-8519-BA561DB3B913}" type="parTrans" cxnId="{CB967A1F-3DC3-49D9-85F5-A90D9AA59882}">
      <dgm:prSet/>
      <dgm:spPr/>
      <dgm:t>
        <a:bodyPr/>
        <a:lstStyle/>
        <a:p>
          <a:endParaRPr lang="es-ES"/>
        </a:p>
      </dgm:t>
    </dgm:pt>
    <dgm:pt modelId="{63D96F68-B737-43D3-B7C0-486E477B66C7}" type="sibTrans" cxnId="{CB967A1F-3DC3-49D9-85F5-A90D9AA59882}">
      <dgm:prSet/>
      <dgm:spPr/>
      <dgm:t>
        <a:bodyPr/>
        <a:lstStyle/>
        <a:p>
          <a:endParaRPr lang="es-ES"/>
        </a:p>
      </dgm:t>
    </dgm:pt>
    <dgm:pt modelId="{91D6E918-CE0E-41EF-9666-539059AE2CE6}">
      <dgm:prSet phldrT="[Texto]" custT="1"/>
      <dgm:spPr/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70,5 ± 16 A </a:t>
          </a:r>
          <a:endParaRPr lang="es-ES" sz="1200" dirty="0"/>
        </a:p>
      </dgm:t>
    </dgm:pt>
    <dgm:pt modelId="{2DB2C8ED-A364-43D2-880A-ACA619A7B2F2}" type="parTrans" cxnId="{2F502F99-8FEB-4564-8869-8A9FCAB6D264}">
      <dgm:prSet/>
      <dgm:spPr/>
      <dgm:t>
        <a:bodyPr/>
        <a:lstStyle/>
        <a:p>
          <a:endParaRPr lang="es-ES"/>
        </a:p>
      </dgm:t>
    </dgm:pt>
    <dgm:pt modelId="{8148AAC4-3AC9-47DC-B138-9E0F83B8C3D6}" type="sibTrans" cxnId="{2F502F99-8FEB-4564-8869-8A9FCAB6D264}">
      <dgm:prSet/>
      <dgm:spPr/>
      <dgm:t>
        <a:bodyPr/>
        <a:lstStyle/>
        <a:p>
          <a:endParaRPr lang="es-ES"/>
        </a:p>
      </dgm:t>
    </dgm:pt>
    <dgm:pt modelId="{12BC598D-D429-4554-96BE-FFA39BD08373}">
      <dgm:prSet phldrT="[Texto]" custT="1"/>
      <dgm:spPr/>
      <dgm:t>
        <a:bodyPr/>
        <a:lstStyle/>
        <a:p>
          <a:r>
            <a:rPr lang="es-ES" sz="1200" dirty="0">
              <a:latin typeface="Arial" panose="020B0604020202020204" pitchFamily="34" charset="0"/>
              <a:cs typeface="Arial" panose="020B0604020202020204" pitchFamily="34" charset="0"/>
            </a:rPr>
            <a:t>27,3% (217) EXITUS</a:t>
          </a:r>
          <a:endParaRPr lang="es-ES" sz="1200" dirty="0"/>
        </a:p>
      </dgm:t>
    </dgm:pt>
    <dgm:pt modelId="{DD1308E3-9BA1-4BB5-9C22-280FD4B0549D}" type="parTrans" cxnId="{6C104496-E2E5-4997-BE98-C5E2C07FE412}">
      <dgm:prSet/>
      <dgm:spPr/>
      <dgm:t>
        <a:bodyPr/>
        <a:lstStyle/>
        <a:p>
          <a:endParaRPr lang="es-ES"/>
        </a:p>
      </dgm:t>
    </dgm:pt>
    <dgm:pt modelId="{2D9E5D27-68C9-4855-B66E-A43C39ECF36B}" type="sibTrans" cxnId="{6C104496-E2E5-4997-BE98-C5E2C07FE412}">
      <dgm:prSet/>
      <dgm:spPr/>
      <dgm:t>
        <a:bodyPr/>
        <a:lstStyle/>
        <a:p>
          <a:endParaRPr lang="es-ES"/>
        </a:p>
      </dgm:t>
    </dgm:pt>
    <dgm:pt modelId="{6BBB4468-1DA6-4795-A6FD-F0743BEB105E}" type="pres">
      <dgm:prSet presAssocID="{0A7A688B-5D9B-4B98-B302-9F017190259B}" presName="diagram" presStyleCnt="0">
        <dgm:presLayoutVars>
          <dgm:dir/>
          <dgm:resizeHandles val="exact"/>
        </dgm:presLayoutVars>
      </dgm:prSet>
      <dgm:spPr/>
    </dgm:pt>
    <dgm:pt modelId="{548DF185-3DB3-4000-9069-6BCD561B3EC2}" type="pres">
      <dgm:prSet presAssocID="{4CE3C93E-571B-4953-AD9C-C93DDAA9DA13}" presName="node" presStyleLbl="node1" presStyleIdx="0" presStyleCnt="3" custScaleX="119325">
        <dgm:presLayoutVars>
          <dgm:bulletEnabled val="1"/>
        </dgm:presLayoutVars>
      </dgm:prSet>
      <dgm:spPr/>
    </dgm:pt>
    <dgm:pt modelId="{73497A9C-C82D-4FBA-8B3C-3AF59792988A}" type="pres">
      <dgm:prSet presAssocID="{63D96F68-B737-43D3-B7C0-486E477B66C7}" presName="sibTrans" presStyleCnt="0"/>
      <dgm:spPr/>
    </dgm:pt>
    <dgm:pt modelId="{49F53566-03BD-42BF-A44A-A642B2C8F438}" type="pres">
      <dgm:prSet presAssocID="{91D6E918-CE0E-41EF-9666-539059AE2CE6}" presName="node" presStyleLbl="node1" presStyleIdx="1" presStyleCnt="3" custScaleX="154780">
        <dgm:presLayoutVars>
          <dgm:bulletEnabled val="1"/>
        </dgm:presLayoutVars>
      </dgm:prSet>
      <dgm:spPr/>
    </dgm:pt>
    <dgm:pt modelId="{5E224B9A-A646-40B1-BC36-E7D17C1C0F5E}" type="pres">
      <dgm:prSet presAssocID="{8148AAC4-3AC9-47DC-B138-9E0F83B8C3D6}" presName="sibTrans" presStyleCnt="0"/>
      <dgm:spPr/>
    </dgm:pt>
    <dgm:pt modelId="{B708996D-0E92-42B3-AED1-8DDF195B6C97}" type="pres">
      <dgm:prSet presAssocID="{12BC598D-D429-4554-96BE-FFA39BD08373}" presName="node" presStyleLbl="node1" presStyleIdx="2" presStyleCnt="3" custScaleX="210817">
        <dgm:presLayoutVars>
          <dgm:bulletEnabled val="1"/>
        </dgm:presLayoutVars>
      </dgm:prSet>
      <dgm:spPr/>
    </dgm:pt>
  </dgm:ptLst>
  <dgm:cxnLst>
    <dgm:cxn modelId="{CB967A1F-3DC3-49D9-85F5-A90D9AA59882}" srcId="{0A7A688B-5D9B-4B98-B302-9F017190259B}" destId="{4CE3C93E-571B-4953-AD9C-C93DDAA9DA13}" srcOrd="0" destOrd="0" parTransId="{96F1F409-0DED-408A-8519-BA561DB3B913}" sibTransId="{63D96F68-B737-43D3-B7C0-486E477B66C7}"/>
    <dgm:cxn modelId="{B4188A7B-2EDC-49CD-B33A-47E91E9C0878}" type="presOf" srcId="{12BC598D-D429-4554-96BE-FFA39BD08373}" destId="{B708996D-0E92-42B3-AED1-8DDF195B6C97}" srcOrd="0" destOrd="0" presId="urn:microsoft.com/office/officeart/2005/8/layout/default"/>
    <dgm:cxn modelId="{3FD20A93-B2C9-4885-9911-382024FD59A1}" type="presOf" srcId="{0A7A688B-5D9B-4B98-B302-9F017190259B}" destId="{6BBB4468-1DA6-4795-A6FD-F0743BEB105E}" srcOrd="0" destOrd="0" presId="urn:microsoft.com/office/officeart/2005/8/layout/default"/>
    <dgm:cxn modelId="{6C104496-E2E5-4997-BE98-C5E2C07FE412}" srcId="{0A7A688B-5D9B-4B98-B302-9F017190259B}" destId="{12BC598D-D429-4554-96BE-FFA39BD08373}" srcOrd="2" destOrd="0" parTransId="{DD1308E3-9BA1-4BB5-9C22-280FD4B0549D}" sibTransId="{2D9E5D27-68C9-4855-B66E-A43C39ECF36B}"/>
    <dgm:cxn modelId="{2F502F99-8FEB-4564-8869-8A9FCAB6D264}" srcId="{0A7A688B-5D9B-4B98-B302-9F017190259B}" destId="{91D6E918-CE0E-41EF-9666-539059AE2CE6}" srcOrd="1" destOrd="0" parTransId="{2DB2C8ED-A364-43D2-880A-ACA619A7B2F2}" sibTransId="{8148AAC4-3AC9-47DC-B138-9E0F83B8C3D6}"/>
    <dgm:cxn modelId="{16E73DE6-B8D0-4817-824D-C73538533B39}" type="presOf" srcId="{91D6E918-CE0E-41EF-9666-539059AE2CE6}" destId="{49F53566-03BD-42BF-A44A-A642B2C8F438}" srcOrd="0" destOrd="0" presId="urn:microsoft.com/office/officeart/2005/8/layout/default"/>
    <dgm:cxn modelId="{400692FA-DE04-4FFE-A6FF-00A39DE79CE5}" type="presOf" srcId="{4CE3C93E-571B-4953-AD9C-C93DDAA9DA13}" destId="{548DF185-3DB3-4000-9069-6BCD561B3EC2}" srcOrd="0" destOrd="0" presId="urn:microsoft.com/office/officeart/2005/8/layout/default"/>
    <dgm:cxn modelId="{B7783F0E-99E6-43D1-B9FC-374E21F8ED77}" type="presParOf" srcId="{6BBB4468-1DA6-4795-A6FD-F0743BEB105E}" destId="{548DF185-3DB3-4000-9069-6BCD561B3EC2}" srcOrd="0" destOrd="0" presId="urn:microsoft.com/office/officeart/2005/8/layout/default"/>
    <dgm:cxn modelId="{3229054D-7868-479D-BA16-D0928D0E5376}" type="presParOf" srcId="{6BBB4468-1DA6-4795-A6FD-F0743BEB105E}" destId="{73497A9C-C82D-4FBA-8B3C-3AF59792988A}" srcOrd="1" destOrd="0" presId="urn:microsoft.com/office/officeart/2005/8/layout/default"/>
    <dgm:cxn modelId="{7893E1C8-F701-448E-8760-B86BAF1D3E3D}" type="presParOf" srcId="{6BBB4468-1DA6-4795-A6FD-F0743BEB105E}" destId="{49F53566-03BD-42BF-A44A-A642B2C8F438}" srcOrd="2" destOrd="0" presId="urn:microsoft.com/office/officeart/2005/8/layout/default"/>
    <dgm:cxn modelId="{DF332E17-F320-45E9-B1F2-9D8E9DA2A42B}" type="presParOf" srcId="{6BBB4468-1DA6-4795-A6FD-F0743BEB105E}" destId="{5E224B9A-A646-40B1-BC36-E7D17C1C0F5E}" srcOrd="3" destOrd="0" presId="urn:microsoft.com/office/officeart/2005/8/layout/default"/>
    <dgm:cxn modelId="{FBF10D53-F903-4151-96E3-4F4E84EAE810}" type="presParOf" srcId="{6BBB4468-1DA6-4795-A6FD-F0743BEB105E}" destId="{B708996D-0E92-42B3-AED1-8DDF195B6C97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72196FB-7F07-43A4-A382-5833D8177752}">
      <dsp:nvSpPr>
        <dsp:cNvPr id="0" name=""/>
        <dsp:cNvSpPr/>
      </dsp:nvSpPr>
      <dsp:spPr>
        <a:xfrm>
          <a:off x="24893" y="254"/>
          <a:ext cx="2033663" cy="1220198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Conocer la prevalencia de EPOC en los pacientes ingresados por COVID-19 (marzo 2020-febrero 2021) y sus características clínicas. </a:t>
          </a:r>
          <a:endParaRPr lang="es-ES" sz="1200" kern="1200" dirty="0"/>
        </a:p>
      </dsp:txBody>
      <dsp:txXfrm>
        <a:off x="24893" y="254"/>
        <a:ext cx="2033663" cy="1220198"/>
      </dsp:txXfrm>
    </dsp:sp>
    <dsp:sp modelId="{A6092363-7AD4-4F10-9395-F31B9BE8C4A0}">
      <dsp:nvSpPr>
        <dsp:cNvPr id="0" name=""/>
        <dsp:cNvSpPr/>
      </dsp:nvSpPr>
      <dsp:spPr>
        <a:xfrm>
          <a:off x="2261923" y="254"/>
          <a:ext cx="2033663" cy="1220198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>
          <a:solidFill>
            <a:schemeClr val="accent5">
              <a:lumMod val="20000"/>
              <a:lumOff val="80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Analizar los factores relacionados con la mortalidad y si la EPOC fue uno de ellos.</a:t>
          </a:r>
          <a:endParaRPr lang="es-ES" sz="1200" kern="1200" dirty="0"/>
        </a:p>
      </dsp:txBody>
      <dsp:txXfrm>
        <a:off x="2261923" y="254"/>
        <a:ext cx="2033663" cy="12201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48DF185-3DB3-4000-9069-6BCD561B3EC2}">
      <dsp:nvSpPr>
        <dsp:cNvPr id="0" name=""/>
        <dsp:cNvSpPr/>
      </dsp:nvSpPr>
      <dsp:spPr>
        <a:xfrm>
          <a:off x="103561" y="148"/>
          <a:ext cx="865160" cy="4350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45,5 % mujeres.</a:t>
          </a:r>
          <a:endParaRPr lang="es-ES" sz="1200" kern="1200" dirty="0"/>
        </a:p>
      </dsp:txBody>
      <dsp:txXfrm>
        <a:off x="103561" y="148"/>
        <a:ext cx="865160" cy="435027"/>
      </dsp:txXfrm>
    </dsp:sp>
    <dsp:sp modelId="{49F53566-03BD-42BF-A44A-A642B2C8F438}">
      <dsp:nvSpPr>
        <dsp:cNvPr id="0" name=""/>
        <dsp:cNvSpPr/>
      </dsp:nvSpPr>
      <dsp:spPr>
        <a:xfrm>
          <a:off x="1041226" y="148"/>
          <a:ext cx="1122225" cy="4350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70,5 ± 16 A </a:t>
          </a:r>
          <a:endParaRPr lang="es-ES" sz="1200" kern="1200" dirty="0"/>
        </a:p>
      </dsp:txBody>
      <dsp:txXfrm>
        <a:off x="1041226" y="148"/>
        <a:ext cx="1122225" cy="435027"/>
      </dsp:txXfrm>
    </dsp:sp>
    <dsp:sp modelId="{B708996D-0E92-42B3-AED1-8DDF195B6C97}">
      <dsp:nvSpPr>
        <dsp:cNvPr id="0" name=""/>
        <dsp:cNvSpPr/>
      </dsp:nvSpPr>
      <dsp:spPr>
        <a:xfrm>
          <a:off x="369246" y="507680"/>
          <a:ext cx="1528519" cy="43502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kern="1200" dirty="0">
              <a:latin typeface="Arial" panose="020B0604020202020204" pitchFamily="34" charset="0"/>
              <a:cs typeface="Arial" panose="020B0604020202020204" pitchFamily="34" charset="0"/>
            </a:rPr>
            <a:t>27,3% (217) EXITUS</a:t>
          </a:r>
          <a:endParaRPr lang="es-ES" sz="1200" kern="1200" dirty="0"/>
        </a:p>
      </dsp:txBody>
      <dsp:txXfrm>
        <a:off x="369246" y="507680"/>
        <a:ext cx="1528519" cy="4350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183E56-ECED-4FD6-809C-960D16A87C59}" type="datetimeFigureOut">
              <a:rPr lang="es-ES" smtClean="0"/>
              <a:t>11/02/2023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E082E-08D4-4683-AF52-A8BF898085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53865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Xque</a:t>
            </a:r>
            <a:r>
              <a:rPr lang="es-ES" dirty="0"/>
              <a:t> en los NO EPOC se uso mas azitromicina que en los EPOC????</a:t>
            </a:r>
          </a:p>
          <a:p>
            <a:r>
              <a:rPr lang="es-ES" dirty="0" err="1"/>
              <a:t>Xque</a:t>
            </a:r>
            <a:r>
              <a:rPr lang="es-ES" dirty="0"/>
              <a:t> en los EPOC no se uso en ninguno el INF?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CE082E-08D4-4683-AF52-A8BF89808533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5982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11/02/2023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11/02/2023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11/02/2023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11/02/2023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11/02/2023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11/02/2023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11/02/2023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13" Type="http://schemas.openxmlformats.org/officeDocument/2006/relationships/diagramColors" Target="../diagrams/colors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diagramQuickStyle" Target="../diagrams/quickStyle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openxmlformats.org/officeDocument/2006/relationships/diagramLayout" Target="../diagrams/layout2.xml"/><Relationship Id="rId5" Type="http://schemas.openxmlformats.org/officeDocument/2006/relationships/diagramQuickStyle" Target="../diagrams/quickStyle1.xml"/><Relationship Id="rId10" Type="http://schemas.openxmlformats.org/officeDocument/2006/relationships/diagramData" Target="../diagrams/data2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4.jpeg"/><Relationship Id="rId14" Type="http://schemas.microsoft.com/office/2007/relationships/diagramDrawing" Target="../diagrams/drawing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6853A1C-6916-AE1A-789E-422341D53116}"/>
              </a:ext>
            </a:extLst>
          </p:cNvPr>
          <p:cNvSpPr txBox="1"/>
          <p:nvPr/>
        </p:nvSpPr>
        <p:spPr>
          <a:xfrm>
            <a:off x="1712658" y="230344"/>
            <a:ext cx="7216808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2000" b="1" dirty="0">
                <a:solidFill>
                  <a:schemeClr val="accent5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 DE LA INFECCIÓN POR COVID-19 EN LA EPOC.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7F32284-0A57-A4FC-3421-6F6C7A0A8FF4}"/>
              </a:ext>
            </a:extLst>
          </p:cNvPr>
          <p:cNvSpPr txBox="1"/>
          <p:nvPr/>
        </p:nvSpPr>
        <p:spPr>
          <a:xfrm>
            <a:off x="1350340" y="716171"/>
            <a:ext cx="794144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Nuria Matallana Encinas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Jacinto Hernandez Borge, Francisca Lourdes Márquez Pérez, Santiago Hernández Gómez, Julia López Rodríguez. 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Servicio de Neumología. Hospital Universitario de Badajoz (CHUB).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0EB4C42A-4545-EB82-642B-703D9CD27400}"/>
              </a:ext>
            </a:extLst>
          </p:cNvPr>
          <p:cNvSpPr txBox="1"/>
          <p:nvPr/>
        </p:nvSpPr>
        <p:spPr>
          <a:xfrm>
            <a:off x="114107" y="1675850"/>
            <a:ext cx="4535914" cy="1168718"/>
          </a:xfrm>
          <a:prstGeom prst="rect">
            <a:avLst/>
          </a:prstGeom>
          <a:noFill/>
          <a:ln w="28575"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marL="171450" indent="-171450" algn="ctr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EPOC podría condicionar una mayor susceptibilidad de padecer la COVID-19.</a:t>
            </a:r>
          </a:p>
          <a:p>
            <a:pPr marL="171450" indent="-171450" algn="ctr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Los </a:t>
            </a:r>
            <a:r>
              <a:rPr lang="es-ES" sz="12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estudios analizados demuestran se contagiaron menos que otros con otras patologías crónicas, aunque aquellos que padecieron la enfermedad lo hicieron con mayor gravedad.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8AF30185-C510-D2D2-008A-0C3E0DB13FA2}"/>
              </a:ext>
            </a:extLst>
          </p:cNvPr>
          <p:cNvSpPr/>
          <p:nvPr/>
        </p:nvSpPr>
        <p:spPr>
          <a:xfrm>
            <a:off x="5796136" y="1332579"/>
            <a:ext cx="2091802" cy="265709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OBJETIVOS Y MÉTODOS.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DD875C96-74E0-0CDF-06CC-0EB8E779D59B}"/>
              </a:ext>
            </a:extLst>
          </p:cNvPr>
          <p:cNvSpPr/>
          <p:nvPr/>
        </p:nvSpPr>
        <p:spPr>
          <a:xfrm>
            <a:off x="1596786" y="1321987"/>
            <a:ext cx="1563198" cy="28429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INTRODUCCIÓN.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9F3B1C5-4102-C58E-7EA3-068365452B86}"/>
              </a:ext>
            </a:extLst>
          </p:cNvPr>
          <p:cNvSpPr txBox="1"/>
          <p:nvPr/>
        </p:nvSpPr>
        <p:spPr>
          <a:xfrm>
            <a:off x="9144000" y="2566063"/>
            <a:ext cx="4320480" cy="275653"/>
          </a:xfrm>
          <a:prstGeom prst="rect">
            <a:avLst/>
          </a:prstGeom>
          <a:noFill/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es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657797EC-1E01-90E7-CC4C-A925CBF3CA8F}"/>
              </a:ext>
            </a:extLst>
          </p:cNvPr>
          <p:cNvSpPr/>
          <p:nvPr/>
        </p:nvSpPr>
        <p:spPr>
          <a:xfrm>
            <a:off x="1388022" y="2941568"/>
            <a:ext cx="1361549" cy="329384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RESULTADOS.</a:t>
            </a:r>
            <a:endParaRPr lang="es-ES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1A65337B-7EDB-8152-EF83-6889926A0F46}"/>
              </a:ext>
            </a:extLst>
          </p:cNvPr>
          <p:cNvSpPr/>
          <p:nvPr/>
        </p:nvSpPr>
        <p:spPr>
          <a:xfrm>
            <a:off x="448072" y="3348479"/>
            <a:ext cx="1448646" cy="46623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796 PACIENTES 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19FE1C00-FEB6-313E-6BBF-506BAFF971E2}"/>
              </a:ext>
            </a:extLst>
          </p:cNvPr>
          <p:cNvSpPr/>
          <p:nvPr/>
        </p:nvSpPr>
        <p:spPr>
          <a:xfrm>
            <a:off x="2573829" y="3342582"/>
            <a:ext cx="1512168" cy="523841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4,8% EPOC. </a:t>
            </a:r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1F086A71-F5A8-ECB3-24CF-8DFB7EB62C05}"/>
              </a:ext>
            </a:extLst>
          </p:cNvPr>
          <p:cNvSpPr/>
          <p:nvPr/>
        </p:nvSpPr>
        <p:spPr>
          <a:xfrm>
            <a:off x="1992400" y="3450717"/>
            <a:ext cx="503592" cy="296877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Rectángulo: esquinas redondeadas 17">
            <a:extLst>
              <a:ext uri="{FF2B5EF4-FFF2-40B4-BE49-F238E27FC236}">
                <a16:creationId xmlns:a16="http://schemas.microsoft.com/office/drawing/2014/main" id="{36BEB7E7-7F08-B69E-1BB6-D877BBF5ACC0}"/>
              </a:ext>
            </a:extLst>
          </p:cNvPr>
          <p:cNvSpPr/>
          <p:nvPr/>
        </p:nvSpPr>
        <p:spPr>
          <a:xfrm>
            <a:off x="6060561" y="3087109"/>
            <a:ext cx="1766918" cy="94133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86,6% varones.</a:t>
            </a:r>
          </a:p>
          <a:p>
            <a:pPr marL="285750" indent="-285750">
              <a:buFontTx/>
              <a:buChar char="-"/>
            </a:pP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edad.</a:t>
            </a:r>
          </a:p>
          <a:p>
            <a:pPr marL="285750" indent="-285750">
              <a:buFontTx/>
              <a:buChar char="-"/>
            </a:pP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&gt;FRCV.</a:t>
            </a:r>
          </a:p>
          <a:p>
            <a:pPr marL="285750" indent="-285750">
              <a:buFontTx/>
              <a:buChar char="-"/>
            </a:pPr>
            <a:r>
              <a:rPr lang="es-ES" sz="12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Charlson</a:t>
            </a: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4.</a:t>
            </a:r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CE6B1529-2C3A-8C4B-1761-55ECE8A8E848}"/>
              </a:ext>
            </a:extLst>
          </p:cNvPr>
          <p:cNvSpPr/>
          <p:nvPr/>
        </p:nvSpPr>
        <p:spPr>
          <a:xfrm>
            <a:off x="2548492" y="4205561"/>
            <a:ext cx="3639139" cy="769786"/>
          </a:xfrm>
          <a:prstGeom prst="roundRect">
            <a:avLst/>
          </a:prstGeom>
          <a:solidFill>
            <a:srgbClr val="FAF9BF"/>
          </a:solidFill>
          <a:ln>
            <a:solidFill>
              <a:srgbClr val="F9F1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E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Alteraciones RX tórax. </a:t>
            </a:r>
          </a:p>
          <a:p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-Tratamientos específicos excepto azitromicina. </a:t>
            </a:r>
          </a:p>
          <a:p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-Ingreso en UCI y Mortalidad. 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9AD4605F-FDDC-2C76-968A-51560E11160C}"/>
              </a:ext>
            </a:extLst>
          </p:cNvPr>
          <p:cNvSpPr/>
          <p:nvPr/>
        </p:nvSpPr>
        <p:spPr>
          <a:xfrm>
            <a:off x="5920639" y="4314097"/>
            <a:ext cx="2416030" cy="552714"/>
          </a:xfrm>
          <a:prstGeom prst="roundRect">
            <a:avLst/>
          </a:prstGeom>
          <a:solidFill>
            <a:srgbClr val="FAF9BF"/>
          </a:solidFill>
          <a:ln>
            <a:solidFill>
              <a:srgbClr val="F9F183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 en EPOC y NO EPOC.</a:t>
            </a:r>
          </a:p>
        </p:txBody>
      </p:sp>
      <p:pic>
        <p:nvPicPr>
          <p:cNvPr id="1028" name="Picture 4" descr="¿Cómo afecta la COVID-19 a los pacientes con epoc? | Profesionales de ...">
            <a:extLst>
              <a:ext uri="{FF2B5EF4-FFF2-40B4-BE49-F238E27FC236}">
                <a16:creationId xmlns:a16="http://schemas.microsoft.com/office/drawing/2014/main" id="{07384424-A446-7119-0E3E-C606C2A78C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184" t="48962" r="12227" b="25242"/>
          <a:stretch/>
        </p:blipFill>
        <p:spPr bwMode="auto">
          <a:xfrm>
            <a:off x="218648" y="854769"/>
            <a:ext cx="1112992" cy="9248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Diagrama 20">
            <a:extLst>
              <a:ext uri="{FF2B5EF4-FFF2-40B4-BE49-F238E27FC236}">
                <a16:creationId xmlns:a16="http://schemas.microsoft.com/office/drawing/2014/main" id="{4FD5D4D3-6D52-6FF8-D626-2A9609DD2D9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37563366"/>
              </p:ext>
            </p:extLst>
          </p:nvPr>
        </p:nvGraphicFramePr>
        <p:xfrm>
          <a:off x="4736770" y="1660241"/>
          <a:ext cx="4320480" cy="12207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30" name="Picture 6" descr="Avance en el pronóstico de la EPOC - FISIOTERAPIA RESPIRATORIA">
            <a:extLst>
              <a:ext uri="{FF2B5EF4-FFF2-40B4-BE49-F238E27FC236}">
                <a16:creationId xmlns:a16="http://schemas.microsoft.com/office/drawing/2014/main" id="{3EFB460E-920D-0BAB-0D62-BBA5C002D1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7" t="4479" r="7352" b="19523"/>
          <a:stretch/>
        </p:blipFill>
        <p:spPr bwMode="auto">
          <a:xfrm>
            <a:off x="4123793" y="3021681"/>
            <a:ext cx="1295777" cy="11687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Flecha: a la derecha 21">
            <a:extLst>
              <a:ext uri="{FF2B5EF4-FFF2-40B4-BE49-F238E27FC236}">
                <a16:creationId xmlns:a16="http://schemas.microsoft.com/office/drawing/2014/main" id="{87096A55-FA4C-77AA-D7A6-9F8470A596A3}"/>
              </a:ext>
            </a:extLst>
          </p:cNvPr>
          <p:cNvSpPr/>
          <p:nvPr/>
        </p:nvSpPr>
        <p:spPr>
          <a:xfrm>
            <a:off x="5458489" y="3460616"/>
            <a:ext cx="524235" cy="302523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32" name="Picture 8" descr="Simbolo Masculino - Banco de fotos e imágenes de stock - iStock">
            <a:extLst>
              <a:ext uri="{FF2B5EF4-FFF2-40B4-BE49-F238E27FC236}">
                <a16:creationId xmlns:a16="http://schemas.microsoft.com/office/drawing/2014/main" id="{87AEF261-65B4-6D21-4577-4CE231A7D9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214" y="3093526"/>
            <a:ext cx="941339" cy="941339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3" name="Diagrama 22">
            <a:extLst>
              <a:ext uri="{FF2B5EF4-FFF2-40B4-BE49-F238E27FC236}">
                <a16:creationId xmlns:a16="http://schemas.microsoft.com/office/drawing/2014/main" id="{D36B62F7-10A6-33AC-C4BA-2F2356DBBC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89211508"/>
              </p:ext>
            </p:extLst>
          </p:nvPr>
        </p:nvGraphicFramePr>
        <p:xfrm>
          <a:off x="76616" y="3923954"/>
          <a:ext cx="2267013" cy="942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AB707E5-BE82-D651-4849-19D645337A28}"/>
              </a:ext>
            </a:extLst>
          </p:cNvPr>
          <p:cNvSpPr txBox="1"/>
          <p:nvPr/>
        </p:nvSpPr>
        <p:spPr>
          <a:xfrm>
            <a:off x="119936" y="4334789"/>
            <a:ext cx="3684294" cy="646331"/>
          </a:xfrm>
          <a:prstGeom prst="rect">
            <a:avLst/>
          </a:prstGeom>
          <a:solidFill>
            <a:srgbClr val="FAF9BF"/>
          </a:solidFill>
          <a:ln>
            <a:solidFill>
              <a:srgbClr val="FAFD8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28600" indent="-228600" algn="ctr">
              <a:buAutoNum type="arabicPeriod"/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La prevalencia de EPOC en pacientes COVID-19 fue del 4,8% (varones de mayor edad y comorbilidad asociada).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6BC4C3D1-6911-9B89-A90A-E7830B8B22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8269644"/>
              </p:ext>
            </p:extLst>
          </p:nvPr>
        </p:nvGraphicFramePr>
        <p:xfrm>
          <a:off x="0" y="629092"/>
          <a:ext cx="3985983" cy="2990039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187624">
                  <a:extLst>
                    <a:ext uri="{9D8B030D-6E8A-4147-A177-3AD203B41FA5}">
                      <a16:colId xmlns:a16="http://schemas.microsoft.com/office/drawing/2014/main" val="1155568008"/>
                    </a:ext>
                  </a:extLst>
                </a:gridCol>
                <a:gridCol w="1247865">
                  <a:extLst>
                    <a:ext uri="{9D8B030D-6E8A-4147-A177-3AD203B41FA5}">
                      <a16:colId xmlns:a16="http://schemas.microsoft.com/office/drawing/2014/main" val="3670943867"/>
                    </a:ext>
                  </a:extLst>
                </a:gridCol>
                <a:gridCol w="912512">
                  <a:extLst>
                    <a:ext uri="{9D8B030D-6E8A-4147-A177-3AD203B41FA5}">
                      <a16:colId xmlns:a16="http://schemas.microsoft.com/office/drawing/2014/main" val="1222575736"/>
                    </a:ext>
                  </a:extLst>
                </a:gridCol>
                <a:gridCol w="637982">
                  <a:extLst>
                    <a:ext uri="{9D8B030D-6E8A-4147-A177-3AD203B41FA5}">
                      <a16:colId xmlns:a16="http://schemas.microsoft.com/office/drawing/2014/main" val="1643490905"/>
                    </a:ext>
                  </a:extLst>
                </a:gridCol>
              </a:tblGrid>
              <a:tr h="288032">
                <a:tc>
                  <a:txBody>
                    <a:bodyPr/>
                    <a:lstStyle/>
                    <a:p>
                      <a:pPr algn="ctr"/>
                      <a:endParaRPr lang="es-ES" sz="1400" dirty="0"/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</a:rPr>
                        <a:t>EPOC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</a:rPr>
                        <a:t>NO EPOC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</a:rPr>
                        <a:t>P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246550"/>
                  </a:ext>
                </a:extLst>
              </a:tr>
              <a:tr h="27657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</a:rPr>
                        <a:t>Varón.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86,8%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52,9%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00B050"/>
                          </a:solidFill>
                        </a:rPr>
                        <a:t>0,000</a:t>
                      </a:r>
                      <a:endParaRPr lang="es-ES" sz="11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071115"/>
                  </a:ext>
                </a:extLst>
              </a:tr>
              <a:tr h="27657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</a:rPr>
                        <a:t>Edad≥71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65,8%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52%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FF0000"/>
                          </a:solidFill>
                        </a:rPr>
                        <a:t>0,13</a:t>
                      </a:r>
                      <a:endParaRPr lang="es-ES" sz="11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903104"/>
                  </a:ext>
                </a:extLst>
              </a:tr>
              <a:tr h="27657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</a:rPr>
                        <a:t>Enfermedad CV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55,3%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35,2%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00B050"/>
                          </a:solidFill>
                        </a:rPr>
                        <a:t>0,015</a:t>
                      </a:r>
                      <a:endParaRPr lang="es-ES" sz="11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454087"/>
                  </a:ext>
                </a:extLst>
              </a:tr>
              <a:tr h="288135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</a:rPr>
                        <a:t>Duración síntomas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4,7±3,7d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6,4±14,7d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00B050"/>
                          </a:solidFill>
                        </a:rPr>
                        <a:t>0,024</a:t>
                      </a:r>
                      <a:endParaRPr lang="es-ES" sz="11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298142"/>
                  </a:ext>
                </a:extLst>
              </a:tr>
              <a:tr h="417046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 err="1">
                          <a:solidFill>
                            <a:srgbClr val="002060"/>
                          </a:solidFill>
                        </a:rPr>
                        <a:t>Charlson</a:t>
                      </a:r>
                      <a:r>
                        <a:rPr lang="es-ES" sz="1100" b="1" dirty="0">
                          <a:solidFill>
                            <a:srgbClr val="002060"/>
                          </a:solidFill>
                        </a:rPr>
                        <a:t> &gt;4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89,5%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51,5%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00B050"/>
                          </a:solidFill>
                        </a:rPr>
                        <a:t>0,000</a:t>
                      </a:r>
                      <a:endParaRPr lang="es-ES" sz="1100" dirty="0">
                        <a:solidFill>
                          <a:srgbClr val="00B05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38325"/>
                  </a:ext>
                </a:extLst>
              </a:tr>
              <a:tr h="308465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</a:rPr>
                        <a:t>Alteración RX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86,8%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78,4%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FF0000"/>
                          </a:solidFill>
                        </a:rPr>
                        <a:t>0,2</a:t>
                      </a:r>
                      <a:endParaRPr lang="es-ES" sz="11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54167"/>
                  </a:ext>
                </a:extLst>
              </a:tr>
              <a:tr h="27657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</a:rPr>
                        <a:t>UCI/IOT</a:t>
                      </a:r>
                      <a:endParaRPr lang="es-ES" sz="1100" b="1" dirty="0">
                        <a:solidFill>
                          <a:srgbClr val="00206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13,2%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/>
                        <a:t>9,5%</a:t>
                      </a:r>
                      <a:endParaRPr lang="es-ES" sz="11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FF0000"/>
                          </a:solidFill>
                        </a:rPr>
                        <a:t>0,5</a:t>
                      </a:r>
                      <a:endParaRPr lang="es-ES" sz="11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34866"/>
                  </a:ext>
                </a:extLst>
              </a:tr>
              <a:tr h="27657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 err="1">
                          <a:solidFill>
                            <a:srgbClr val="002060"/>
                          </a:solidFill>
                        </a:rPr>
                        <a:t>Éxitus</a:t>
                      </a:r>
                      <a:endParaRPr lang="es-ES" sz="1100" b="1" dirty="0">
                        <a:solidFill>
                          <a:srgbClr val="002060"/>
                        </a:solidFill>
                      </a:endParaRPr>
                    </a:p>
                    <a:p>
                      <a:pPr algn="ctr"/>
                      <a:r>
                        <a:rPr lang="es-ES" sz="1100" b="1" dirty="0">
                          <a:solidFill>
                            <a:srgbClr val="002060"/>
                          </a:solidFill>
                          <a:latin typeface="+mj-lt"/>
                          <a:cs typeface="Arial" panose="020B0604020202020204" pitchFamily="34" charset="0"/>
                        </a:rPr>
                        <a:t>Azitromicina&gt;2 d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</a:rPr>
                        <a:t>36,8%</a:t>
                      </a:r>
                    </a:p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28,9%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</a:rPr>
                        <a:t>26,8%</a:t>
                      </a:r>
                    </a:p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49,5%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FF0000"/>
                          </a:solidFill>
                          <a:latin typeface="+mj-lt"/>
                        </a:rPr>
                        <a:t>0,19</a:t>
                      </a:r>
                    </a:p>
                    <a:p>
                      <a:pPr algn="ctr"/>
                      <a:r>
                        <a:rPr lang="es-ES" sz="1100" dirty="0">
                          <a:solidFill>
                            <a:srgbClr val="00B050"/>
                          </a:solidFill>
                          <a:latin typeface="+mj-lt"/>
                          <a:cs typeface="Arial" panose="020B0604020202020204" pitchFamily="34" charset="0"/>
                        </a:rPr>
                        <a:t>0,019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3997453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6D4A5B07-2385-CB43-3E98-3458DD33EB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3880431"/>
              </p:ext>
            </p:extLst>
          </p:nvPr>
        </p:nvGraphicFramePr>
        <p:xfrm>
          <a:off x="4135492" y="627437"/>
          <a:ext cx="4884112" cy="274853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532615">
                  <a:extLst>
                    <a:ext uri="{9D8B030D-6E8A-4147-A177-3AD203B41FA5}">
                      <a16:colId xmlns:a16="http://schemas.microsoft.com/office/drawing/2014/main" val="1155568008"/>
                    </a:ext>
                  </a:extLst>
                </a:gridCol>
                <a:gridCol w="1131681">
                  <a:extLst>
                    <a:ext uri="{9D8B030D-6E8A-4147-A177-3AD203B41FA5}">
                      <a16:colId xmlns:a16="http://schemas.microsoft.com/office/drawing/2014/main" val="3670943867"/>
                    </a:ext>
                  </a:extLst>
                </a:gridCol>
                <a:gridCol w="998788">
                  <a:extLst>
                    <a:ext uri="{9D8B030D-6E8A-4147-A177-3AD203B41FA5}">
                      <a16:colId xmlns:a16="http://schemas.microsoft.com/office/drawing/2014/main" val="1222575736"/>
                    </a:ext>
                  </a:extLst>
                </a:gridCol>
                <a:gridCol w="1221028">
                  <a:extLst>
                    <a:ext uri="{9D8B030D-6E8A-4147-A177-3AD203B41FA5}">
                      <a16:colId xmlns:a16="http://schemas.microsoft.com/office/drawing/2014/main" val="1643490905"/>
                    </a:ext>
                  </a:extLst>
                </a:gridCol>
              </a:tblGrid>
              <a:tr h="250691"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Variable</a:t>
                      </a:r>
                      <a:endParaRPr lang="es-ES" sz="11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OR</a:t>
                      </a:r>
                      <a:endParaRPr lang="es-ES" sz="11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IC 95%</a:t>
                      </a:r>
                      <a:endParaRPr lang="es-ES" sz="11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P</a:t>
                      </a:r>
                      <a:endParaRPr lang="es-ES" sz="11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4246550"/>
                  </a:ext>
                </a:extLst>
              </a:tr>
              <a:tr h="250691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F68222"/>
                          </a:solidFill>
                          <a:latin typeface="+mj-lt"/>
                        </a:rPr>
                        <a:t>Neoplasia previa</a:t>
                      </a:r>
                      <a:endParaRPr lang="es-ES" sz="1100" b="1" dirty="0">
                        <a:solidFill>
                          <a:srgbClr val="F68222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</a:rPr>
                        <a:t>1,8</a:t>
                      </a:r>
                      <a:endParaRPr lang="es-ES" sz="11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</a:rPr>
                        <a:t>1,02-3,19</a:t>
                      </a:r>
                      <a:endParaRPr lang="es-ES" sz="11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00B050"/>
                          </a:solidFill>
                          <a:latin typeface="+mj-lt"/>
                        </a:rPr>
                        <a:t>0,041</a:t>
                      </a:r>
                      <a:endParaRPr lang="es-ES" sz="1100" dirty="0">
                        <a:solidFill>
                          <a:srgbClr val="00B050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071115"/>
                  </a:ext>
                </a:extLst>
              </a:tr>
              <a:tr h="23930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b="1" dirty="0">
                          <a:solidFill>
                            <a:srgbClr val="F68222"/>
                          </a:solidFill>
                          <a:latin typeface="+mj-lt"/>
                        </a:rPr>
                        <a:t>Neumonía</a:t>
                      </a:r>
                      <a:endParaRPr lang="es-ES" sz="1100" b="1" dirty="0">
                        <a:solidFill>
                          <a:srgbClr val="F68222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</a:rPr>
                        <a:t>2,3</a:t>
                      </a:r>
                      <a:endParaRPr lang="es-ES" sz="11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</a:rPr>
                        <a:t>1,38-4,10</a:t>
                      </a:r>
                      <a:endParaRPr lang="es-ES" sz="11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00B050"/>
                          </a:solidFill>
                          <a:latin typeface="+mj-lt"/>
                        </a:rPr>
                        <a:t>0,02</a:t>
                      </a:r>
                      <a:endParaRPr lang="es-ES" sz="1100" dirty="0">
                        <a:solidFill>
                          <a:srgbClr val="00B050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6033547"/>
                  </a:ext>
                </a:extLst>
              </a:tr>
              <a:tr h="238912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F68222"/>
                          </a:solidFill>
                          <a:latin typeface="+mj-lt"/>
                        </a:rPr>
                        <a:t>Niveles de PCR</a:t>
                      </a:r>
                      <a:endParaRPr lang="es-ES" sz="1100" b="1" dirty="0">
                        <a:solidFill>
                          <a:srgbClr val="F68222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</a:rPr>
                        <a:t>1,003</a:t>
                      </a:r>
                      <a:endParaRPr lang="es-ES" sz="11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</a:rPr>
                        <a:t>1,002-1,004</a:t>
                      </a:r>
                      <a:endParaRPr lang="es-ES" sz="11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00B050"/>
                          </a:solidFill>
                          <a:latin typeface="+mj-lt"/>
                        </a:rPr>
                        <a:t>0,0005</a:t>
                      </a:r>
                      <a:endParaRPr lang="es-ES" sz="1100" dirty="0">
                        <a:solidFill>
                          <a:srgbClr val="00B050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6454087"/>
                  </a:ext>
                </a:extLst>
              </a:tr>
              <a:tr h="264414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F68222"/>
                          </a:solidFill>
                          <a:latin typeface="+mj-lt"/>
                        </a:rPr>
                        <a:t>Edad&gt; 70</a:t>
                      </a:r>
                      <a:endParaRPr lang="es-ES" sz="1100" b="1" dirty="0">
                        <a:solidFill>
                          <a:srgbClr val="F68222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</a:rPr>
                        <a:t>4,6</a:t>
                      </a:r>
                      <a:endParaRPr lang="es-ES" sz="11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</a:rPr>
                        <a:t>3,08-6,98</a:t>
                      </a:r>
                      <a:endParaRPr lang="es-ES" sz="11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00B050"/>
                          </a:solidFill>
                          <a:latin typeface="+mj-lt"/>
                        </a:rPr>
                        <a:t>0,0005</a:t>
                      </a:r>
                      <a:endParaRPr lang="es-ES" sz="1100" dirty="0">
                        <a:solidFill>
                          <a:srgbClr val="00B050"/>
                        </a:solidFill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3298142"/>
                  </a:ext>
                </a:extLst>
              </a:tr>
              <a:tr h="252188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rPr>
                        <a:t>EPOC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rPr>
                        <a:t>1,06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rPr>
                        <a:t>0,5-2,2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 panose="020B0604020202020204" pitchFamily="34" charset="0"/>
                        </a:rPr>
                        <a:t>0,8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738325"/>
                  </a:ext>
                </a:extLst>
              </a:tr>
              <a:tr h="238912">
                <a:tc>
                  <a:txBody>
                    <a:bodyPr/>
                    <a:lstStyle/>
                    <a:p>
                      <a:pPr algn="ctr"/>
                      <a:r>
                        <a:rPr lang="es-ES" sz="1100" b="1" u="none" dirty="0" err="1">
                          <a:solidFill>
                            <a:srgbClr val="F68222"/>
                          </a:solidFill>
                          <a:latin typeface="+mj-lt"/>
                          <a:cs typeface="Arial" panose="020B0604020202020204" pitchFamily="34" charset="0"/>
                        </a:rPr>
                        <a:t>Enferm</a:t>
                      </a:r>
                      <a:r>
                        <a:rPr lang="es-ES" sz="1100" b="1" u="none" dirty="0">
                          <a:solidFill>
                            <a:srgbClr val="F68222"/>
                          </a:solidFill>
                          <a:latin typeface="+mj-lt"/>
                          <a:cs typeface="Arial" panose="020B0604020202020204" pitchFamily="34" charset="0"/>
                        </a:rPr>
                        <a:t>. CV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1,2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0,8-1,8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FF0000"/>
                          </a:solidFill>
                          <a:latin typeface="+mj-lt"/>
                          <a:cs typeface="Arial" panose="020B0604020202020204" pitchFamily="34" charset="0"/>
                        </a:rPr>
                        <a:t>0,18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354167"/>
                  </a:ext>
                </a:extLst>
              </a:tr>
              <a:tr h="857273">
                <a:tc>
                  <a:txBody>
                    <a:bodyPr/>
                    <a:lstStyle/>
                    <a:p>
                      <a:pPr algn="ctr"/>
                      <a:r>
                        <a:rPr lang="es-ES" sz="1100" b="1" dirty="0">
                          <a:solidFill>
                            <a:srgbClr val="F68222"/>
                          </a:solidFill>
                          <a:latin typeface="+mj-lt"/>
                          <a:cs typeface="Arial" panose="020B0604020202020204" pitchFamily="34" charset="0"/>
                        </a:rPr>
                        <a:t>Diabetes</a:t>
                      </a:r>
                    </a:p>
                    <a:p>
                      <a:pPr algn="ctr"/>
                      <a:r>
                        <a:rPr lang="es-ES" sz="1100" b="1" dirty="0">
                          <a:solidFill>
                            <a:srgbClr val="F68222"/>
                          </a:solidFill>
                          <a:latin typeface="+mj-lt"/>
                          <a:cs typeface="Arial" panose="020B0604020202020204" pitchFamily="34" charset="0"/>
                        </a:rPr>
                        <a:t>Disnea</a:t>
                      </a:r>
                    </a:p>
                    <a:p>
                      <a:pPr algn="ctr"/>
                      <a:r>
                        <a:rPr lang="es-ES" sz="1100" b="1" dirty="0" err="1">
                          <a:solidFill>
                            <a:srgbClr val="F68222"/>
                          </a:solidFill>
                          <a:latin typeface="+mj-lt"/>
                          <a:cs typeface="Arial" panose="020B0604020202020204" pitchFamily="34" charset="0"/>
                        </a:rPr>
                        <a:t>Tto</a:t>
                      </a:r>
                      <a:r>
                        <a:rPr lang="es-ES" sz="1100" b="1" dirty="0">
                          <a:solidFill>
                            <a:srgbClr val="F68222"/>
                          </a:solidFill>
                          <a:latin typeface="+mj-lt"/>
                          <a:cs typeface="Arial" panose="020B0604020202020204" pitchFamily="34" charset="0"/>
                        </a:rPr>
                        <a:t> HCQ</a:t>
                      </a:r>
                    </a:p>
                    <a:p>
                      <a:pPr algn="ctr"/>
                      <a:r>
                        <a:rPr lang="es-ES" sz="1100" b="1" dirty="0" err="1">
                          <a:solidFill>
                            <a:srgbClr val="F68222"/>
                          </a:solidFill>
                          <a:latin typeface="+mj-lt"/>
                          <a:cs typeface="Arial" panose="020B0604020202020204" pitchFamily="34" charset="0"/>
                        </a:rPr>
                        <a:t>Tto</a:t>
                      </a:r>
                      <a:r>
                        <a:rPr lang="es-ES" sz="1100" b="1" dirty="0">
                          <a:solidFill>
                            <a:srgbClr val="F68222"/>
                          </a:solidFill>
                          <a:latin typeface="+mj-lt"/>
                          <a:cs typeface="Arial" panose="020B0604020202020204" pitchFamily="34" charset="0"/>
                        </a:rPr>
                        <a:t> lopinavir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1,4</a:t>
                      </a:r>
                    </a:p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1,2</a:t>
                      </a:r>
                    </a:p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0,31</a:t>
                      </a:r>
                    </a:p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1,3</a:t>
                      </a:r>
                    </a:p>
                    <a:p>
                      <a:pPr algn="ctr"/>
                      <a:endParaRPr lang="es-ES" sz="11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0,9-2,08</a:t>
                      </a:r>
                    </a:p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0,8-1,8</a:t>
                      </a:r>
                    </a:p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0,08-1,1</a:t>
                      </a:r>
                    </a:p>
                    <a:p>
                      <a:pPr algn="ctr"/>
                      <a:r>
                        <a:rPr lang="es-ES" sz="1100" dirty="0">
                          <a:latin typeface="+mj-lt"/>
                          <a:cs typeface="Arial" panose="020B0604020202020204" pitchFamily="34" charset="0"/>
                        </a:rPr>
                        <a:t>0,3-5,7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dirty="0">
                          <a:solidFill>
                            <a:srgbClr val="FF0000"/>
                          </a:solidFill>
                          <a:latin typeface="+mj-lt"/>
                          <a:cs typeface="Arial" panose="020B0604020202020204" pitchFamily="34" charset="0"/>
                        </a:rPr>
                        <a:t>0,78</a:t>
                      </a:r>
                    </a:p>
                    <a:p>
                      <a:pPr algn="ctr"/>
                      <a:r>
                        <a:rPr lang="es-ES" sz="1100" dirty="0">
                          <a:solidFill>
                            <a:srgbClr val="FF0000"/>
                          </a:solidFill>
                          <a:latin typeface="+mj-lt"/>
                          <a:cs typeface="Arial" panose="020B0604020202020204" pitchFamily="34" charset="0"/>
                        </a:rPr>
                        <a:t>0,33</a:t>
                      </a:r>
                    </a:p>
                    <a:p>
                      <a:pPr algn="ctr"/>
                      <a:r>
                        <a:rPr lang="es-ES" sz="1100" dirty="0">
                          <a:solidFill>
                            <a:srgbClr val="FF0000"/>
                          </a:solidFill>
                          <a:latin typeface="+mj-lt"/>
                          <a:cs typeface="Arial" panose="020B0604020202020204" pitchFamily="34" charset="0"/>
                        </a:rPr>
                        <a:t>0,08</a:t>
                      </a:r>
                    </a:p>
                    <a:p>
                      <a:pPr algn="ctr"/>
                      <a:r>
                        <a:rPr lang="es-ES" sz="1100" dirty="0">
                          <a:solidFill>
                            <a:srgbClr val="FF0000"/>
                          </a:solidFill>
                          <a:latin typeface="+mj-lt"/>
                          <a:cs typeface="Arial" panose="020B0604020202020204" pitchFamily="34" charset="0"/>
                        </a:rPr>
                        <a:t>0,7</a:t>
                      </a:r>
                    </a:p>
                  </a:txBody>
                  <a:tcP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634866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48DBE49F-ABD6-9EC9-30C5-E486347A7BB2}"/>
              </a:ext>
            </a:extLst>
          </p:cNvPr>
          <p:cNvSpPr txBox="1"/>
          <p:nvPr/>
        </p:nvSpPr>
        <p:spPr>
          <a:xfrm>
            <a:off x="-36512" y="3608944"/>
            <a:ext cx="430667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u="sng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Otros NS</a:t>
            </a:r>
            <a:r>
              <a:rPr lang="es-E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Tos</a:t>
            </a: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, disnea, fiebre, astenia, anosmia, cefalea…</a:t>
            </a:r>
          </a:p>
          <a:p>
            <a:pPr algn="ctr"/>
            <a:endParaRPr lang="es-ES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703AC7AB-40A3-1F3B-56ED-90848FA85462}"/>
              </a:ext>
            </a:extLst>
          </p:cNvPr>
          <p:cNvSpPr/>
          <p:nvPr/>
        </p:nvSpPr>
        <p:spPr>
          <a:xfrm>
            <a:off x="1165322" y="3984141"/>
            <a:ext cx="1593521" cy="24369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accent5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  <a:endParaRPr lang="es-ES" sz="1400" b="1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1B5CD202-7A5E-56E5-C405-86FE23A75E98}"/>
              </a:ext>
            </a:extLst>
          </p:cNvPr>
          <p:cNvSpPr txBox="1"/>
          <p:nvPr/>
        </p:nvSpPr>
        <p:spPr>
          <a:xfrm>
            <a:off x="3971856" y="4105991"/>
            <a:ext cx="4409019" cy="868507"/>
          </a:xfrm>
          <a:prstGeom prst="rect">
            <a:avLst/>
          </a:prstGeom>
          <a:solidFill>
            <a:srgbClr val="FAF9BF"/>
          </a:solidFill>
          <a:ln>
            <a:solidFill>
              <a:srgbClr val="FAFD8B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1200" dirty="0">
                <a:latin typeface="Arial" panose="020B0604020202020204" pitchFamily="34" charset="0"/>
                <a:cs typeface="Arial" panose="020B0604020202020204" pitchFamily="34" charset="0"/>
              </a:rPr>
              <a:t>2. La EPOC no se asoció a mortalidad per se. El análisis multivariante encontró que la mortalidad se asoció de forma independiente con la edad&gt;70, neoplasia previa, presencia de neumonía y niveles de PCR.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0EAC00FB-1D52-8AE1-E809-E9A9C4A97073}"/>
              </a:ext>
            </a:extLst>
          </p:cNvPr>
          <p:cNvSpPr/>
          <p:nvPr/>
        </p:nvSpPr>
        <p:spPr>
          <a:xfrm>
            <a:off x="323528" y="1167472"/>
            <a:ext cx="553762" cy="229491"/>
          </a:xfrm>
          <a:prstGeom prst="roundRect">
            <a:avLst/>
          </a:prstGeom>
          <a:noFill/>
          <a:ln w="6350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: esquinas redondeadas 12">
            <a:extLst>
              <a:ext uri="{FF2B5EF4-FFF2-40B4-BE49-F238E27FC236}">
                <a16:creationId xmlns:a16="http://schemas.microsoft.com/office/drawing/2014/main" id="{DAF3CCC3-82E3-4C72-AF00-EAE176014328}"/>
              </a:ext>
            </a:extLst>
          </p:cNvPr>
          <p:cNvSpPr/>
          <p:nvPr/>
        </p:nvSpPr>
        <p:spPr>
          <a:xfrm>
            <a:off x="82761" y="1665467"/>
            <a:ext cx="1035296" cy="994295"/>
          </a:xfrm>
          <a:prstGeom prst="roundRect">
            <a:avLst/>
          </a:prstGeom>
          <a:noFill/>
          <a:ln w="9525">
            <a:solidFill>
              <a:schemeClr val="accent5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4B68C373-85EF-460E-4A5F-A4B8803E0645}"/>
              </a:ext>
            </a:extLst>
          </p:cNvPr>
          <p:cNvSpPr txBox="1"/>
          <p:nvPr/>
        </p:nvSpPr>
        <p:spPr>
          <a:xfrm>
            <a:off x="4677035" y="218188"/>
            <a:ext cx="35689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>
                <a:solidFill>
                  <a:srgbClr val="FF0000"/>
                </a:solidFill>
              </a:rPr>
              <a:t>Análisis multivariante de mortalidad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417</Words>
  <Application>Microsoft Office PowerPoint</Application>
  <PresentationFormat>Presentación en pantalla (16:9)</PresentationFormat>
  <Paragraphs>113</Paragraphs>
  <Slides>2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Jacinto Hernandez Borge</cp:lastModifiedBy>
  <cp:revision>7</cp:revision>
  <dcterms:created xsi:type="dcterms:W3CDTF">2022-01-11T08:55:46Z</dcterms:created>
  <dcterms:modified xsi:type="dcterms:W3CDTF">2023-02-11T11:21:35Z</dcterms:modified>
</cp:coreProperties>
</file>