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252" y="5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: esquinas redondeadas 1">
            <a:extLst>
              <a:ext uri="{FF2B5EF4-FFF2-40B4-BE49-F238E27FC236}">
                <a16:creationId xmlns:a16="http://schemas.microsoft.com/office/drawing/2014/main" id="{CDA6A797-0D6A-08D9-2664-B5CD23AB0132}"/>
              </a:ext>
            </a:extLst>
          </p:cNvPr>
          <p:cNvSpPr/>
          <p:nvPr/>
        </p:nvSpPr>
        <p:spPr>
          <a:xfrm>
            <a:off x="1763688" y="123478"/>
            <a:ext cx="7200800" cy="6480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¿QUÉ NOS APORTAN LAS PRUEBAS COMPLEMENTARIAS DURANTE UN INGRESO POR SÍNDROME DE AGUDIZACIÓN DE EPOC (SAE)?</a:t>
            </a:r>
            <a:endParaRPr lang="es-ES" sz="16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0D49356-4890-B001-A5AF-A0A08E7355DC}"/>
              </a:ext>
            </a:extLst>
          </p:cNvPr>
          <p:cNvSpPr txBox="1"/>
          <p:nvPr/>
        </p:nvSpPr>
        <p:spPr>
          <a:xfrm>
            <a:off x="1619672" y="859240"/>
            <a:ext cx="7488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" dirty="0"/>
              <a:t>Durán Cueto, JA¹; Barragán Pérez, BS¹; Gómez Parras, BO¹; Batres Erazo, CP¹; Cabanillas Díez-Madroñero, C²; Nacarino Burgos, A³; Riesco Miranda, JA¹; Donoso Correa, ZF¹.</a:t>
            </a:r>
          </a:p>
          <a:p>
            <a:pPr algn="ctr"/>
            <a:r>
              <a:rPr lang="es-ES" sz="800" dirty="0"/>
              <a:t>1. Hospital Universitario San Pedro de Alcántara, Cáceres, España 2. Hospital Universitario Doctor Josep </a:t>
            </a:r>
            <a:r>
              <a:rPr lang="es-ES" sz="800" dirty="0" err="1"/>
              <a:t>Trueta</a:t>
            </a:r>
            <a:r>
              <a:rPr lang="es-ES" sz="800" dirty="0"/>
              <a:t>, Girona, España 3. Universidad de Extremadura, Cáceres, España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D3A6FF-CF2F-E467-7E72-5FEE1D6B8AD9}"/>
              </a:ext>
            </a:extLst>
          </p:cNvPr>
          <p:cNvSpPr txBox="1"/>
          <p:nvPr/>
        </p:nvSpPr>
        <p:spPr>
          <a:xfrm>
            <a:off x="251520" y="1347614"/>
            <a:ext cx="3744416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Introducción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200" dirty="0"/>
              <a:t>SAE se define como empeoramiento agudo de síntomas respiratorios con respecto a la situación basal de los pacientes, requiriendo, en casos graves, de ingreso.</a:t>
            </a:r>
          </a:p>
          <a:p>
            <a:pPr algn="just"/>
            <a:endParaRPr lang="es-ES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200" dirty="0"/>
              <a:t>Las pruebas complementarias son estudios que nos permiten discernir el motivo de la agudización, permitiendo adecuar el tratamiento a realizar.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20BFD3A-DCBC-8DB4-3FB3-7231AEDEF9E7}"/>
              </a:ext>
            </a:extLst>
          </p:cNvPr>
          <p:cNvSpPr txBox="1"/>
          <p:nvPr/>
        </p:nvSpPr>
        <p:spPr>
          <a:xfrm>
            <a:off x="251520" y="3651870"/>
            <a:ext cx="36004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Objetivo</a:t>
            </a:r>
          </a:p>
          <a:p>
            <a:endParaRPr lang="es-ES" sz="1200" dirty="0"/>
          </a:p>
          <a:p>
            <a:pPr algn="ctr"/>
            <a:r>
              <a:rPr lang="es-ES" sz="1200" dirty="0"/>
              <a:t>Describir las alteraciones presentes en las pruebas complementarias en pacientes con SAE grave.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D68CAC-9FB8-7A93-C611-3F04842A1EEE}"/>
              </a:ext>
            </a:extLst>
          </p:cNvPr>
          <p:cNvSpPr txBox="1"/>
          <p:nvPr/>
        </p:nvSpPr>
        <p:spPr>
          <a:xfrm>
            <a:off x="5148066" y="1851670"/>
            <a:ext cx="3744416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Material y métodos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200" dirty="0"/>
              <a:t>Estudio observacional prospectivo de pacientes que ingresan por SAE en nuestro servicio de Neumología en un período de 11 meses (Sept/21- Agosto/22).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ES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200" dirty="0"/>
              <a:t>Se recogen datos sobre estudios diagnósticos del ingreso (imagen, analíticas y microbiológicas), almacenándolos en una base de datos creada al efecto.</a:t>
            </a:r>
          </a:p>
          <a:p>
            <a:pPr algn="just"/>
            <a:endParaRPr lang="es-ES" sz="1200" dirty="0"/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1200" dirty="0"/>
              <a:t>Se realiza estudio estadístico descriptivo mediante programa informático PASW </a:t>
            </a:r>
            <a:r>
              <a:rPr lang="es-ES" sz="1200" dirty="0" err="1"/>
              <a:t>Statistics</a:t>
            </a:r>
            <a:r>
              <a:rPr lang="es-ES" sz="1200" dirty="0"/>
              <a:t>.</a:t>
            </a:r>
          </a:p>
        </p:txBody>
      </p:sp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812AF445-8BCB-1EF3-9296-8C36A00E31E9}"/>
              </a:ext>
            </a:extLst>
          </p:cNvPr>
          <p:cNvSpPr/>
          <p:nvPr/>
        </p:nvSpPr>
        <p:spPr>
          <a:xfrm>
            <a:off x="179512" y="3579862"/>
            <a:ext cx="3744416" cy="1080120"/>
          </a:xfrm>
          <a:prstGeom prst="roundRect">
            <a:avLst/>
          </a:prstGeom>
          <a:noFill/>
          <a:ln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D907F30-1F3F-BA8E-E3EA-AB13DE96B6F2}"/>
              </a:ext>
            </a:extLst>
          </p:cNvPr>
          <p:cNvSpPr txBox="1"/>
          <p:nvPr/>
        </p:nvSpPr>
        <p:spPr>
          <a:xfrm>
            <a:off x="5076056" y="315689"/>
            <a:ext cx="3744416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Conclusiones</a:t>
            </a:r>
          </a:p>
          <a:p>
            <a:endParaRPr lang="es-ES" sz="1200" dirty="0"/>
          </a:p>
          <a:p>
            <a:pPr algn="just"/>
            <a:r>
              <a:rPr lang="es-ES" sz="1200" dirty="0"/>
              <a:t>El estudio de PC permite conocer las características del SAE de nuestros pacientes: </a:t>
            </a:r>
          </a:p>
          <a:p>
            <a:pPr algn="just"/>
            <a:endParaRPr lang="es-ES" sz="1200" dirty="0"/>
          </a:p>
          <a:p>
            <a:pPr marL="228600" indent="-228600" algn="just">
              <a:buFont typeface="+mj-lt"/>
              <a:buAutoNum type="arabicPeriod"/>
            </a:pPr>
            <a:r>
              <a:rPr lang="es-ES" sz="1200" dirty="0"/>
              <a:t>El TC de tórax se utiliza en el 40% de los pacientes ingresados por SAE grave, encontrando alteraciones en más de la mitad de ellos y ayudando a excluir un sobrediagnóstico de neumonía. </a:t>
            </a:r>
          </a:p>
          <a:p>
            <a:pPr algn="just"/>
            <a:endParaRPr lang="es-ES" sz="1200" dirty="0"/>
          </a:p>
          <a:p>
            <a:pPr marL="228600" indent="-228600" algn="just">
              <a:buFont typeface="+mj-lt"/>
              <a:buAutoNum type="arabicPeriod" startAt="2"/>
            </a:pPr>
            <a:r>
              <a:rPr lang="es-ES" sz="1200" dirty="0"/>
              <a:t>Analíticamente observamos elevación de parámetros inflamatorios y de insuficiencia cardíaca. Se observa descenso de </a:t>
            </a:r>
            <a:r>
              <a:rPr lang="es-ES" sz="1200" dirty="0" err="1"/>
              <a:t>Eos</a:t>
            </a:r>
            <a:r>
              <a:rPr lang="es-ES" sz="1200" dirty="0"/>
              <a:t> en agudización con respecto a estabilidad (por tanto, debemos manejar con cautela estos datos y hacer una buena recogida de evolución y tratamientos previos del paciente para una mejor valoración). </a:t>
            </a:r>
          </a:p>
          <a:p>
            <a:pPr algn="just"/>
            <a:endParaRPr lang="es-ES" sz="1200" dirty="0"/>
          </a:p>
          <a:p>
            <a:pPr marL="228600" indent="-228600" algn="just">
              <a:buFont typeface="+mj-lt"/>
              <a:buAutoNum type="arabicPeriod" startAt="3"/>
            </a:pPr>
            <a:r>
              <a:rPr lang="es-ES" sz="1200" dirty="0"/>
              <a:t>El análisis microbiológico detecta flora menos habitual que puede ayudarnos a un diagnóstico etiológico infeccioso del SAE e individualizar el tratamiento.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CEC9A1D8-3C01-10AD-EEC8-9065C94C08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0542851"/>
              </p:ext>
            </p:extLst>
          </p:nvPr>
        </p:nvGraphicFramePr>
        <p:xfrm>
          <a:off x="251520" y="315689"/>
          <a:ext cx="4464496" cy="47525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3058527125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537348175"/>
                    </a:ext>
                  </a:extLst>
                </a:gridCol>
              </a:tblGrid>
              <a:tr h="460978"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dirty="0"/>
                        <a:t>96 pacientes en total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509450"/>
                  </a:ext>
                </a:extLst>
              </a:tr>
              <a:tr h="261451">
                <a:tc rowSpan="2">
                  <a:txBody>
                    <a:bodyPr/>
                    <a:lstStyle/>
                    <a:p>
                      <a:pPr algn="ctr"/>
                      <a:endParaRPr lang="es-ES" sz="1500" dirty="0"/>
                    </a:p>
                    <a:p>
                      <a:pPr algn="ctr"/>
                      <a:endParaRPr lang="es-ES" sz="1500" dirty="0"/>
                    </a:p>
                    <a:p>
                      <a:pPr algn="ctr"/>
                      <a:endParaRPr lang="es-ES" sz="1500" dirty="0"/>
                    </a:p>
                    <a:p>
                      <a:pPr algn="ctr"/>
                      <a:r>
                        <a:rPr lang="es-ES" sz="1500" dirty="0"/>
                        <a:t>Radiología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dirty="0"/>
                        <a:t>25 p consolidación por </a:t>
                      </a:r>
                      <a:r>
                        <a:rPr lang="es-ES" sz="1000" dirty="0" err="1"/>
                        <a:t>Rx</a:t>
                      </a:r>
                      <a:r>
                        <a:rPr lang="es-ES" sz="1000" dirty="0"/>
                        <a:t> de tórax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26636"/>
                  </a:ext>
                </a:extLst>
              </a:tr>
              <a:tr h="1187161">
                <a:tc v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/>
                        <a:t>47 p (40.5%) con TC: 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47% normales.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53% patológicos: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Enfisema (20)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Bronquiectasias (7)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Consolidación (6)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Intersticial (1)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94542"/>
                  </a:ext>
                </a:extLst>
              </a:tr>
              <a:tr h="874750">
                <a:tc>
                  <a:txBody>
                    <a:bodyPr/>
                    <a:lstStyle/>
                    <a:p>
                      <a:endParaRPr lang="es-ES" sz="1500" dirty="0"/>
                    </a:p>
                    <a:p>
                      <a:pPr algn="ctr"/>
                      <a:r>
                        <a:rPr lang="es-ES" sz="1500" dirty="0"/>
                        <a:t>Analítica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Media leucocitos: 12444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Media PCR: 71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Media </a:t>
                      </a:r>
                      <a:r>
                        <a:rPr lang="es-ES" sz="1000" dirty="0" err="1"/>
                        <a:t>proBNP</a:t>
                      </a:r>
                      <a:r>
                        <a:rPr lang="es-ES" sz="1000" dirty="0"/>
                        <a:t>: 2156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 err="1"/>
                        <a:t>Eos</a:t>
                      </a:r>
                      <a:r>
                        <a:rPr lang="es-ES" sz="1000" dirty="0"/>
                        <a:t> (al ingreso): 96 (3.32%)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 err="1"/>
                        <a:t>Eos</a:t>
                      </a:r>
                      <a:r>
                        <a:rPr lang="es-ES" sz="1000" dirty="0"/>
                        <a:t> (estable): 209 (8.83%)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550456"/>
                  </a:ext>
                </a:extLst>
              </a:tr>
              <a:tr h="1968188">
                <a:tc>
                  <a:txBody>
                    <a:bodyPr/>
                    <a:lstStyle/>
                    <a:p>
                      <a:pPr algn="ctr"/>
                      <a:endParaRPr lang="es-ES" sz="1500" dirty="0"/>
                    </a:p>
                    <a:p>
                      <a:pPr algn="ctr"/>
                      <a:endParaRPr lang="es-ES" sz="1500" dirty="0"/>
                    </a:p>
                    <a:p>
                      <a:pPr algn="ctr"/>
                      <a:endParaRPr lang="es-ES" sz="1500" dirty="0"/>
                    </a:p>
                    <a:p>
                      <a:pPr algn="ctr"/>
                      <a:r>
                        <a:rPr lang="es-ES" sz="1500" dirty="0"/>
                        <a:t>Microbiología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 err="1"/>
                        <a:t>Antigenuria</a:t>
                      </a:r>
                      <a:r>
                        <a:rPr lang="es-ES" sz="1000" dirty="0"/>
                        <a:t>: 37 (todas -).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lang="es-ES" sz="1000" dirty="0"/>
                        <a:t>PCR de virus: 80%.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65% negativas.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5% coronavirus.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3% virus influenza.</a:t>
                      </a:r>
                    </a:p>
                    <a:p>
                      <a:pPr marL="171450" lvl="0" indent="-171450">
                        <a:buFontTx/>
                        <a:buChar char="-"/>
                      </a:pPr>
                      <a:r>
                        <a:rPr lang="es-ES" sz="1000" dirty="0"/>
                        <a:t>Cultivo esputos: 73%.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52% negativos.</a:t>
                      </a:r>
                    </a:p>
                    <a:p>
                      <a:pPr marL="685800" lvl="1" indent="-228600">
                        <a:buFont typeface="+mj-lt"/>
                        <a:buAutoNum type="alphaLcPeriod"/>
                      </a:pPr>
                      <a:r>
                        <a:rPr lang="es-ES" sz="1000" dirty="0"/>
                        <a:t>21% positivos (detectándose </a:t>
                      </a:r>
                      <a:r>
                        <a:rPr lang="es-ES" sz="1000" dirty="0" err="1"/>
                        <a:t>C.pseudodiphtheriticum</a:t>
                      </a:r>
                      <a:r>
                        <a:rPr lang="es-ES" sz="1000" dirty="0"/>
                        <a:t>, </a:t>
                      </a:r>
                      <a:r>
                        <a:rPr lang="es-ES" sz="1000" dirty="0" err="1"/>
                        <a:t>S.Aureus</a:t>
                      </a:r>
                      <a:r>
                        <a:rPr lang="es-ES" sz="1000" dirty="0"/>
                        <a:t>, </a:t>
                      </a:r>
                      <a:r>
                        <a:rPr lang="es-ES" sz="1000" dirty="0" err="1"/>
                        <a:t>E.Coli</a:t>
                      </a:r>
                      <a:r>
                        <a:rPr lang="es-ES" sz="1000" dirty="0"/>
                        <a:t> y </a:t>
                      </a:r>
                      <a:r>
                        <a:rPr lang="es-ES" sz="1000" dirty="0" err="1"/>
                        <a:t>Ps.Aeruginosa</a:t>
                      </a:r>
                      <a:r>
                        <a:rPr lang="es-ES" sz="1000" dirty="0"/>
                        <a:t>).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47826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9573388-D86A-E63E-C3EC-48FB87173329}"/>
              </a:ext>
            </a:extLst>
          </p:cNvPr>
          <p:cNvSpPr txBox="1"/>
          <p:nvPr/>
        </p:nvSpPr>
        <p:spPr>
          <a:xfrm rot="20518978">
            <a:off x="1571241" y="66060"/>
            <a:ext cx="10768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/>
              <a:t>Resultados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Presentación en pantalla (16:9)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Wingdings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Loira Calvar Talía</cp:lastModifiedBy>
  <cp:revision>13</cp:revision>
  <dcterms:created xsi:type="dcterms:W3CDTF">2022-01-11T08:55:46Z</dcterms:created>
  <dcterms:modified xsi:type="dcterms:W3CDTF">2023-02-23T18:32:07Z</dcterms:modified>
</cp:coreProperties>
</file>