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E890"/>
    <a:srgbClr val="B8EFC2"/>
    <a:srgbClr val="C2ECA5"/>
    <a:srgbClr val="2CE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>
      <p:cViewPr varScale="1">
        <p:scale>
          <a:sx n="162" d="100"/>
          <a:sy n="162" d="100"/>
        </p:scale>
        <p:origin x="20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14/2/23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D6ADF58E-E32E-83CA-76B5-685DECBE0BC0}"/>
              </a:ext>
            </a:extLst>
          </p:cNvPr>
          <p:cNvSpPr/>
          <p:nvPr/>
        </p:nvSpPr>
        <p:spPr>
          <a:xfrm>
            <a:off x="179512" y="3939902"/>
            <a:ext cx="8197044" cy="1025583"/>
          </a:xfrm>
          <a:prstGeom prst="roundRect">
            <a:avLst/>
          </a:prstGeom>
          <a:solidFill>
            <a:srgbClr val="67E8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es-ES" sz="1400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Y MÉTODO:</a:t>
            </a: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studio observacional retrospectivo. Febrero 2019-2020,enero-junio 2022. 110 pacientes.</a:t>
            </a: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ariables epidemiológicas, clínicas, funcionales, datos séricos de AAT, motivos de solicitud y variantes del </a:t>
            </a:r>
            <a:r>
              <a:rPr lang="es-ES" sz="1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genotipado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D3D1F2CA-76ED-D9F9-9164-509A525C21ED}"/>
              </a:ext>
            </a:extLst>
          </p:cNvPr>
          <p:cNvSpPr/>
          <p:nvPr/>
        </p:nvSpPr>
        <p:spPr>
          <a:xfrm>
            <a:off x="323528" y="1680176"/>
            <a:ext cx="8352928" cy="2037404"/>
          </a:xfrm>
          <a:prstGeom prst="roundRect">
            <a:avLst/>
          </a:prstGeom>
          <a:solidFill>
            <a:srgbClr val="B8EF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INTRODUCCIÓN Y OBJETIVO:</a:t>
            </a: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condición DAAT es un rasgo tratable infradiagnosticado (</a:t>
            </a:r>
            <a:r>
              <a:rPr lang="es-ES" sz="1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Gesepoc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2021). </a:t>
            </a: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año 2018 se estableció un nuevo circuito nacional coordinado por el REDAAT (PROGENIKA-REEDAT), basado en la determinación genética a partir de las muestras obtenidas mediante un hisopo bucal mediante  la tecnología </a:t>
            </a:r>
            <a:r>
              <a:rPr lang="es-ES" sz="1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Luminex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identifica las 14 variantes deficientes más frecuentes de forma simultánea.</a:t>
            </a:r>
            <a:endParaRPr lang="es-ES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15000"/>
              </a:lnSpc>
              <a:buFontTx/>
              <a:buChar char="-"/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Objetivo: estudio descriptivo del perfil clínico del paciente con resultado positivo de DAAT según esta técnica.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D43B272-5C58-84E6-6249-5E7500879492}"/>
              </a:ext>
            </a:extLst>
          </p:cNvPr>
          <p:cNvSpPr txBox="1"/>
          <p:nvPr/>
        </p:nvSpPr>
        <p:spPr>
          <a:xfrm>
            <a:off x="1457654" y="1016942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C. de Dios Calama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M.E. Ruiz Carretero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A. Arenas Polo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M. Cebrián Romero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N. Vega Dombidau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J.A. Riesco Miranda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Servicio de Neumología. Complejo Hospitalario Universitario de Cáceres. 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9CA44FB0-49DF-BE9F-04EC-CF531B73B3F6}"/>
              </a:ext>
            </a:extLst>
          </p:cNvPr>
          <p:cNvSpPr/>
          <p:nvPr/>
        </p:nvSpPr>
        <p:spPr>
          <a:xfrm>
            <a:off x="1691680" y="59887"/>
            <a:ext cx="7236804" cy="93044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</a:pPr>
            <a:r>
              <a:rPr lang="es-ES" sz="2200" b="0" i="0" u="sng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ESTUDIO DESCRIPTIVO DE LA DEFICIENCIA DE ALFA-1-ANTITRIPSINA (DAAT) EN NUESTRO MEDIO.</a:t>
            </a:r>
            <a:endParaRPr lang="es-ES" sz="2200" u="sng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6A5CE0C-CBDD-8B38-4A34-6E566EA4A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924" y="2883567"/>
            <a:ext cx="3203848" cy="2195218"/>
          </a:xfrm>
          <a:prstGeom prst="rect">
            <a:avLst/>
          </a:prstGeom>
        </p:spPr>
      </p:pic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C6643B95-7F58-BEED-5480-4CED813A3BD6}"/>
              </a:ext>
            </a:extLst>
          </p:cNvPr>
          <p:cNvSpPr/>
          <p:nvPr/>
        </p:nvSpPr>
        <p:spPr>
          <a:xfrm>
            <a:off x="74076" y="2883567"/>
            <a:ext cx="5164412" cy="2068604"/>
          </a:xfrm>
          <a:prstGeom prst="roundRect">
            <a:avLst/>
          </a:prstGeom>
          <a:solidFill>
            <a:srgbClr val="67E89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es-ES" sz="1400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CONCLUSIONES: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P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erfil clínico: 56 años exfumador, sin FRCV, diagnosticado de EPOC e IMC normal.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33.6% cociente obstructivo y el 50% disminución DLCO.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mayoría tienen enfisema en el TACAR.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alelo más frecuente obtenido es M/S, seguido de M/Z y S/S.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Solo uno de los pacientes requirió tratamiento sustitutivo. 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9A91FC91-DDE7-86B6-8C9F-5C092F6D6B32}"/>
              </a:ext>
            </a:extLst>
          </p:cNvPr>
          <p:cNvSpPr/>
          <p:nvPr/>
        </p:nvSpPr>
        <p:spPr>
          <a:xfrm>
            <a:off x="1619672" y="64715"/>
            <a:ext cx="7435062" cy="2659313"/>
          </a:xfrm>
          <a:prstGeom prst="roundRect">
            <a:avLst/>
          </a:prstGeom>
          <a:solidFill>
            <a:srgbClr val="B8EF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</a:pPr>
            <a:r>
              <a:rPr lang="es-ES" sz="1400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r>
              <a:rPr lang="es-ES" sz="1400" u="sng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etección de alguna variante genética de AAT en 18 p (16.4%).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motivo más frecuente de realización fue EPOC (8p), seguido de enfisema pulmonar (4p) y asma mal controlado (3p) 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66.7% valor de AAT &lt;116.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diferencias por sexo.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dad media de 56.27 años.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Mayoría exfumadores (55.6%), sin FRCV, con IMC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normal y con ICS y LABA como tratamiento.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O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tros antecedentes: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hepatopatía y alcoholismo (3) y asma bronquial (2). </a:t>
            </a:r>
          </a:p>
          <a:p>
            <a:pPr algn="just">
              <a:lnSpc>
                <a:spcPct val="115000"/>
              </a:lnSpc>
            </a:pPr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El 61.1% presentan alteraciones en el TACAR de tórax (enfisema paraseptal y/o centrolobulillar y/o bronquiectasias).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CEF17AE3-5673-D39E-7BDB-29F64276F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296" y="3507854"/>
            <a:ext cx="370384" cy="277539"/>
          </a:xfrm>
        </p:spPr>
        <p:txBody>
          <a:bodyPr>
            <a:norm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1C3182C-084E-7821-AFE7-945270A36202}"/>
              </a:ext>
            </a:extLst>
          </p:cNvPr>
          <p:cNvSpPr txBox="1">
            <a:spLocks/>
          </p:cNvSpPr>
          <p:nvPr/>
        </p:nvSpPr>
        <p:spPr>
          <a:xfrm>
            <a:off x="6732240" y="4020156"/>
            <a:ext cx="370384" cy="277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4BA3F63-2055-6807-CBC3-EFDF740B7EAA}"/>
              </a:ext>
            </a:extLst>
          </p:cNvPr>
          <p:cNvSpPr txBox="1">
            <a:spLocks/>
          </p:cNvSpPr>
          <p:nvPr/>
        </p:nvSpPr>
        <p:spPr>
          <a:xfrm>
            <a:off x="6012160" y="3881386"/>
            <a:ext cx="370384" cy="277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72944CEE-0C75-CAB4-8ED6-B4ADBD2F506E}"/>
              </a:ext>
            </a:extLst>
          </p:cNvPr>
          <p:cNvSpPr txBox="1">
            <a:spLocks/>
          </p:cNvSpPr>
          <p:nvPr/>
        </p:nvSpPr>
        <p:spPr>
          <a:xfrm>
            <a:off x="5826968" y="3516120"/>
            <a:ext cx="370384" cy="277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22C1C7D2-01B6-A5EE-7781-2571DBA84297}"/>
              </a:ext>
            </a:extLst>
          </p:cNvPr>
          <p:cNvSpPr txBox="1">
            <a:spLocks/>
          </p:cNvSpPr>
          <p:nvPr/>
        </p:nvSpPr>
        <p:spPr>
          <a:xfrm>
            <a:off x="6042012" y="3329836"/>
            <a:ext cx="289992" cy="277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8DDB8033-1E80-8DC5-F4E3-7F14ADCC7D82}"/>
              </a:ext>
            </a:extLst>
          </p:cNvPr>
          <p:cNvSpPr txBox="1">
            <a:spLocks/>
          </p:cNvSpPr>
          <p:nvPr/>
        </p:nvSpPr>
        <p:spPr>
          <a:xfrm>
            <a:off x="6291808" y="3250330"/>
            <a:ext cx="289992" cy="277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FC1228F-FA80-E84F-EA7B-F665AEADA10C}"/>
              </a:ext>
            </a:extLst>
          </p:cNvPr>
          <p:cNvSpPr txBox="1">
            <a:spLocks/>
          </p:cNvSpPr>
          <p:nvPr/>
        </p:nvSpPr>
        <p:spPr>
          <a:xfrm>
            <a:off x="6561856" y="3238581"/>
            <a:ext cx="289992" cy="2775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381</Words>
  <Application>Microsoft Macintosh PowerPoint</Application>
  <PresentationFormat>Presentación en pantalla (16:9)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</vt:lpstr>
      <vt:lpstr>Calibri</vt:lpstr>
      <vt:lpstr>Tema de Office</vt:lpstr>
      <vt:lpstr>Presentación de PowerPoint</vt:lpstr>
      <vt:lpstr>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18</cp:revision>
  <dcterms:created xsi:type="dcterms:W3CDTF">2022-01-11T08:55:46Z</dcterms:created>
  <dcterms:modified xsi:type="dcterms:W3CDTF">2023-02-14T17:03:50Z</dcterms:modified>
</cp:coreProperties>
</file>