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3FCD"/>
    <a:srgbClr val="FFC50D"/>
    <a:srgbClr val="385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CECE8"/>
          </a:solidFill>
        </a:fill>
      </a:tcStyle>
    </a:wholeTbl>
    <a:band1H>
      <a:tcStyle>
        <a:tcBdr/>
        <a:fill>
          <a:solidFill>
            <a:srgbClr val="F8D7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8D7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D7D31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7D3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>
      <p:cViewPr varScale="1">
        <p:scale>
          <a:sx n="140" d="100"/>
          <a:sy n="14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Marcador de fecha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Marcador de pie de página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Marcador de número de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4761FC6-6817-43C9-9683-2882406B63DD}" type="slidenum">
              <a:t>‹Nº›</a:t>
            </a:fld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74263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215999" y="812517"/>
            <a:ext cx="7127281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s-ES"/>
          </a:p>
        </p:txBody>
      </p:sp>
      <p:sp>
        <p:nvSpPr>
          <p:cNvPr id="4" name="Marcador de encabezado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Marcador de fecha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F267347B-0D49-4BB1-89A9-C1D6258128B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186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s-ES" sz="20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Liberation Sans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8C7627C-2A38-439D-9F04-EC1CC6F0C6DF}" type="slidenum">
              <a:t>1</a:t>
            </a:fld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CB7037F-ED97-4036-9B1D-84127ADF0A4C}" type="slidenum">
              <a:t>2</a:t>
            </a:fld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ctrTitle"/>
          </p:nvPr>
        </p:nvSpPr>
        <p:spPr>
          <a:xfrm>
            <a:off x="1143000" y="841376"/>
            <a:ext cx="6858000" cy="1790696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 txBox="1">
            <a:spLocks noGrp="1"/>
          </p:cNvSpPr>
          <p:nvPr>
            <p:ph type="subTitle" idx="1"/>
          </p:nvPr>
        </p:nvSpPr>
        <p:spPr>
          <a:xfrm>
            <a:off x="1143000" y="2701923"/>
            <a:ext cx="6858000" cy="1241426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62D77E-8D05-4F1C-9E73-5977CE44477C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C6BA42-526F-4D35-A17E-192EACBC95A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75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291EE7-DC5D-4B7F-8F6E-93A56DC3C2D6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E5A9AD-64E2-426E-B5E6-419092D6916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84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23885" y="1282702"/>
            <a:ext cx="7886700" cy="213995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 txBox="1">
            <a:spLocks noGrp="1"/>
          </p:cNvSpPr>
          <p:nvPr>
            <p:ph type="body" idx="1"/>
          </p:nvPr>
        </p:nvSpPr>
        <p:spPr>
          <a:xfrm>
            <a:off x="623885" y="3441701"/>
            <a:ext cx="7886700" cy="1125534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9CE36E-D946-48FF-AE8D-BF3D0F80417A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54704C-1032-41DA-9584-618A6991474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5242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 txBox="1">
            <a:spLocks noGrp="1"/>
          </p:cNvSpPr>
          <p:nvPr>
            <p:ph idx="1"/>
          </p:nvPr>
        </p:nvSpPr>
        <p:spPr>
          <a:xfrm>
            <a:off x="457200" y="1203322"/>
            <a:ext cx="4038603" cy="298290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 txBox="1">
            <a:spLocks noGrp="1"/>
          </p:cNvSpPr>
          <p:nvPr>
            <p:ph idx="2"/>
          </p:nvPr>
        </p:nvSpPr>
        <p:spPr>
          <a:xfrm>
            <a:off x="4648196" y="1203322"/>
            <a:ext cx="4038603" cy="298290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9FAAC9-5AA4-4178-A6F6-F2933A22DC7A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F6AD8C-DC54-46EB-96FF-BED00A01C5A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754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0241" y="274640"/>
            <a:ext cx="7886700" cy="9937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 txBox="1">
            <a:spLocks noGrp="1"/>
          </p:cNvSpPr>
          <p:nvPr>
            <p:ph type="body" idx="1"/>
          </p:nvPr>
        </p:nvSpPr>
        <p:spPr>
          <a:xfrm>
            <a:off x="630241" y="1260472"/>
            <a:ext cx="3868734" cy="6191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 txBox="1">
            <a:spLocks noGrp="1"/>
          </p:cNvSpPr>
          <p:nvPr>
            <p:ph idx="2"/>
          </p:nvPr>
        </p:nvSpPr>
        <p:spPr>
          <a:xfrm>
            <a:off x="630241" y="1879604"/>
            <a:ext cx="3868734" cy="27622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 txBox="1">
            <a:spLocks noGrp="1"/>
          </p:cNvSpPr>
          <p:nvPr>
            <p:ph type="body" idx="3"/>
          </p:nvPr>
        </p:nvSpPr>
        <p:spPr>
          <a:xfrm>
            <a:off x="4629149" y="1260472"/>
            <a:ext cx="3887791" cy="619121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 txBox="1">
            <a:spLocks noGrp="1"/>
          </p:cNvSpPr>
          <p:nvPr>
            <p:ph idx="4"/>
          </p:nvPr>
        </p:nvSpPr>
        <p:spPr>
          <a:xfrm>
            <a:off x="4629149" y="1879604"/>
            <a:ext cx="3887791" cy="27622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C56356-9E4B-408E-A608-E48E69C6F552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8" name="Marcador de pie de página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Marcador de número de diapositiva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6A95C1-7936-4191-85AF-1AEF10E229A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198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A2001A-8004-4C12-9D74-AA82AC17FDE2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4" name="Marcador de pie de página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número de diapositiva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80C9C9-E44A-4DBC-A799-FFA7B2A69C0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159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2667F0-E36D-4E81-A4DE-0F9BD22CFD76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3" name="Marcador de pie de página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número de diapositiva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433F8F-DC19-4CF1-AAF4-64FE5D3A14E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15294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0241" y="342900"/>
            <a:ext cx="2949570" cy="120015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 txBox="1">
            <a:spLocks noGrp="1"/>
          </p:cNvSpPr>
          <p:nvPr>
            <p:ph idx="1"/>
          </p:nvPr>
        </p:nvSpPr>
        <p:spPr>
          <a:xfrm>
            <a:off x="3887791" y="741358"/>
            <a:ext cx="4629149" cy="3654427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2"/>
          </p:nvPr>
        </p:nvSpPr>
        <p:spPr>
          <a:xfrm>
            <a:off x="630241" y="1543050"/>
            <a:ext cx="2949570" cy="2859091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47A26C-0F8A-485E-A177-AF59283C8C6C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F2A17D-45A3-44F0-B385-8BA05D31EA1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19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0241" y="342900"/>
            <a:ext cx="2949570" cy="120015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 txBox="1">
            <a:spLocks noGrp="1"/>
          </p:cNvSpPr>
          <p:nvPr>
            <p:ph type="pic" idx="1"/>
          </p:nvPr>
        </p:nvSpPr>
        <p:spPr>
          <a:xfrm>
            <a:off x="3887791" y="741358"/>
            <a:ext cx="4629149" cy="3654427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2"/>
          </p:nvPr>
        </p:nvSpPr>
        <p:spPr>
          <a:xfrm>
            <a:off x="630241" y="1543050"/>
            <a:ext cx="2949570" cy="2859091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EE1290-1812-41DD-9D89-F9271D64BD9A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862C35-6352-4D02-A2C7-A0B8D2C6809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788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2F0F2A-DDFF-4323-A9C9-5DAF2966F092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2A05B5-9FB1-449A-922E-C96B7336E44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90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 txBox="1">
            <a:spLocks noGrp="1"/>
          </p:cNvSpPr>
          <p:nvPr>
            <p:ph type="title" orient="vert"/>
          </p:nvPr>
        </p:nvSpPr>
        <p:spPr>
          <a:xfrm>
            <a:off x="6629400" y="1203322"/>
            <a:ext cx="2057400" cy="298290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 txBox="1">
            <a:spLocks noGrp="1"/>
          </p:cNvSpPr>
          <p:nvPr>
            <p:ph type="body" orient="vert" idx="1"/>
          </p:nvPr>
        </p:nvSpPr>
        <p:spPr>
          <a:xfrm>
            <a:off x="457200" y="1203322"/>
            <a:ext cx="6019796" cy="298290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B9C255-0C39-41FE-B608-746FFC80D9FA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C66F1F-D402-478B-90DD-CDFE38E4981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08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ctrTitle"/>
          </p:nvPr>
        </p:nvSpPr>
        <p:spPr>
          <a:xfrm>
            <a:off x="1143000" y="841376"/>
            <a:ext cx="6858000" cy="1790696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 txBox="1">
            <a:spLocks noGrp="1"/>
          </p:cNvSpPr>
          <p:nvPr>
            <p:ph type="subTitle" idx="1"/>
          </p:nvPr>
        </p:nvSpPr>
        <p:spPr>
          <a:xfrm>
            <a:off x="1143000" y="2701923"/>
            <a:ext cx="6858000" cy="1241426"/>
          </a:xfrm>
        </p:spPr>
        <p:txBody>
          <a:bodyPr anchorCtr="1"/>
          <a:lstStyle>
            <a:lvl1pPr algn="ctr">
              <a:buNone/>
              <a:defRPr sz="2400"/>
            </a:lvl1pPr>
          </a:lstStyle>
          <a:p>
            <a:pPr lvl="0"/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DB4CFD-16C6-4D55-9AAF-D065F3A83F66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B1F074-68E1-4671-A6EB-F2A1B837723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039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692A0C-5E60-46BF-A49E-182E950EEDC0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091A49-6373-43A5-8B49-2BA670C9E32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610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23885" y="1282702"/>
            <a:ext cx="7886700" cy="213995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 txBox="1">
            <a:spLocks noGrp="1"/>
          </p:cNvSpPr>
          <p:nvPr>
            <p:ph type="body" idx="1"/>
          </p:nvPr>
        </p:nvSpPr>
        <p:spPr>
          <a:xfrm>
            <a:off x="623885" y="3441701"/>
            <a:ext cx="7886700" cy="1125534"/>
          </a:xfrm>
        </p:spPr>
        <p:txBody>
          <a:bodyPr/>
          <a:lstStyle>
            <a:lvl1pPr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889BA8-AA93-406C-B196-4120BED03BE1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34E360-8BFC-47F5-B08F-E05993ADBC0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315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 txBox="1">
            <a:spLocks noGrp="1"/>
          </p:cNvSpPr>
          <p:nvPr>
            <p:ph idx="1"/>
          </p:nvPr>
        </p:nvSpPr>
        <p:spPr>
          <a:xfrm>
            <a:off x="457200" y="1200150"/>
            <a:ext cx="4038603" cy="339407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 txBox="1">
            <a:spLocks noGrp="1"/>
          </p:cNvSpPr>
          <p:nvPr>
            <p:ph idx="2"/>
          </p:nvPr>
        </p:nvSpPr>
        <p:spPr>
          <a:xfrm>
            <a:off x="4648196" y="1200150"/>
            <a:ext cx="4038603" cy="339407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C121C1-E505-44A5-BB50-5B3A8DCAAB64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DC6067-0D54-4F2D-9410-97F256D9E508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36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0241" y="274640"/>
            <a:ext cx="7886700" cy="99377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 txBox="1">
            <a:spLocks noGrp="1"/>
          </p:cNvSpPr>
          <p:nvPr>
            <p:ph type="body" idx="1"/>
          </p:nvPr>
        </p:nvSpPr>
        <p:spPr>
          <a:xfrm>
            <a:off x="630241" y="1260472"/>
            <a:ext cx="3868734" cy="619121"/>
          </a:xfrm>
        </p:spPr>
        <p:txBody>
          <a:bodyPr anchor="b"/>
          <a:lstStyle>
            <a:lvl1pPr>
              <a:buNone/>
              <a:defRPr sz="2400" b="1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 txBox="1">
            <a:spLocks noGrp="1"/>
          </p:cNvSpPr>
          <p:nvPr>
            <p:ph idx="2"/>
          </p:nvPr>
        </p:nvSpPr>
        <p:spPr>
          <a:xfrm>
            <a:off x="630241" y="1879604"/>
            <a:ext cx="3868734" cy="27622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 txBox="1">
            <a:spLocks noGrp="1"/>
          </p:cNvSpPr>
          <p:nvPr>
            <p:ph type="body" idx="3"/>
          </p:nvPr>
        </p:nvSpPr>
        <p:spPr>
          <a:xfrm>
            <a:off x="4629149" y="1260472"/>
            <a:ext cx="3887791" cy="619121"/>
          </a:xfrm>
        </p:spPr>
        <p:txBody>
          <a:bodyPr anchor="b"/>
          <a:lstStyle>
            <a:lvl1pPr>
              <a:buNone/>
              <a:defRPr sz="2400" b="1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 txBox="1">
            <a:spLocks noGrp="1"/>
          </p:cNvSpPr>
          <p:nvPr>
            <p:ph idx="4"/>
          </p:nvPr>
        </p:nvSpPr>
        <p:spPr>
          <a:xfrm>
            <a:off x="4629149" y="1879604"/>
            <a:ext cx="3887791" cy="27622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47EFF9-05FF-40B0-B1EC-8FC2E5C9EBCD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8" name="Marcador de pie de página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Marcador de número de diapositiva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0D0F33-9BD5-44EC-9222-983EFD4715F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9838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CD08E0-4A81-483A-A046-78CF06498F23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4" name="Marcador de pie de página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Marcador de número de diapositiva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1C3172-D77E-4CA5-9AA6-C412C7911985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244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272285-0D41-4565-BDE5-D4C1490BD49B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3" name="Marcador de pie de página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número de diapositiva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35B7F8-F6C6-497D-BA7B-AC855E7F575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28420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0241" y="342900"/>
            <a:ext cx="2949570" cy="120015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 txBox="1">
            <a:spLocks noGrp="1"/>
          </p:cNvSpPr>
          <p:nvPr>
            <p:ph idx="1"/>
          </p:nvPr>
        </p:nvSpPr>
        <p:spPr>
          <a:xfrm>
            <a:off x="3887791" y="741358"/>
            <a:ext cx="4629149" cy="3654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2"/>
          </p:nvPr>
        </p:nvSpPr>
        <p:spPr>
          <a:xfrm>
            <a:off x="630241" y="1543050"/>
            <a:ext cx="2949570" cy="2859091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2B2BF6-AB9A-4EF2-B4FE-57B8744687B5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35060D-5307-4D73-9A07-6BEA6320CF66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42637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630241" y="342900"/>
            <a:ext cx="2949570" cy="120015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 txBox="1">
            <a:spLocks noGrp="1"/>
          </p:cNvSpPr>
          <p:nvPr>
            <p:ph type="pic" idx="1"/>
          </p:nvPr>
        </p:nvSpPr>
        <p:spPr>
          <a:xfrm>
            <a:off x="3887791" y="741358"/>
            <a:ext cx="4629149" cy="365442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s-ES"/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2"/>
          </p:nvPr>
        </p:nvSpPr>
        <p:spPr>
          <a:xfrm>
            <a:off x="630241" y="1543050"/>
            <a:ext cx="2949570" cy="2859091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491FD9-E1D3-4A37-A105-125B501B6FC4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9A6325-DF85-49F1-ADAA-FC89C02B697F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645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94AA9C-D677-44FD-998B-A1EB25714D18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CC3F77-D141-4C51-9808-478B5321A9A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883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 txBox="1">
            <a:spLocks noGrp="1"/>
          </p:cNvSpPr>
          <p:nvPr>
            <p:ph type="title" orient="vert"/>
          </p:nvPr>
        </p:nvSpPr>
        <p:spPr>
          <a:xfrm>
            <a:off x="6629400" y="206370"/>
            <a:ext cx="2057400" cy="438784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 txBox="1">
            <a:spLocks noGrp="1"/>
          </p:cNvSpPr>
          <p:nvPr>
            <p:ph type="body" orient="vert" idx="1"/>
          </p:nvPr>
        </p:nvSpPr>
        <p:spPr>
          <a:xfrm>
            <a:off x="457200" y="206370"/>
            <a:ext cx="6019796" cy="438784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AE6DE2-16B9-46F9-8FDB-C8E6C217538F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Marcador de pie de pá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Marcador de número de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755003-E689-4169-9A8B-1CAA1A5AEF9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36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685800" y="1597676"/>
            <a:ext cx="7772043" cy="11023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457200" y="4767123"/>
            <a:ext cx="2133359" cy="27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B8B8B"/>
                </a:solidFill>
                <a:uFillTx/>
                <a:latin typeface="Calibri"/>
                <a:ea typeface="Segoe UI" pitchFamily="2"/>
                <a:cs typeface="Tahoma" pitchFamily="2"/>
              </a:defRPr>
            </a:lvl1pPr>
          </a:lstStyle>
          <a:p>
            <a:pPr lvl="0"/>
            <a:fld id="{83C7461D-7184-4C4F-A06E-34969BE44EA4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4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3124075" y="4767123"/>
            <a:ext cx="2895118" cy="27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2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6553084" y="4767123"/>
            <a:ext cx="2133359" cy="27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B8B8B"/>
                </a:solidFill>
                <a:uFillTx/>
                <a:latin typeface="Calibri"/>
                <a:ea typeface="Segoe UI" pitchFamily="2"/>
                <a:cs typeface="Tahoma" pitchFamily="2"/>
              </a:defRPr>
            </a:lvl1pPr>
          </a:lstStyle>
          <a:p>
            <a:pPr lvl="0"/>
            <a:fld id="{A5F780E9-45BE-4042-9BCD-BA2F75082F6E}" type="slidenum">
              <a:t>‹Nº›</a:t>
            </a:fld>
            <a:endParaRPr lang="es-ES"/>
          </a:p>
        </p:txBody>
      </p:sp>
      <p:sp>
        <p:nvSpPr>
          <p:cNvPr id="6" name="Marcador de texto 5"/>
          <p:cNvSpPr txBox="1">
            <a:spLocks noGrp="1"/>
          </p:cNvSpPr>
          <p:nvPr>
            <p:ph type="body" idx="1"/>
          </p:nvPr>
        </p:nvSpPr>
        <p:spPr>
          <a:xfrm>
            <a:off x="457200" y="1203478"/>
            <a:ext cx="8229243" cy="29829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es-ES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05922"/>
            <a:ext cx="8229243" cy="85680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type="body" idx="1"/>
          </p:nvPr>
        </p:nvSpPr>
        <p:spPr>
          <a:xfrm>
            <a:off x="457200" y="1200241"/>
            <a:ext cx="8229243" cy="3394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457200" y="4767123"/>
            <a:ext cx="2133359" cy="27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B8B8B"/>
                </a:solidFill>
                <a:uFillTx/>
                <a:latin typeface="Calibri"/>
                <a:ea typeface="Segoe UI" pitchFamily="2"/>
                <a:cs typeface="Tahoma" pitchFamily="2"/>
              </a:defRPr>
            </a:lvl1pPr>
          </a:lstStyle>
          <a:p>
            <a:pPr lvl="0"/>
            <a:fld id="{44BA1D91-878D-4D5E-ACF0-537A92DD7221}" type="datetime1">
              <a:rPr lang="es-ES"/>
              <a:pPr lvl="0"/>
              <a:t>1/3/23</a:t>
            </a:fld>
            <a:endParaRPr lang="es-ES"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3124075" y="4767123"/>
            <a:ext cx="2895118" cy="27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2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6553084" y="4767123"/>
            <a:ext cx="2133359" cy="2735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B8B8B"/>
                </a:solidFill>
                <a:uFillTx/>
                <a:latin typeface="Calibri"/>
                <a:ea typeface="Segoe UI" pitchFamily="2"/>
                <a:cs typeface="Tahoma" pitchFamily="2"/>
              </a:defRPr>
            </a:lvl1pPr>
          </a:lstStyle>
          <a:p>
            <a:pPr lvl="0"/>
            <a:fld id="{2DD49BB9-1A75-4942-8F7E-6A968B8CA0AA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64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/>
        <a:defRPr lang="es-ES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1pPr>
      <a:lvl2pPr marL="0" marR="0" lvl="1" indent="0" algn="l" defTabSz="914400" rtl="0" fontAlgn="auto" hangingPunct="1">
        <a:lnSpc>
          <a:spcPct val="100000"/>
        </a:lnSpc>
        <a:spcBef>
          <a:spcPts val="56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/>
        <a:defRPr lang="es-ES" sz="28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2pPr>
      <a:lvl3pPr marL="0" marR="0" lvl="2" indent="0" algn="l" defTabSz="914400" rtl="0" fontAlgn="auto" hangingPunct="1">
        <a:lnSpc>
          <a:spcPct val="100000"/>
        </a:lnSpc>
        <a:spcBef>
          <a:spcPts val="48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3pPr>
      <a:lvl4pPr marL="0" marR="0" lvl="3" indent="0" algn="l" defTabSz="914400" rtl="0" fontAlgn="auto" hangingPunct="1">
        <a:lnSpc>
          <a:spcPct val="100000"/>
        </a:lnSpc>
        <a:spcBef>
          <a:spcPts val="4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/>
        <a:defRPr lang="es-ES" sz="20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4pPr>
      <a:lvl5pPr marL="0" marR="0" lvl="4" indent="0" algn="l" defTabSz="914400" rtl="0" fontAlgn="auto" hangingPunct="1">
        <a:lnSpc>
          <a:spcPct val="100000"/>
        </a:lnSpc>
        <a:spcBef>
          <a:spcPts val="4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/>
        <a:defRPr lang="es-ES" sz="20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Calibri"/>
          <a:ea typeface="Microsoft YaHei" pitchFamily="2"/>
          <a:cs typeface="Arial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4"/>
          <p:cNvSpPr/>
          <p:nvPr/>
        </p:nvSpPr>
        <p:spPr>
          <a:xfrm>
            <a:off x="-9" y="1131899"/>
            <a:ext cx="2153476" cy="291547"/>
          </a:xfrm>
          <a:prstGeom prst="rect">
            <a:avLst/>
          </a:prstGeom>
          <a:solidFill>
            <a:srgbClr val="70AD47"/>
          </a:solidFill>
          <a:ln w="12701" cap="flat">
            <a:solidFill>
              <a:srgbClr val="507E3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Objetivos </a:t>
            </a:r>
          </a:p>
        </p:txBody>
      </p:sp>
      <p:sp>
        <p:nvSpPr>
          <p:cNvPr id="3" name="CuadroTexto 5"/>
          <p:cNvSpPr txBox="1"/>
          <p:nvPr/>
        </p:nvSpPr>
        <p:spPr>
          <a:xfrm>
            <a:off x="-9" y="1427698"/>
            <a:ext cx="9144000" cy="276999"/>
          </a:xfrm>
          <a:prstGeom prst="rect">
            <a:avLst/>
          </a:prstGeom>
          <a:noFill/>
          <a:ln w="19046" cap="flat">
            <a:solidFill>
              <a:srgbClr val="548235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Evaluar el grado de control clínicos de pacientes EPOC según QCC y su correlación con CAT</a:t>
            </a:r>
          </a:p>
        </p:txBody>
      </p:sp>
      <p:sp>
        <p:nvSpPr>
          <p:cNvPr id="4" name="Rectángulo 6"/>
          <p:cNvSpPr/>
          <p:nvPr/>
        </p:nvSpPr>
        <p:spPr>
          <a:xfrm>
            <a:off x="3495257" y="1712662"/>
            <a:ext cx="2153476" cy="291547"/>
          </a:xfrm>
          <a:prstGeom prst="rect">
            <a:avLst/>
          </a:prstGeom>
          <a:gradFill>
            <a:gsLst>
              <a:gs pos="0">
                <a:srgbClr val="5B9BD5"/>
              </a:gs>
              <a:gs pos="100000">
                <a:srgbClr val="559BDB"/>
              </a:gs>
            </a:gsLst>
            <a:lin ang="5400000"/>
          </a:gradFill>
          <a:ln cap="flat">
            <a:noFill/>
            <a:prstDash val="solid"/>
          </a:ln>
          <a:effectLst>
            <a:outerShdw dist="19046" dir="5400000" algn="tl">
              <a:srgbClr val="000000">
                <a:alpha val="63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Metodología</a:t>
            </a:r>
          </a:p>
        </p:txBody>
      </p:sp>
      <p:sp>
        <p:nvSpPr>
          <p:cNvPr id="5" name="CuadroTexto 7"/>
          <p:cNvSpPr txBox="1"/>
          <p:nvPr/>
        </p:nvSpPr>
        <p:spPr>
          <a:xfrm>
            <a:off x="0" y="2012164"/>
            <a:ext cx="9144000" cy="461662"/>
          </a:xfrm>
          <a:prstGeom prst="rect">
            <a:avLst/>
          </a:prstGeom>
          <a:noFill/>
          <a:ln w="19046" cap="flat">
            <a:solidFill>
              <a:srgbClr val="5B9BD5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Estudio prospectivo observacional donde se analizó el grado de control según QCC y CAT en pacientes EPOC. Se recopilaron datos clínicos y funcionales.  Se definió como buen control una puntuación &lt; 10 en CAT</a:t>
            </a:r>
          </a:p>
        </p:txBody>
      </p:sp>
      <p:pic>
        <p:nvPicPr>
          <p:cNvPr id="6" name="Imagen 14"/>
          <p:cNvPicPr>
            <a:picLocks noChangeAspect="1"/>
          </p:cNvPicPr>
          <p:nvPr/>
        </p:nvPicPr>
        <p:blipFill>
          <a:blip r:embed="rId3"/>
          <a:srcRect l="46496" t="23981" r="32344" b="59649"/>
          <a:stretch>
            <a:fillRect/>
          </a:stretch>
        </p:blipFill>
        <p:spPr>
          <a:xfrm>
            <a:off x="0" y="2597133"/>
            <a:ext cx="3563188" cy="15506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n 15"/>
          <p:cNvPicPr>
            <a:picLocks noChangeAspect="1"/>
          </p:cNvPicPr>
          <p:nvPr/>
        </p:nvPicPr>
        <p:blipFill>
          <a:blip r:embed="rId3"/>
          <a:srcRect l="46615" t="41018" r="32344" b="35158"/>
          <a:stretch>
            <a:fillRect/>
          </a:stretch>
        </p:blipFill>
        <p:spPr>
          <a:xfrm>
            <a:off x="3563188" y="2597133"/>
            <a:ext cx="2807317" cy="17879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agen 16"/>
          <p:cNvPicPr>
            <a:picLocks noChangeAspect="1"/>
          </p:cNvPicPr>
          <p:nvPr/>
        </p:nvPicPr>
        <p:blipFill>
          <a:blip r:embed="rId3"/>
          <a:srcRect l="46615" t="74444" r="32344" b="18704"/>
          <a:stretch>
            <a:fillRect/>
          </a:stretch>
        </p:blipFill>
        <p:spPr>
          <a:xfrm>
            <a:off x="3563188" y="4385041"/>
            <a:ext cx="2807317" cy="51421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uadroTexto 8"/>
          <p:cNvSpPr txBox="1"/>
          <p:nvPr/>
        </p:nvSpPr>
        <p:spPr>
          <a:xfrm>
            <a:off x="2007391" y="158529"/>
            <a:ext cx="6983894" cy="10541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CONTROL CLÍNICO EN EPOC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L. Marín Barrera</a:t>
            </a:r>
            <a:r>
              <a:rPr lang="es-ES" sz="105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1</a:t>
            </a: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C. Benito Bernáldez</a:t>
            </a:r>
            <a:r>
              <a:rPr lang="es-ES" sz="105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1</a:t>
            </a: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C. González Pérez</a:t>
            </a:r>
            <a:r>
              <a:rPr lang="es-ES" sz="105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2</a:t>
            </a: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J. Peña Franco</a:t>
            </a:r>
            <a:r>
              <a:rPr lang="es-ES" sz="105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1</a:t>
            </a: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R. Ayerbe García</a:t>
            </a:r>
            <a:r>
              <a:rPr lang="es-ES" sz="105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1</a:t>
            </a: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V. Almadana Pacheco</a:t>
            </a:r>
            <a:r>
              <a:rPr lang="es-ES" sz="105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1</a:t>
            </a:r>
            <a:endParaRPr lang="es-ES" sz="10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28600" marR="0" lvl="0" indent="-2286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Servicio de Neumología. Hospital Universitario Virgen Macarena. Sevilla</a:t>
            </a:r>
          </a:p>
          <a:p>
            <a:pPr marL="228600" marR="0" lvl="0" indent="-22860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UCG Neumología. Hospital Jerez de la Frontera. Cádiz</a:t>
            </a:r>
          </a:p>
        </p:txBody>
      </p:sp>
      <p:pic>
        <p:nvPicPr>
          <p:cNvPr id="10" name="Imagen 10"/>
          <p:cNvPicPr>
            <a:picLocks noChangeAspect="1"/>
          </p:cNvPicPr>
          <p:nvPr/>
        </p:nvPicPr>
        <p:blipFill>
          <a:blip r:embed="rId4"/>
          <a:srcRect l="42487" t="30760" r="27947" b="38083"/>
          <a:stretch>
            <a:fillRect/>
          </a:stretch>
        </p:blipFill>
        <p:spPr>
          <a:xfrm>
            <a:off x="6370505" y="2648385"/>
            <a:ext cx="2773484" cy="16440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1"/>
          <p:cNvSpPr/>
          <p:nvPr/>
        </p:nvSpPr>
        <p:spPr>
          <a:xfrm>
            <a:off x="0" y="4124245"/>
            <a:ext cx="1906075" cy="229322"/>
          </a:xfrm>
          <a:prstGeom prst="rect">
            <a:avLst/>
          </a:prstGeom>
          <a:solidFill>
            <a:srgbClr val="ED7D31"/>
          </a:solidFill>
          <a:ln w="12701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Conclusiones  </a:t>
            </a:r>
          </a:p>
        </p:txBody>
      </p:sp>
      <p:sp>
        <p:nvSpPr>
          <p:cNvPr id="3" name="AutoShape 6" descr="El CAT no es una prueba diagnóstica, es una prueba simple y fiable para  medir el estado de salud relacionado con la EPOC. Es un"/>
          <p:cNvSpPr/>
          <p:nvPr/>
        </p:nvSpPr>
        <p:spPr>
          <a:xfrm>
            <a:off x="155576" y="-144466"/>
            <a:ext cx="304796" cy="304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CuadroTexto 16"/>
          <p:cNvSpPr txBox="1"/>
          <p:nvPr/>
        </p:nvSpPr>
        <p:spPr>
          <a:xfrm>
            <a:off x="0" y="4405103"/>
            <a:ext cx="9144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Un alto porcentaje de pacientes “estables” de la consulta muestran un mal control de la enfermedad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Se relaciona con estadios más graves, mayor grado de la GOLD, mayor disnea y menor actividad física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El CAT no se correlacionó bien con los resultados de QCC hasta en un 30% de la muestra</a:t>
            </a:r>
            <a:endParaRPr lang="es-E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Rectángulo 17"/>
          <p:cNvSpPr/>
          <p:nvPr/>
        </p:nvSpPr>
        <p:spPr>
          <a:xfrm>
            <a:off x="0" y="4383898"/>
            <a:ext cx="9144000" cy="759601"/>
          </a:xfrm>
          <a:prstGeom prst="rect">
            <a:avLst/>
          </a:prstGeom>
          <a:noFill/>
          <a:ln w="19046" cap="flat">
            <a:solidFill>
              <a:srgbClr val="ED7D3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CuadroTexto 12"/>
          <p:cNvSpPr txBox="1"/>
          <p:nvPr/>
        </p:nvSpPr>
        <p:spPr>
          <a:xfrm>
            <a:off x="1719328" y="34966"/>
            <a:ext cx="3435931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30 Pacientes</a:t>
            </a:r>
          </a:p>
        </p:txBody>
      </p:sp>
      <p:sp>
        <p:nvSpPr>
          <p:cNvPr id="7" name="Rectángulo 47"/>
          <p:cNvSpPr/>
          <p:nvPr/>
        </p:nvSpPr>
        <p:spPr>
          <a:xfrm>
            <a:off x="-6437" y="0"/>
            <a:ext cx="9150437" cy="40939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150440"/>
              <a:gd name="f7" fmla="val 3612525"/>
              <a:gd name="f8" fmla="val 807396"/>
              <a:gd name="f9" fmla="val 1700012"/>
              <a:gd name="f10" fmla="val 12880"/>
              <a:gd name="f11" fmla="val 7714446"/>
              <a:gd name="f12" fmla="val 19320"/>
              <a:gd name="f13" fmla="val 9131122"/>
              <a:gd name="f14" fmla="val 10155"/>
              <a:gd name="f15" fmla="val 9144001"/>
              <a:gd name="f16" fmla="val 319690"/>
              <a:gd name="f17" fmla="val 9146147"/>
              <a:gd name="f18" fmla="val 1417302"/>
              <a:gd name="f19" fmla="val 9148294"/>
              <a:gd name="f20" fmla="val 2514913"/>
              <a:gd name="f21" fmla="val 6440"/>
              <a:gd name="f22" fmla="val 4293"/>
              <a:gd name="f23" fmla="val 2677482"/>
              <a:gd name="f24" fmla="val 2147"/>
              <a:gd name="f25" fmla="val 1742439"/>
              <a:gd name="f26" fmla="+- 0 0 -90"/>
              <a:gd name="f27" fmla="*/ f3 1 9150440"/>
              <a:gd name="f28" fmla="*/ f4 1 3612525"/>
              <a:gd name="f29" fmla="+- f7 0 f5"/>
              <a:gd name="f30" fmla="+- f6 0 f5"/>
              <a:gd name="f31" fmla="*/ f26 f0 1"/>
              <a:gd name="f32" fmla="*/ f30 1 9150440"/>
              <a:gd name="f33" fmla="*/ f29 1 3612525"/>
              <a:gd name="f34" fmla="*/ 0 f30 1"/>
              <a:gd name="f35" fmla="*/ 9150440 f30 1"/>
              <a:gd name="f36" fmla="*/ 6440 f30 1"/>
              <a:gd name="f37" fmla="*/ 1700012 f30 1"/>
              <a:gd name="f38" fmla="*/ 9131122 f30 1"/>
              <a:gd name="f39" fmla="*/ 807396 f29 1"/>
              <a:gd name="f40" fmla="*/ 0 f29 1"/>
              <a:gd name="f41" fmla="*/ 12880 f29 1"/>
              <a:gd name="f42" fmla="*/ 3612525 f29 1"/>
              <a:gd name="f43" fmla="*/ 7714446 f30 1"/>
              <a:gd name="f44" fmla="*/ 19320 f29 1"/>
              <a:gd name="f45" fmla="*/ 9144001 f30 1"/>
              <a:gd name="f46" fmla="*/ 319690 f29 1"/>
              <a:gd name="f47" fmla="*/ 10155 f29 1"/>
              <a:gd name="f48" fmla="*/ f31 1 f2"/>
              <a:gd name="f49" fmla="*/ f34 1 9150440"/>
              <a:gd name="f50" fmla="*/ f35 1 9150440"/>
              <a:gd name="f51" fmla="*/ f36 1 9150440"/>
              <a:gd name="f52" fmla="*/ f37 1 9150440"/>
              <a:gd name="f53" fmla="*/ f38 1 9150440"/>
              <a:gd name="f54" fmla="*/ f39 1 3612525"/>
              <a:gd name="f55" fmla="*/ f40 1 3612525"/>
              <a:gd name="f56" fmla="*/ f41 1 3612525"/>
              <a:gd name="f57" fmla="*/ f42 1 3612525"/>
              <a:gd name="f58" fmla="*/ f43 1 9150440"/>
              <a:gd name="f59" fmla="*/ f44 1 3612525"/>
              <a:gd name="f60" fmla="*/ f45 1 9150440"/>
              <a:gd name="f61" fmla="*/ f46 1 3612525"/>
              <a:gd name="f62" fmla="*/ f47 1 3612525"/>
              <a:gd name="f63" fmla="*/ f5 1 f32"/>
              <a:gd name="f64" fmla="*/ f6 1 f32"/>
              <a:gd name="f65" fmla="*/ f5 1 f33"/>
              <a:gd name="f66" fmla="*/ f7 1 f33"/>
              <a:gd name="f67" fmla="+- f48 0 f1"/>
              <a:gd name="f68" fmla="*/ f49 1 f32"/>
              <a:gd name="f69" fmla="*/ f54 1 f33"/>
              <a:gd name="f70" fmla="*/ f55 1 f33"/>
              <a:gd name="f71" fmla="*/ f52 1 f32"/>
              <a:gd name="f72" fmla="*/ f56 1 f33"/>
              <a:gd name="f73" fmla="*/ f58 1 f32"/>
              <a:gd name="f74" fmla="*/ f59 1 f33"/>
              <a:gd name="f75" fmla="*/ f53 1 f32"/>
              <a:gd name="f76" fmla="*/ f62 1 f33"/>
              <a:gd name="f77" fmla="*/ f60 1 f32"/>
              <a:gd name="f78" fmla="*/ f61 1 f33"/>
              <a:gd name="f79" fmla="*/ f50 1 f32"/>
              <a:gd name="f80" fmla="*/ f57 1 f33"/>
              <a:gd name="f81" fmla="*/ f51 1 f32"/>
              <a:gd name="f82" fmla="*/ f63 f27 1"/>
              <a:gd name="f83" fmla="*/ f64 f27 1"/>
              <a:gd name="f84" fmla="*/ f66 f28 1"/>
              <a:gd name="f85" fmla="*/ f65 f28 1"/>
              <a:gd name="f86" fmla="*/ f68 f27 1"/>
              <a:gd name="f87" fmla="*/ f69 f28 1"/>
              <a:gd name="f88" fmla="*/ f70 f28 1"/>
              <a:gd name="f89" fmla="*/ f71 f27 1"/>
              <a:gd name="f90" fmla="*/ f72 f28 1"/>
              <a:gd name="f91" fmla="*/ f73 f27 1"/>
              <a:gd name="f92" fmla="*/ f74 f28 1"/>
              <a:gd name="f93" fmla="*/ f75 f27 1"/>
              <a:gd name="f94" fmla="*/ f76 f28 1"/>
              <a:gd name="f95" fmla="*/ f77 f27 1"/>
              <a:gd name="f96" fmla="*/ f78 f28 1"/>
              <a:gd name="f97" fmla="*/ f79 f27 1"/>
              <a:gd name="f98" fmla="*/ f80 f28 1"/>
              <a:gd name="f99" fmla="*/ f81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7">
                <a:pos x="f86" y="f87"/>
              </a:cxn>
              <a:cxn ang="f67">
                <a:pos x="f86" y="f88"/>
              </a:cxn>
              <a:cxn ang="f67">
                <a:pos x="f89" y="f90"/>
              </a:cxn>
              <a:cxn ang="f67">
                <a:pos x="f91" y="f92"/>
              </a:cxn>
              <a:cxn ang="f67">
                <a:pos x="f93" y="f94"/>
              </a:cxn>
              <a:cxn ang="f67">
                <a:pos x="f95" y="f96"/>
              </a:cxn>
              <a:cxn ang="f67">
                <a:pos x="f97" y="f98"/>
              </a:cxn>
              <a:cxn ang="f67">
                <a:pos x="f99" y="f98"/>
              </a:cxn>
              <a:cxn ang="f67">
                <a:pos x="f86" y="f87"/>
              </a:cxn>
            </a:cxnLst>
            <a:rect l="f82" t="f85" r="f83" b="f84"/>
            <a:pathLst>
              <a:path w="9150440" h="3612525">
                <a:moveTo>
                  <a:pt x="f5" y="f8"/>
                </a:moveTo>
                <a:lnTo>
                  <a:pt x="f5" y="f5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cubicBezTo>
                  <a:pt x="f17" y="f18"/>
                  <a:pt x="f19" y="f20"/>
                  <a:pt x="f6" y="f7"/>
                </a:cubicBezTo>
                <a:lnTo>
                  <a:pt x="f21" y="f7"/>
                </a:lnTo>
                <a:cubicBezTo>
                  <a:pt x="f22" y="f23"/>
                  <a:pt x="f24" y="f25"/>
                  <a:pt x="f5" y="f8"/>
                </a:cubicBezTo>
                <a:close/>
              </a:path>
            </a:pathLst>
          </a:custGeom>
          <a:noFill/>
          <a:ln w="19046" cap="flat">
            <a:solidFill>
              <a:srgbClr val="FFC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CuadroTexto 35"/>
          <p:cNvSpPr txBox="1"/>
          <p:nvPr/>
        </p:nvSpPr>
        <p:spPr>
          <a:xfrm>
            <a:off x="1719328" y="365403"/>
            <a:ext cx="1903277" cy="4308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86,4% hombres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05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66,9 años +/- 6,85 años</a:t>
            </a:r>
          </a:p>
        </p:txBody>
      </p:sp>
      <p:graphicFrame>
        <p:nvGraphicFramePr>
          <p:cNvPr id="9" name="Tabla 36"/>
          <p:cNvGraphicFramePr>
            <a:graphicFrameLocks noGrp="1"/>
          </p:cNvGraphicFramePr>
          <p:nvPr/>
        </p:nvGraphicFramePr>
        <p:xfrm>
          <a:off x="155576" y="849038"/>
          <a:ext cx="2845208" cy="314533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711302">
                  <a:extLst>
                    <a:ext uri="{9D8B030D-6E8A-4147-A177-3AD203B41FA5}">
                      <a16:colId xmlns:a16="http://schemas.microsoft.com/office/drawing/2014/main" val="3065199048"/>
                    </a:ext>
                  </a:extLst>
                </a:gridCol>
                <a:gridCol w="711302">
                  <a:extLst>
                    <a:ext uri="{9D8B030D-6E8A-4147-A177-3AD203B41FA5}">
                      <a16:colId xmlns:a16="http://schemas.microsoft.com/office/drawing/2014/main" val="3451276273"/>
                    </a:ext>
                  </a:extLst>
                </a:gridCol>
                <a:gridCol w="711302">
                  <a:extLst>
                    <a:ext uri="{9D8B030D-6E8A-4147-A177-3AD203B41FA5}">
                      <a16:colId xmlns:a16="http://schemas.microsoft.com/office/drawing/2014/main" val="3386149084"/>
                    </a:ext>
                  </a:extLst>
                </a:gridCol>
                <a:gridCol w="711302">
                  <a:extLst>
                    <a:ext uri="{9D8B030D-6E8A-4147-A177-3AD203B41FA5}">
                      <a16:colId xmlns:a16="http://schemas.microsoft.com/office/drawing/2014/main" val="4124602789"/>
                    </a:ext>
                  </a:extLst>
                </a:gridCol>
              </a:tblGrid>
              <a:tr h="452884">
                <a:tc>
                  <a:txBody>
                    <a:bodyPr/>
                    <a:lstStyle/>
                    <a:p>
                      <a:pPr lvl="0"/>
                      <a:r>
                        <a:rPr lang="es-ES" sz="1100"/>
                        <a:t>QCC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/>
                        <a:t>C</a:t>
                      </a:r>
                    </a:p>
                    <a:p>
                      <a:pPr lvl="0" algn="ctr"/>
                      <a:r>
                        <a:rPr lang="es-ES" sz="700"/>
                        <a:t>15 ptes (</a:t>
                      </a:r>
                      <a:r>
                        <a:rPr lang="es-ES" sz="700" baseline="0"/>
                        <a:t> 50%)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/>
                        <a:t>NC</a:t>
                      </a:r>
                    </a:p>
                    <a:p>
                      <a:pPr lvl="0" algn="ctr"/>
                      <a:r>
                        <a:rPr lang="es-ES" sz="700"/>
                        <a:t>15 ptes </a:t>
                      </a:r>
                      <a:r>
                        <a:rPr lang="es-ES" sz="700" baseline="0"/>
                        <a:t>(50%)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10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49603"/>
                  </a:ext>
                </a:extLst>
              </a:tr>
              <a:tr h="368960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Edad (años)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68,4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65,4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608590"/>
                  </a:ext>
                </a:extLst>
              </a:tr>
              <a:tr h="368960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FEV1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58869"/>
                  </a:ext>
                </a:extLst>
              </a:tr>
              <a:tr h="368960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Difusión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16607"/>
                  </a:ext>
                </a:extLst>
              </a:tr>
              <a:tr h="368960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PM6M</a:t>
                      </a:r>
                      <a:r>
                        <a:rPr lang="es-ES" sz="700" baseline="0"/>
                        <a:t> (m)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80637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BODE &gt;5</a:t>
                      </a:r>
                      <a:r>
                        <a:rPr lang="es-ES" sz="700" baseline="0"/>
                        <a:t>        (% ptes)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710404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GOLD IV        (% ptes)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80335"/>
                  </a:ext>
                </a:extLst>
              </a:tr>
              <a:tr h="402564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Disnea            &gt;</a:t>
                      </a:r>
                      <a:r>
                        <a:rPr lang="es-ES" sz="700" baseline="0"/>
                        <a:t> 3 mMRC          (% ptes)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46,7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800"/>
                        <a:t>0,009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28468"/>
                  </a:ext>
                </a:extLst>
              </a:tr>
            </a:tbl>
          </a:graphicData>
        </a:graphic>
      </p:graphicFrame>
      <p:graphicFrame>
        <p:nvGraphicFramePr>
          <p:cNvPr id="10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63939"/>
              </p:ext>
            </p:extLst>
          </p:nvPr>
        </p:nvGraphicFramePr>
        <p:xfrm>
          <a:off x="3315559" y="50612"/>
          <a:ext cx="5775292" cy="281787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749990">
                  <a:extLst>
                    <a:ext uri="{9D8B030D-6E8A-4147-A177-3AD203B41FA5}">
                      <a16:colId xmlns:a16="http://schemas.microsoft.com/office/drawing/2014/main" val="1778248471"/>
                    </a:ext>
                  </a:extLst>
                </a:gridCol>
                <a:gridCol w="745418">
                  <a:extLst>
                    <a:ext uri="{9D8B030D-6E8A-4147-A177-3AD203B41FA5}">
                      <a16:colId xmlns:a16="http://schemas.microsoft.com/office/drawing/2014/main" val="3636537628"/>
                    </a:ext>
                  </a:extLst>
                </a:gridCol>
                <a:gridCol w="713314">
                  <a:extLst>
                    <a:ext uri="{9D8B030D-6E8A-4147-A177-3AD203B41FA5}">
                      <a16:colId xmlns:a16="http://schemas.microsoft.com/office/drawing/2014/main" val="991366091"/>
                    </a:ext>
                  </a:extLst>
                </a:gridCol>
                <a:gridCol w="713314">
                  <a:extLst>
                    <a:ext uri="{9D8B030D-6E8A-4147-A177-3AD203B41FA5}">
                      <a16:colId xmlns:a16="http://schemas.microsoft.com/office/drawing/2014/main" val="2494822182"/>
                    </a:ext>
                  </a:extLst>
                </a:gridCol>
                <a:gridCol w="713314">
                  <a:extLst>
                    <a:ext uri="{9D8B030D-6E8A-4147-A177-3AD203B41FA5}">
                      <a16:colId xmlns:a16="http://schemas.microsoft.com/office/drawing/2014/main" val="724935318"/>
                    </a:ext>
                  </a:extLst>
                </a:gridCol>
                <a:gridCol w="713314">
                  <a:extLst>
                    <a:ext uri="{9D8B030D-6E8A-4147-A177-3AD203B41FA5}">
                      <a16:colId xmlns:a16="http://schemas.microsoft.com/office/drawing/2014/main" val="1786373252"/>
                    </a:ext>
                  </a:extLst>
                </a:gridCol>
                <a:gridCol w="713314">
                  <a:extLst>
                    <a:ext uri="{9D8B030D-6E8A-4147-A177-3AD203B41FA5}">
                      <a16:colId xmlns:a16="http://schemas.microsoft.com/office/drawing/2014/main" val="3995567339"/>
                    </a:ext>
                  </a:extLst>
                </a:gridCol>
                <a:gridCol w="713314">
                  <a:extLst>
                    <a:ext uri="{9D8B030D-6E8A-4147-A177-3AD203B41FA5}">
                      <a16:colId xmlns:a16="http://schemas.microsoft.com/office/drawing/2014/main" val="2299113084"/>
                    </a:ext>
                  </a:extLst>
                </a:gridCol>
              </a:tblGrid>
              <a:tr h="413985">
                <a:tc gridSpan="8">
                  <a:txBody>
                    <a:bodyPr/>
                    <a:lstStyle/>
                    <a:p>
                      <a:pPr lvl="0" algn="ctr"/>
                      <a:r>
                        <a:rPr lang="es-ES" sz="1400"/>
                        <a:t>Items QCC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31727"/>
                  </a:ext>
                </a:extLst>
              </a:tr>
              <a:tr h="464250">
                <a:tc>
                  <a:txBody>
                    <a:bodyPr/>
                    <a:lstStyle/>
                    <a:p>
                      <a:pPr lvl="0"/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/>
                        <a:t>C</a:t>
                      </a:r>
                    </a:p>
                    <a:p>
                      <a:pPr lvl="0" algn="ctr"/>
                      <a:r>
                        <a:rPr lang="es-ES" sz="700"/>
                        <a:t>15 ptes </a:t>
                      </a:r>
                      <a:r>
                        <a:rPr lang="es-ES" sz="700" baseline="0"/>
                        <a:t> (50%)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/>
                        <a:t>NC</a:t>
                      </a:r>
                    </a:p>
                    <a:p>
                      <a:pPr lvl="0" algn="ctr"/>
                      <a:r>
                        <a:rPr lang="es-ES" sz="700"/>
                        <a:t>15 ptes </a:t>
                      </a:r>
                      <a:r>
                        <a:rPr lang="es-ES" sz="700" baseline="0"/>
                        <a:t>(50%)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100"/>
                        <a:t>p</a:t>
                      </a:r>
                    </a:p>
                  </a:txBody>
                  <a:tcPr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s-ES" sz="1100"/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10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100"/>
                        <a:t>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10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621575"/>
                  </a:ext>
                </a:extLst>
              </a:tr>
              <a:tr h="342607">
                <a:tc gridSpan="4">
                  <a:txBody>
                    <a:bodyPr/>
                    <a:lstStyle/>
                    <a:p>
                      <a:pPr lvl="0" algn="ctr"/>
                      <a:r>
                        <a:rPr lang="es-ES" sz="1000"/>
                        <a:t>Estabilidad</a:t>
                      </a:r>
                      <a:endParaRPr lang="es-ES" sz="900" b="1"/>
                    </a:p>
                  </a:txBody>
                  <a:tcPr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0" algn="ctr"/>
                      <a:r>
                        <a:rPr lang="es-ES" sz="900"/>
                        <a:t>Impacto</a:t>
                      </a:r>
                      <a:endParaRPr lang="es-ES" sz="900" b="1"/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800884"/>
                  </a:ext>
                </a:extLst>
              </a:tr>
              <a:tr h="395185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Estado</a:t>
                      </a:r>
                      <a:r>
                        <a:rPr lang="es-ES" sz="700" baseline="0"/>
                        <a:t> (peor) (%)</a:t>
                      </a:r>
                      <a:endParaRPr lang="es-E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46,7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0,003</a:t>
                      </a:r>
                    </a:p>
                  </a:txBody>
                  <a:tcPr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Esputo purulento</a:t>
                      </a:r>
                      <a:r>
                        <a:rPr lang="es-ES" sz="700" baseline="0"/>
                        <a:t> (%)</a:t>
                      </a:r>
                      <a:endParaRPr lang="es-ES" sz="700"/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26,7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66,7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0,033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01914"/>
                  </a:ext>
                </a:extLst>
              </a:tr>
              <a:tr h="395185"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Agudizaciones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73,3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&lt;0,001</a:t>
                      </a:r>
                    </a:p>
                  </a:txBody>
                  <a:tcPr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Rescate</a:t>
                      </a:r>
                      <a:r>
                        <a:rPr lang="es-ES" sz="700" baseline="0"/>
                        <a:t> &gt;3/día (%)</a:t>
                      </a:r>
                      <a:endParaRPr lang="es-ES" sz="700"/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26,7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0,07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12902"/>
                  </a:ext>
                </a:extLst>
              </a:tr>
              <a:tr h="395185">
                <a:tc rowSpan="2" gridSpan="4">
                  <a:txBody>
                    <a:bodyPr/>
                    <a:lstStyle/>
                    <a:p>
                      <a:pPr lvl="0"/>
                      <a:endParaRPr lang="es-ES" sz="700" dirty="0"/>
                    </a:p>
                  </a:txBody>
                  <a:tcPr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Actividad física (&gt; 30 min/día) (%)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42250"/>
                  </a:ext>
                </a:extLst>
              </a:tr>
              <a:tr h="395185">
                <a:tc gridSpan="4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Disnea+FEV1 (%)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700" dirty="0"/>
                        <a:t>&lt; 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4240"/>
                  </a:ext>
                </a:extLst>
              </a:tr>
            </a:tbl>
          </a:graphicData>
        </a:graphic>
      </p:graphicFrame>
      <p:grpSp>
        <p:nvGrpSpPr>
          <p:cNvPr id="11" name="Diagrama 20"/>
          <p:cNvGrpSpPr/>
          <p:nvPr/>
        </p:nvGrpSpPr>
        <p:grpSpPr>
          <a:xfrm>
            <a:off x="3277922" y="2182819"/>
            <a:ext cx="4921850" cy="1804449"/>
            <a:chOff x="3277922" y="2182819"/>
            <a:chExt cx="4921850" cy="1804449"/>
          </a:xfrm>
        </p:grpSpPr>
        <p:sp>
          <p:nvSpPr>
            <p:cNvPr id="12" name="Forma libre 11"/>
            <p:cNvSpPr/>
            <p:nvPr/>
          </p:nvSpPr>
          <p:spPr>
            <a:xfrm>
              <a:off x="6788761" y="3772082"/>
              <a:ext cx="502307" cy="914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2303"/>
                <a:gd name="f7" fmla="val 91440"/>
                <a:gd name="f8" fmla="val 45720"/>
                <a:gd name="f9" fmla="val 251151"/>
                <a:gd name="f10" fmla="val 129885"/>
                <a:gd name="f11" fmla="+- 0 0 -90"/>
                <a:gd name="f12" fmla="*/ f3 1 502303"/>
                <a:gd name="f13" fmla="*/ f4 1 91440"/>
                <a:gd name="f14" fmla="+- f7 0 f5"/>
                <a:gd name="f15" fmla="+- f6 0 f5"/>
                <a:gd name="f16" fmla="*/ f11 f0 1"/>
                <a:gd name="f17" fmla="*/ f15 1 502303"/>
                <a:gd name="f18" fmla="*/ f14 1 91440"/>
                <a:gd name="f19" fmla="*/ 0 f15 1"/>
                <a:gd name="f20" fmla="*/ 45720 f14 1"/>
                <a:gd name="f21" fmla="*/ 251151 f15 1"/>
                <a:gd name="f22" fmla="*/ 129885 f14 1"/>
                <a:gd name="f23" fmla="*/ 502303 f15 1"/>
                <a:gd name="f24" fmla="*/ f16 1 f2"/>
                <a:gd name="f25" fmla="*/ f19 1 502303"/>
                <a:gd name="f26" fmla="*/ f20 1 91440"/>
                <a:gd name="f27" fmla="*/ f21 1 502303"/>
                <a:gd name="f28" fmla="*/ f22 1 91440"/>
                <a:gd name="f29" fmla="*/ f23 1 502303"/>
                <a:gd name="f30" fmla="*/ f5 1 f17"/>
                <a:gd name="f31" fmla="*/ f6 1 f17"/>
                <a:gd name="f32" fmla="*/ f5 1 f18"/>
                <a:gd name="f33" fmla="*/ f7 1 f18"/>
                <a:gd name="f34" fmla="+- f24 0 f1"/>
                <a:gd name="f35" fmla="*/ f25 1 f17"/>
                <a:gd name="f36" fmla="*/ f26 1 f18"/>
                <a:gd name="f37" fmla="*/ f27 1 f17"/>
                <a:gd name="f38" fmla="*/ f28 1 f18"/>
                <a:gd name="f39" fmla="*/ f29 1 f17"/>
                <a:gd name="f40" fmla="*/ f30 f12 1"/>
                <a:gd name="f41" fmla="*/ f31 f12 1"/>
                <a:gd name="f42" fmla="*/ f33 f13 1"/>
                <a:gd name="f43" fmla="*/ f32 f13 1"/>
                <a:gd name="f44" fmla="*/ f35 f12 1"/>
                <a:gd name="f45" fmla="*/ f36 f13 1"/>
                <a:gd name="f46" fmla="*/ f37 f12 1"/>
                <a:gd name="f47" fmla="*/ f38 f13 1"/>
                <a:gd name="f48" fmla="*/ f3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44" y="f45"/>
                </a:cxn>
                <a:cxn ang="f34">
                  <a:pos x="f46" y="f45"/>
                </a:cxn>
                <a:cxn ang="f34">
                  <a:pos x="f46" y="f47"/>
                </a:cxn>
                <a:cxn ang="f34">
                  <a:pos x="f48" y="f47"/>
                </a:cxn>
              </a:cxnLst>
              <a:rect l="f40" t="f43" r="f41" b="f42"/>
              <a:pathLst>
                <a:path w="502303" h="91440">
                  <a:moveTo>
                    <a:pt x="f5" y="f8"/>
                  </a:moveTo>
                  <a:lnTo>
                    <a:pt x="f9" y="f8"/>
                  </a:lnTo>
                  <a:lnTo>
                    <a:pt x="f9" y="f10"/>
                  </a:lnTo>
                  <a:lnTo>
                    <a:pt x="f6" y="f10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251121" tIns="32991" rIns="251121" bIns="32991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orma libre 12"/>
            <p:cNvSpPr/>
            <p:nvPr/>
          </p:nvSpPr>
          <p:spPr>
            <a:xfrm>
              <a:off x="6788761" y="3646654"/>
              <a:ext cx="502307" cy="1711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2303"/>
                <a:gd name="f7" fmla="val 171145"/>
                <a:gd name="f8" fmla="val 251151"/>
                <a:gd name="f9" fmla="+- 0 0 -90"/>
                <a:gd name="f10" fmla="*/ f3 1 502303"/>
                <a:gd name="f11" fmla="*/ f4 1 171145"/>
                <a:gd name="f12" fmla="+- f7 0 f5"/>
                <a:gd name="f13" fmla="+- f6 0 f5"/>
                <a:gd name="f14" fmla="*/ f9 f0 1"/>
                <a:gd name="f15" fmla="*/ f13 1 502303"/>
                <a:gd name="f16" fmla="*/ f12 1 171145"/>
                <a:gd name="f17" fmla="*/ 0 f13 1"/>
                <a:gd name="f18" fmla="*/ 171145 f12 1"/>
                <a:gd name="f19" fmla="*/ 251151 f13 1"/>
                <a:gd name="f20" fmla="*/ 0 f12 1"/>
                <a:gd name="f21" fmla="*/ 502303 f13 1"/>
                <a:gd name="f22" fmla="*/ f14 1 f2"/>
                <a:gd name="f23" fmla="*/ f17 1 502303"/>
                <a:gd name="f24" fmla="*/ f18 1 171145"/>
                <a:gd name="f25" fmla="*/ f19 1 502303"/>
                <a:gd name="f26" fmla="*/ f20 1 171145"/>
                <a:gd name="f27" fmla="*/ f21 1 502303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502303" h="171145">
                  <a:moveTo>
                    <a:pt x="f5" y="f7"/>
                  </a:moveTo>
                  <a:lnTo>
                    <a:pt x="f8" y="f7"/>
                  </a:lnTo>
                  <a:lnTo>
                    <a:pt x="f8" y="f5"/>
                  </a:lnTo>
                  <a:lnTo>
                    <a:pt x="f6" y="f5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250582" tIns="72310" rIns="250582" bIns="72301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6788761" y="3391345"/>
              <a:ext cx="502307" cy="42645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2303"/>
                <a:gd name="f7" fmla="val 426457"/>
                <a:gd name="f8" fmla="val 251151"/>
                <a:gd name="f9" fmla="+- 0 0 -90"/>
                <a:gd name="f10" fmla="*/ f3 1 502303"/>
                <a:gd name="f11" fmla="*/ f4 1 426457"/>
                <a:gd name="f12" fmla="+- f7 0 f5"/>
                <a:gd name="f13" fmla="+- f6 0 f5"/>
                <a:gd name="f14" fmla="*/ f9 f0 1"/>
                <a:gd name="f15" fmla="*/ f13 1 502303"/>
                <a:gd name="f16" fmla="*/ f12 1 426457"/>
                <a:gd name="f17" fmla="*/ 0 f13 1"/>
                <a:gd name="f18" fmla="*/ 426457 f12 1"/>
                <a:gd name="f19" fmla="*/ 251151 f13 1"/>
                <a:gd name="f20" fmla="*/ 0 f12 1"/>
                <a:gd name="f21" fmla="*/ 502303 f13 1"/>
                <a:gd name="f22" fmla="*/ f14 1 f2"/>
                <a:gd name="f23" fmla="*/ f17 1 502303"/>
                <a:gd name="f24" fmla="*/ f18 1 426457"/>
                <a:gd name="f25" fmla="*/ f19 1 502303"/>
                <a:gd name="f26" fmla="*/ f20 1 426457"/>
                <a:gd name="f27" fmla="*/ f21 1 502303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502303" h="426457">
                  <a:moveTo>
                    <a:pt x="f5" y="f7"/>
                  </a:moveTo>
                  <a:lnTo>
                    <a:pt x="f8" y="f7"/>
                  </a:lnTo>
                  <a:lnTo>
                    <a:pt x="f8" y="f5"/>
                  </a:lnTo>
                  <a:lnTo>
                    <a:pt x="f6" y="f5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247381" tIns="196751" rIns="247381" bIns="196751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6788761" y="3066659"/>
              <a:ext cx="512850" cy="7511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2853"/>
                <a:gd name="f7" fmla="val 751137"/>
                <a:gd name="f8" fmla="val 256426"/>
                <a:gd name="f9" fmla="+- 0 0 -90"/>
                <a:gd name="f10" fmla="*/ f3 1 512853"/>
                <a:gd name="f11" fmla="*/ f4 1 751137"/>
                <a:gd name="f12" fmla="+- f7 0 f5"/>
                <a:gd name="f13" fmla="+- f6 0 f5"/>
                <a:gd name="f14" fmla="*/ f9 f0 1"/>
                <a:gd name="f15" fmla="*/ f13 1 512853"/>
                <a:gd name="f16" fmla="*/ f12 1 751137"/>
                <a:gd name="f17" fmla="*/ 0 f13 1"/>
                <a:gd name="f18" fmla="*/ 751137 f12 1"/>
                <a:gd name="f19" fmla="*/ 256426 f13 1"/>
                <a:gd name="f20" fmla="*/ 0 f12 1"/>
                <a:gd name="f21" fmla="*/ 512853 f13 1"/>
                <a:gd name="f22" fmla="*/ f14 1 f2"/>
                <a:gd name="f23" fmla="*/ f17 1 512853"/>
                <a:gd name="f24" fmla="*/ f18 1 751137"/>
                <a:gd name="f25" fmla="*/ f19 1 512853"/>
                <a:gd name="f26" fmla="*/ f20 1 751137"/>
                <a:gd name="f27" fmla="*/ f21 1 512853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512853" h="751137">
                  <a:moveTo>
                    <a:pt x="f5" y="f7"/>
                  </a:moveTo>
                  <a:lnTo>
                    <a:pt x="f8" y="f7"/>
                  </a:lnTo>
                  <a:lnTo>
                    <a:pt x="f8" y="f5"/>
                  </a:lnTo>
                  <a:lnTo>
                    <a:pt x="f6" y="f5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246385" tIns="352830" rIns="246385" bIns="352830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5007016" y="3720830"/>
              <a:ext cx="670054" cy="969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70057"/>
                <a:gd name="f7" fmla="val 96966"/>
                <a:gd name="f8" fmla="val 335028"/>
                <a:gd name="f9" fmla="+- 0 0 -90"/>
                <a:gd name="f10" fmla="*/ f3 1 670057"/>
                <a:gd name="f11" fmla="*/ f4 1 96966"/>
                <a:gd name="f12" fmla="+- f7 0 f5"/>
                <a:gd name="f13" fmla="+- f6 0 f5"/>
                <a:gd name="f14" fmla="*/ f9 f0 1"/>
                <a:gd name="f15" fmla="*/ f13 1 670057"/>
                <a:gd name="f16" fmla="*/ f12 1 96966"/>
                <a:gd name="f17" fmla="*/ 0 f13 1"/>
                <a:gd name="f18" fmla="*/ 0 f12 1"/>
                <a:gd name="f19" fmla="*/ 335028 f13 1"/>
                <a:gd name="f20" fmla="*/ 96966 f12 1"/>
                <a:gd name="f21" fmla="*/ 670057 f13 1"/>
                <a:gd name="f22" fmla="*/ f14 1 f2"/>
                <a:gd name="f23" fmla="*/ f17 1 670057"/>
                <a:gd name="f24" fmla="*/ f18 1 96966"/>
                <a:gd name="f25" fmla="*/ f19 1 670057"/>
                <a:gd name="f26" fmla="*/ f20 1 96966"/>
                <a:gd name="f27" fmla="*/ f21 1 670057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670057" h="96966">
                  <a:moveTo>
                    <a:pt x="f5" y="f5"/>
                  </a:moveTo>
                  <a:lnTo>
                    <a:pt x="f8" y="f5"/>
                  </a:lnTo>
                  <a:lnTo>
                    <a:pt x="f8" y="f7"/>
                  </a:lnTo>
                  <a:lnTo>
                    <a:pt x="f6" y="f7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330802" tIns="31555" rIns="330802" bIns="31555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5007016" y="3381195"/>
              <a:ext cx="661705" cy="3396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61708"/>
                <a:gd name="f7" fmla="val 339640"/>
                <a:gd name="f8" fmla="val 330854"/>
                <a:gd name="f9" fmla="+- 0 0 -90"/>
                <a:gd name="f10" fmla="*/ f3 1 661708"/>
                <a:gd name="f11" fmla="*/ f4 1 339640"/>
                <a:gd name="f12" fmla="+- f7 0 f5"/>
                <a:gd name="f13" fmla="+- f6 0 f5"/>
                <a:gd name="f14" fmla="*/ f9 f0 1"/>
                <a:gd name="f15" fmla="*/ f13 1 661708"/>
                <a:gd name="f16" fmla="*/ f12 1 339640"/>
                <a:gd name="f17" fmla="*/ 0 f13 1"/>
                <a:gd name="f18" fmla="*/ 339640 f12 1"/>
                <a:gd name="f19" fmla="*/ 330854 f13 1"/>
                <a:gd name="f20" fmla="*/ 0 f12 1"/>
                <a:gd name="f21" fmla="*/ 661708 f13 1"/>
                <a:gd name="f22" fmla="*/ f14 1 f2"/>
                <a:gd name="f23" fmla="*/ f17 1 661708"/>
                <a:gd name="f24" fmla="*/ f18 1 339640"/>
                <a:gd name="f25" fmla="*/ f19 1 661708"/>
                <a:gd name="f26" fmla="*/ f20 1 339640"/>
                <a:gd name="f27" fmla="*/ f21 1 661708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661708" h="339640">
                  <a:moveTo>
                    <a:pt x="f5" y="f7"/>
                  </a:moveTo>
                  <a:lnTo>
                    <a:pt x="f8" y="f7"/>
                  </a:lnTo>
                  <a:lnTo>
                    <a:pt x="f8" y="f5"/>
                  </a:lnTo>
                  <a:lnTo>
                    <a:pt x="f6" y="f5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324959" tIns="151223" rIns="324959" bIns="151223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4043540" y="3179835"/>
              <a:ext cx="249731" cy="5409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9730"/>
                <a:gd name="f7" fmla="val 540995"/>
                <a:gd name="f8" fmla="val 124865"/>
                <a:gd name="f9" fmla="+- 0 0 -90"/>
                <a:gd name="f10" fmla="*/ f3 1 249730"/>
                <a:gd name="f11" fmla="*/ f4 1 540995"/>
                <a:gd name="f12" fmla="+- f7 0 f5"/>
                <a:gd name="f13" fmla="+- f6 0 f5"/>
                <a:gd name="f14" fmla="*/ f9 f0 1"/>
                <a:gd name="f15" fmla="*/ f13 1 249730"/>
                <a:gd name="f16" fmla="*/ f12 1 540995"/>
                <a:gd name="f17" fmla="*/ 0 f13 1"/>
                <a:gd name="f18" fmla="*/ 0 f12 1"/>
                <a:gd name="f19" fmla="*/ 124865 f13 1"/>
                <a:gd name="f20" fmla="*/ 540995 f12 1"/>
                <a:gd name="f21" fmla="*/ 249730 f13 1"/>
                <a:gd name="f22" fmla="*/ f14 1 f2"/>
                <a:gd name="f23" fmla="*/ f17 1 249730"/>
                <a:gd name="f24" fmla="*/ f18 1 540995"/>
                <a:gd name="f25" fmla="*/ f19 1 249730"/>
                <a:gd name="f26" fmla="*/ f20 1 540995"/>
                <a:gd name="f27" fmla="*/ f21 1 249730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249730" h="540995">
                  <a:moveTo>
                    <a:pt x="f5" y="f5"/>
                  </a:moveTo>
                  <a:lnTo>
                    <a:pt x="f8" y="f5"/>
                  </a:lnTo>
                  <a:lnTo>
                    <a:pt x="f8" y="f7"/>
                  </a:lnTo>
                  <a:lnTo>
                    <a:pt x="f6" y="f7"/>
                  </a:lnTo>
                </a:path>
              </a:pathLst>
            </a:custGeom>
            <a:noFill/>
            <a:ln w="12701" cap="flat">
              <a:solidFill>
                <a:srgbClr val="477BA9"/>
              </a:solidFill>
              <a:prstDash val="solid"/>
              <a:miter/>
            </a:ln>
          </p:spPr>
          <p:txBody>
            <a:bodyPr vert="horz" wrap="square" lIns="122666" tIns="255602" rIns="122666" bIns="255602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Forma libre 18"/>
            <p:cNvSpPr/>
            <p:nvPr/>
          </p:nvSpPr>
          <p:spPr>
            <a:xfrm>
              <a:off x="4946309" y="2588346"/>
              <a:ext cx="97328" cy="1729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7328"/>
                <a:gd name="f7" fmla="val 172958"/>
                <a:gd name="f8" fmla="val 48664"/>
                <a:gd name="f9" fmla="+- 0 0 -90"/>
                <a:gd name="f10" fmla="*/ f3 1 97328"/>
                <a:gd name="f11" fmla="*/ f4 1 172958"/>
                <a:gd name="f12" fmla="+- f7 0 f5"/>
                <a:gd name="f13" fmla="+- f6 0 f5"/>
                <a:gd name="f14" fmla="*/ f9 f0 1"/>
                <a:gd name="f15" fmla="*/ f13 1 97328"/>
                <a:gd name="f16" fmla="*/ f12 1 172958"/>
                <a:gd name="f17" fmla="*/ 0 f13 1"/>
                <a:gd name="f18" fmla="*/ 0 f12 1"/>
                <a:gd name="f19" fmla="*/ 48664 f13 1"/>
                <a:gd name="f20" fmla="*/ 172958 f12 1"/>
                <a:gd name="f21" fmla="*/ 97328 f13 1"/>
                <a:gd name="f22" fmla="*/ f14 1 f2"/>
                <a:gd name="f23" fmla="*/ f17 1 97328"/>
                <a:gd name="f24" fmla="*/ f18 1 172958"/>
                <a:gd name="f25" fmla="*/ f19 1 97328"/>
                <a:gd name="f26" fmla="*/ f20 1 172958"/>
                <a:gd name="f27" fmla="*/ f21 1 97328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97328" h="172958">
                  <a:moveTo>
                    <a:pt x="f5" y="f5"/>
                  </a:moveTo>
                  <a:lnTo>
                    <a:pt x="f8" y="f5"/>
                  </a:lnTo>
                  <a:lnTo>
                    <a:pt x="f8" y="f7"/>
                  </a:lnTo>
                  <a:lnTo>
                    <a:pt x="f6" y="f7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56400" tIns="81518" rIns="56400" bIns="81518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0" name="Forma libre 19"/>
            <p:cNvSpPr/>
            <p:nvPr/>
          </p:nvSpPr>
          <p:spPr>
            <a:xfrm>
              <a:off x="4900589" y="2352284"/>
              <a:ext cx="91440" cy="2360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1440"/>
                <a:gd name="f7" fmla="val 236063"/>
                <a:gd name="f8" fmla="val 45720"/>
                <a:gd name="f9" fmla="val 84451"/>
                <a:gd name="f10" fmla="val 123182"/>
                <a:gd name="f11" fmla="+- 0 0 -90"/>
                <a:gd name="f12" fmla="*/ f3 1 91440"/>
                <a:gd name="f13" fmla="*/ f4 1 236063"/>
                <a:gd name="f14" fmla="+- f7 0 f5"/>
                <a:gd name="f15" fmla="+- f6 0 f5"/>
                <a:gd name="f16" fmla="*/ f11 f0 1"/>
                <a:gd name="f17" fmla="*/ f15 1 91440"/>
                <a:gd name="f18" fmla="*/ f14 1 236063"/>
                <a:gd name="f19" fmla="*/ 45720 f15 1"/>
                <a:gd name="f20" fmla="*/ 236063 f14 1"/>
                <a:gd name="f21" fmla="*/ 84451 f15 1"/>
                <a:gd name="f22" fmla="*/ 0 f14 1"/>
                <a:gd name="f23" fmla="*/ 123182 f15 1"/>
                <a:gd name="f24" fmla="*/ f16 1 f2"/>
                <a:gd name="f25" fmla="*/ f19 1 91440"/>
                <a:gd name="f26" fmla="*/ f20 1 236063"/>
                <a:gd name="f27" fmla="*/ f21 1 91440"/>
                <a:gd name="f28" fmla="*/ f22 1 236063"/>
                <a:gd name="f29" fmla="*/ f23 1 91440"/>
                <a:gd name="f30" fmla="*/ f5 1 f17"/>
                <a:gd name="f31" fmla="*/ f6 1 f17"/>
                <a:gd name="f32" fmla="*/ f5 1 f18"/>
                <a:gd name="f33" fmla="*/ f7 1 f18"/>
                <a:gd name="f34" fmla="+- f24 0 f1"/>
                <a:gd name="f35" fmla="*/ f25 1 f17"/>
                <a:gd name="f36" fmla="*/ f26 1 f18"/>
                <a:gd name="f37" fmla="*/ f27 1 f17"/>
                <a:gd name="f38" fmla="*/ f28 1 f18"/>
                <a:gd name="f39" fmla="*/ f29 1 f17"/>
                <a:gd name="f40" fmla="*/ f30 f12 1"/>
                <a:gd name="f41" fmla="*/ f31 f12 1"/>
                <a:gd name="f42" fmla="*/ f33 f13 1"/>
                <a:gd name="f43" fmla="*/ f32 f13 1"/>
                <a:gd name="f44" fmla="*/ f35 f12 1"/>
                <a:gd name="f45" fmla="*/ f36 f13 1"/>
                <a:gd name="f46" fmla="*/ f37 f12 1"/>
                <a:gd name="f47" fmla="*/ f38 f13 1"/>
                <a:gd name="f48" fmla="*/ f3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">
                  <a:pos x="f44" y="f45"/>
                </a:cxn>
                <a:cxn ang="f34">
                  <a:pos x="f46" y="f45"/>
                </a:cxn>
                <a:cxn ang="f34">
                  <a:pos x="f46" y="f47"/>
                </a:cxn>
                <a:cxn ang="f34">
                  <a:pos x="f48" y="f47"/>
                </a:cxn>
              </a:cxnLst>
              <a:rect l="f40" t="f43" r="f41" b="f42"/>
              <a:pathLst>
                <a:path w="91440" h="236063">
                  <a:moveTo>
                    <a:pt x="f8" y="f7"/>
                  </a:moveTo>
                  <a:lnTo>
                    <a:pt x="f9" y="f7"/>
                  </a:lnTo>
                  <a:lnTo>
                    <a:pt x="f9" y="f5"/>
                  </a:lnTo>
                  <a:lnTo>
                    <a:pt x="f10" y="f5"/>
                  </a:lnTo>
                </a:path>
              </a:pathLst>
            </a:custGeom>
            <a:noFill/>
            <a:ln w="12701" cap="flat">
              <a:solidFill>
                <a:srgbClr val="528CC1"/>
              </a:solidFill>
              <a:prstDash val="solid"/>
              <a:miter/>
            </a:ln>
          </p:spPr>
          <p:txBody>
            <a:bodyPr vert="horz" wrap="square" lIns="52212" tIns="111821" rIns="52212" bIns="111821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1" name="Forma libre 20"/>
            <p:cNvSpPr/>
            <p:nvPr/>
          </p:nvSpPr>
          <p:spPr>
            <a:xfrm>
              <a:off x="4043540" y="2588346"/>
              <a:ext cx="249740" cy="5914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9741"/>
                <a:gd name="f7" fmla="val 591489"/>
                <a:gd name="f8" fmla="val 124870"/>
                <a:gd name="f9" fmla="+- 0 0 -90"/>
                <a:gd name="f10" fmla="*/ f3 1 249741"/>
                <a:gd name="f11" fmla="*/ f4 1 591489"/>
                <a:gd name="f12" fmla="+- f7 0 f5"/>
                <a:gd name="f13" fmla="+- f6 0 f5"/>
                <a:gd name="f14" fmla="*/ f9 f0 1"/>
                <a:gd name="f15" fmla="*/ f13 1 249741"/>
                <a:gd name="f16" fmla="*/ f12 1 591489"/>
                <a:gd name="f17" fmla="*/ 0 f13 1"/>
                <a:gd name="f18" fmla="*/ 591489 f12 1"/>
                <a:gd name="f19" fmla="*/ 124870 f13 1"/>
                <a:gd name="f20" fmla="*/ 0 f12 1"/>
                <a:gd name="f21" fmla="*/ 249741 f13 1"/>
                <a:gd name="f22" fmla="*/ f14 1 f2"/>
                <a:gd name="f23" fmla="*/ f17 1 249741"/>
                <a:gd name="f24" fmla="*/ f18 1 591489"/>
                <a:gd name="f25" fmla="*/ f19 1 249741"/>
                <a:gd name="f26" fmla="*/ f20 1 591489"/>
                <a:gd name="f27" fmla="*/ f21 1 249741"/>
                <a:gd name="f28" fmla="*/ f5 1 f15"/>
                <a:gd name="f29" fmla="*/ f6 1 f15"/>
                <a:gd name="f30" fmla="*/ f5 1 f16"/>
                <a:gd name="f31" fmla="*/ f7 1 f16"/>
                <a:gd name="f32" fmla="+- f22 0 f1"/>
                <a:gd name="f33" fmla="*/ f23 1 f15"/>
                <a:gd name="f34" fmla="*/ f24 1 f16"/>
                <a:gd name="f35" fmla="*/ f25 1 f15"/>
                <a:gd name="f36" fmla="*/ f26 1 f16"/>
                <a:gd name="f37" fmla="*/ f27 1 f15"/>
                <a:gd name="f38" fmla="*/ f28 f10 1"/>
                <a:gd name="f39" fmla="*/ f29 f10 1"/>
                <a:gd name="f40" fmla="*/ f31 f11 1"/>
                <a:gd name="f41" fmla="*/ f30 f11 1"/>
                <a:gd name="f42" fmla="*/ f33 f10 1"/>
                <a:gd name="f43" fmla="*/ f34 f11 1"/>
                <a:gd name="f44" fmla="*/ f35 f10 1"/>
                <a:gd name="f45" fmla="*/ f36 f11 1"/>
                <a:gd name="f46" fmla="*/ f3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42" y="f43"/>
                </a:cxn>
                <a:cxn ang="f32">
                  <a:pos x="f44" y="f43"/>
                </a:cxn>
                <a:cxn ang="f32">
                  <a:pos x="f44" y="f45"/>
                </a:cxn>
                <a:cxn ang="f32">
                  <a:pos x="f46" y="f45"/>
                </a:cxn>
              </a:cxnLst>
              <a:rect l="f38" t="f41" r="f39" b="f40"/>
              <a:pathLst>
                <a:path w="249741" h="591489">
                  <a:moveTo>
                    <a:pt x="f5" y="f7"/>
                  </a:moveTo>
                  <a:lnTo>
                    <a:pt x="f8" y="f7"/>
                  </a:lnTo>
                  <a:lnTo>
                    <a:pt x="f8" y="f5"/>
                  </a:lnTo>
                  <a:lnTo>
                    <a:pt x="f6" y="f5"/>
                  </a:lnTo>
                </a:path>
              </a:pathLst>
            </a:custGeom>
            <a:noFill/>
            <a:ln w="12701" cap="flat">
              <a:solidFill>
                <a:srgbClr val="477BA9"/>
              </a:solidFill>
              <a:prstDash val="solid"/>
              <a:miter/>
            </a:ln>
          </p:spPr>
          <p:txBody>
            <a:bodyPr vert="horz" wrap="square" lIns="121523" tIns="279696" rIns="121514" bIns="279696" anchor="ctr" anchorCtr="1" compatLnSpc="1">
              <a:noAutofit/>
            </a:bodyPr>
            <a:lstStyle/>
            <a:p>
              <a:pPr marL="0" marR="0" lvl="0" indent="0" algn="ctr" defTabSz="22225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2" name="Forma libre 21"/>
            <p:cNvSpPr/>
            <p:nvPr/>
          </p:nvSpPr>
          <p:spPr>
            <a:xfrm>
              <a:off x="3277922" y="2889119"/>
              <a:ext cx="949787" cy="5814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49784"/>
                <a:gd name="f7" fmla="val 581445"/>
                <a:gd name="f8" fmla="+- 0 0 -90"/>
                <a:gd name="f9" fmla="*/ f3 1 949784"/>
                <a:gd name="f10" fmla="*/ f4 1 581445"/>
                <a:gd name="f11" fmla="+- f7 0 f5"/>
                <a:gd name="f12" fmla="+- f6 0 f5"/>
                <a:gd name="f13" fmla="*/ f8 f0 1"/>
                <a:gd name="f14" fmla="*/ f12 1 949784"/>
                <a:gd name="f15" fmla="*/ f11 1 581445"/>
                <a:gd name="f16" fmla="*/ 0 f12 1"/>
                <a:gd name="f17" fmla="*/ 0 f11 1"/>
                <a:gd name="f18" fmla="*/ 949784 f12 1"/>
                <a:gd name="f19" fmla="*/ 581445 f11 1"/>
                <a:gd name="f20" fmla="*/ f13 1 f2"/>
                <a:gd name="f21" fmla="*/ f16 1 949784"/>
                <a:gd name="f22" fmla="*/ f17 1 581445"/>
                <a:gd name="f23" fmla="*/ f18 1 949784"/>
                <a:gd name="f24" fmla="*/ f19 1 581445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949784" h="581445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5B9BD5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2701" tIns="12701" rIns="12701" bIns="12701" anchor="ctr" anchorCtr="1" compatLnSpc="1">
              <a:noAutofit/>
            </a:bodyPr>
            <a:lstStyle/>
            <a:p>
              <a:pPr marL="0" marR="0" lvl="0" indent="0" algn="ctr" defTabSz="88899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20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QCC</a:t>
              </a:r>
            </a:p>
          </p:txBody>
        </p:sp>
        <p:sp>
          <p:nvSpPr>
            <p:cNvPr id="23" name="Forma libre 22"/>
            <p:cNvSpPr/>
            <p:nvPr/>
          </p:nvSpPr>
          <p:spPr>
            <a:xfrm>
              <a:off x="4293281" y="2418880"/>
              <a:ext cx="653027" cy="3389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53026"/>
                <a:gd name="f7" fmla="val 338928"/>
                <a:gd name="f8" fmla="+- 0 0 -90"/>
                <a:gd name="f9" fmla="*/ f3 1 653026"/>
                <a:gd name="f10" fmla="*/ f4 1 338928"/>
                <a:gd name="f11" fmla="+- f7 0 f5"/>
                <a:gd name="f12" fmla="+- f6 0 f5"/>
                <a:gd name="f13" fmla="*/ f8 f0 1"/>
                <a:gd name="f14" fmla="*/ f12 1 653026"/>
                <a:gd name="f15" fmla="*/ f11 1 338928"/>
                <a:gd name="f16" fmla="*/ 0 f12 1"/>
                <a:gd name="f17" fmla="*/ 0 f11 1"/>
                <a:gd name="f18" fmla="*/ 653026 f12 1"/>
                <a:gd name="f19" fmla="*/ 338928 f11 1"/>
                <a:gd name="f20" fmla="*/ f13 1 f2"/>
                <a:gd name="f21" fmla="*/ f16 1 653026"/>
                <a:gd name="f22" fmla="*/ f17 1 338928"/>
                <a:gd name="f23" fmla="*/ f18 1 653026"/>
                <a:gd name="f24" fmla="*/ f19 1 33892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653026" h="33892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15 Control</a:t>
              </a:r>
            </a:p>
          </p:txBody>
        </p:sp>
        <p:sp>
          <p:nvSpPr>
            <p:cNvPr id="24" name="Forma libre 23"/>
            <p:cNvSpPr/>
            <p:nvPr/>
          </p:nvSpPr>
          <p:spPr>
            <a:xfrm>
              <a:off x="5023768" y="2182819"/>
              <a:ext cx="826507" cy="3389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26504"/>
                <a:gd name="f7" fmla="val 338928"/>
                <a:gd name="f8" fmla="+- 0 0 -90"/>
                <a:gd name="f9" fmla="*/ f3 1 826504"/>
                <a:gd name="f10" fmla="*/ f4 1 338928"/>
                <a:gd name="f11" fmla="+- f7 0 f5"/>
                <a:gd name="f12" fmla="+- f6 0 f5"/>
                <a:gd name="f13" fmla="*/ f8 f0 1"/>
                <a:gd name="f14" fmla="*/ f12 1 826504"/>
                <a:gd name="f15" fmla="*/ f11 1 338928"/>
                <a:gd name="f16" fmla="*/ 0 f12 1"/>
                <a:gd name="f17" fmla="*/ 0 f11 1"/>
                <a:gd name="f18" fmla="*/ 826504 f12 1"/>
                <a:gd name="f19" fmla="*/ 338928 f11 1"/>
                <a:gd name="f20" fmla="*/ f13 1 f2"/>
                <a:gd name="f21" fmla="*/ f16 1 826504"/>
                <a:gd name="f22" fmla="*/ f17 1 338928"/>
                <a:gd name="f23" fmla="*/ f18 1 826504"/>
                <a:gd name="f24" fmla="*/ f19 1 33892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26504" h="33892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1 CAT &gt; 10</a:t>
              </a:r>
            </a:p>
          </p:txBody>
        </p:sp>
        <p:sp>
          <p:nvSpPr>
            <p:cNvPr id="25" name="Forma libre 24"/>
            <p:cNvSpPr/>
            <p:nvPr/>
          </p:nvSpPr>
          <p:spPr>
            <a:xfrm>
              <a:off x="5043638" y="2591839"/>
              <a:ext cx="820792" cy="3389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20790"/>
                <a:gd name="f7" fmla="val 338928"/>
                <a:gd name="f8" fmla="+- 0 0 -90"/>
                <a:gd name="f9" fmla="*/ f3 1 820790"/>
                <a:gd name="f10" fmla="*/ f4 1 338928"/>
                <a:gd name="f11" fmla="+- f7 0 f5"/>
                <a:gd name="f12" fmla="+- f6 0 f5"/>
                <a:gd name="f13" fmla="*/ f8 f0 1"/>
                <a:gd name="f14" fmla="*/ f12 1 820790"/>
                <a:gd name="f15" fmla="*/ f11 1 338928"/>
                <a:gd name="f16" fmla="*/ 0 f12 1"/>
                <a:gd name="f17" fmla="*/ 0 f11 1"/>
                <a:gd name="f18" fmla="*/ 820790 f12 1"/>
                <a:gd name="f19" fmla="*/ 338928 f11 1"/>
                <a:gd name="f20" fmla="*/ f13 1 f2"/>
                <a:gd name="f21" fmla="*/ f16 1 820790"/>
                <a:gd name="f22" fmla="*/ f17 1 338928"/>
                <a:gd name="f23" fmla="*/ f18 1 820790"/>
                <a:gd name="f24" fmla="*/ f19 1 33892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20790" h="33892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385723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14 CAT &lt; 10</a:t>
              </a:r>
            </a:p>
          </p:txBody>
        </p:sp>
        <p:sp>
          <p:nvSpPr>
            <p:cNvPr id="26" name="Forma libre 25"/>
            <p:cNvSpPr/>
            <p:nvPr/>
          </p:nvSpPr>
          <p:spPr>
            <a:xfrm>
              <a:off x="4293272" y="3551374"/>
              <a:ext cx="713744" cy="3389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3746"/>
                <a:gd name="f7" fmla="val 338928"/>
                <a:gd name="f8" fmla="+- 0 0 -90"/>
                <a:gd name="f9" fmla="*/ f3 1 713746"/>
                <a:gd name="f10" fmla="*/ f4 1 338928"/>
                <a:gd name="f11" fmla="+- f7 0 f5"/>
                <a:gd name="f12" fmla="+- f6 0 f5"/>
                <a:gd name="f13" fmla="*/ f8 f0 1"/>
                <a:gd name="f14" fmla="*/ f12 1 713746"/>
                <a:gd name="f15" fmla="*/ f11 1 338928"/>
                <a:gd name="f16" fmla="*/ 0 f12 1"/>
                <a:gd name="f17" fmla="*/ 0 f11 1"/>
                <a:gd name="f18" fmla="*/ 713746 f12 1"/>
                <a:gd name="f19" fmla="*/ 338928 f11 1"/>
                <a:gd name="f20" fmla="*/ f13 1 f2"/>
                <a:gd name="f21" fmla="*/ f16 1 713746"/>
                <a:gd name="f22" fmla="*/ f17 1 338928"/>
                <a:gd name="f23" fmla="*/ f18 1 713746"/>
                <a:gd name="f24" fmla="*/ f19 1 33892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713746" h="33892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15 No Control</a:t>
              </a:r>
            </a:p>
          </p:txBody>
        </p:sp>
        <p:sp>
          <p:nvSpPr>
            <p:cNvPr id="27" name="Forma libre 26"/>
            <p:cNvSpPr/>
            <p:nvPr/>
          </p:nvSpPr>
          <p:spPr>
            <a:xfrm>
              <a:off x="5668722" y="3211729"/>
              <a:ext cx="1111681" cy="3389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11685"/>
                <a:gd name="f7" fmla="val 338928"/>
                <a:gd name="f8" fmla="+- 0 0 -90"/>
                <a:gd name="f9" fmla="*/ f3 1 1111685"/>
                <a:gd name="f10" fmla="*/ f4 1 338928"/>
                <a:gd name="f11" fmla="+- f7 0 f5"/>
                <a:gd name="f12" fmla="+- f6 0 f5"/>
                <a:gd name="f13" fmla="*/ f8 f0 1"/>
                <a:gd name="f14" fmla="*/ f12 1 1111685"/>
                <a:gd name="f15" fmla="*/ f11 1 338928"/>
                <a:gd name="f16" fmla="*/ 0 f12 1"/>
                <a:gd name="f17" fmla="*/ 0 f11 1"/>
                <a:gd name="f18" fmla="*/ 1111685 f12 1"/>
                <a:gd name="f19" fmla="*/ 338928 f11 1"/>
                <a:gd name="f20" fmla="*/ f13 1 f2"/>
                <a:gd name="f21" fmla="*/ f16 1 1111685"/>
                <a:gd name="f22" fmla="*/ f17 1 338928"/>
                <a:gd name="f23" fmla="*/ f18 1 1111685"/>
                <a:gd name="f24" fmla="*/ f19 1 33892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111685" h="33892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7 CAT &gt;10</a:t>
              </a:r>
            </a:p>
          </p:txBody>
        </p:sp>
        <p:sp>
          <p:nvSpPr>
            <p:cNvPr id="28" name="Forma libre 27"/>
            <p:cNvSpPr/>
            <p:nvPr/>
          </p:nvSpPr>
          <p:spPr>
            <a:xfrm>
              <a:off x="5677070" y="3648337"/>
              <a:ext cx="1111681" cy="3389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11685"/>
                <a:gd name="f7" fmla="val 338928"/>
                <a:gd name="f8" fmla="+- 0 0 -90"/>
                <a:gd name="f9" fmla="*/ f3 1 1111685"/>
                <a:gd name="f10" fmla="*/ f4 1 338928"/>
                <a:gd name="f11" fmla="+- f7 0 f5"/>
                <a:gd name="f12" fmla="+- f6 0 f5"/>
                <a:gd name="f13" fmla="*/ f8 f0 1"/>
                <a:gd name="f14" fmla="*/ f12 1 1111685"/>
                <a:gd name="f15" fmla="*/ f11 1 338928"/>
                <a:gd name="f16" fmla="*/ 0 f12 1"/>
                <a:gd name="f17" fmla="*/ 0 f11 1"/>
                <a:gd name="f18" fmla="*/ 1111685 f12 1"/>
                <a:gd name="f19" fmla="*/ 338928 f11 1"/>
                <a:gd name="f20" fmla="*/ f13 1 f2"/>
                <a:gd name="f21" fmla="*/ f16 1 1111685"/>
                <a:gd name="f22" fmla="*/ f17 1 338928"/>
                <a:gd name="f23" fmla="*/ f18 1 1111685"/>
                <a:gd name="f24" fmla="*/ f19 1 338928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111685" h="338928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385723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8 CAT &lt; 10</a:t>
              </a:r>
            </a:p>
          </p:txBody>
        </p:sp>
        <p:sp>
          <p:nvSpPr>
            <p:cNvPr id="29" name="Forma libre 28"/>
            <p:cNvSpPr/>
            <p:nvPr/>
          </p:nvSpPr>
          <p:spPr>
            <a:xfrm>
              <a:off x="7301612" y="2981373"/>
              <a:ext cx="898160" cy="1705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98163"/>
                <a:gd name="f7" fmla="val 170579"/>
                <a:gd name="f8" fmla="+- 0 0 -90"/>
                <a:gd name="f9" fmla="*/ f3 1 898163"/>
                <a:gd name="f10" fmla="*/ f4 1 170579"/>
                <a:gd name="f11" fmla="+- f7 0 f5"/>
                <a:gd name="f12" fmla="+- f6 0 f5"/>
                <a:gd name="f13" fmla="*/ f8 f0 1"/>
                <a:gd name="f14" fmla="*/ f12 1 898163"/>
                <a:gd name="f15" fmla="*/ f11 1 170579"/>
                <a:gd name="f16" fmla="*/ 0 f12 1"/>
                <a:gd name="f17" fmla="*/ 0 f11 1"/>
                <a:gd name="f18" fmla="*/ 898163 f12 1"/>
                <a:gd name="f19" fmla="*/ 170579 f11 1"/>
                <a:gd name="f20" fmla="*/ f13 1 f2"/>
                <a:gd name="f21" fmla="*/ f16 1 898163"/>
                <a:gd name="f22" fmla="*/ f17 1 170579"/>
                <a:gd name="f23" fmla="*/ f18 1 898163"/>
                <a:gd name="f24" fmla="*/ f19 1 170579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98163" h="17057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5B9BD5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/>
                </a:rPr>
                <a:t>62,5% baja actividad</a:t>
              </a:r>
            </a:p>
          </p:txBody>
        </p:sp>
        <p:sp>
          <p:nvSpPr>
            <p:cNvPr id="30" name="Forma libre 29"/>
            <p:cNvSpPr/>
            <p:nvPr/>
          </p:nvSpPr>
          <p:spPr>
            <a:xfrm>
              <a:off x="7291059" y="3306049"/>
              <a:ext cx="898160" cy="1705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98163"/>
                <a:gd name="f7" fmla="val 170579"/>
                <a:gd name="f8" fmla="+- 0 0 -90"/>
                <a:gd name="f9" fmla="*/ f3 1 898163"/>
                <a:gd name="f10" fmla="*/ f4 1 170579"/>
                <a:gd name="f11" fmla="+- f7 0 f5"/>
                <a:gd name="f12" fmla="+- f6 0 f5"/>
                <a:gd name="f13" fmla="*/ f8 f0 1"/>
                <a:gd name="f14" fmla="*/ f12 1 898163"/>
                <a:gd name="f15" fmla="*/ f11 1 170579"/>
                <a:gd name="f16" fmla="*/ 0 f12 1"/>
                <a:gd name="f17" fmla="*/ 0 f11 1"/>
                <a:gd name="f18" fmla="*/ 898163 f12 1"/>
                <a:gd name="f19" fmla="*/ 170579 f11 1"/>
                <a:gd name="f20" fmla="*/ f13 1 f2"/>
                <a:gd name="f21" fmla="*/ f16 1 898163"/>
                <a:gd name="f22" fmla="*/ f17 1 170579"/>
                <a:gd name="f23" fmla="*/ f18 1 898163"/>
                <a:gd name="f24" fmla="*/ f19 1 170579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98163" h="17057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5B9BD5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62,5% Agudizadores</a:t>
              </a:r>
            </a:p>
          </p:txBody>
        </p:sp>
        <p:sp>
          <p:nvSpPr>
            <p:cNvPr id="31" name="Forma libre 30"/>
            <p:cNvSpPr/>
            <p:nvPr/>
          </p:nvSpPr>
          <p:spPr>
            <a:xfrm>
              <a:off x="7291059" y="3561368"/>
              <a:ext cx="898160" cy="1705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98163"/>
                <a:gd name="f7" fmla="val 170579"/>
                <a:gd name="f8" fmla="+- 0 0 -90"/>
                <a:gd name="f9" fmla="*/ f3 1 898163"/>
                <a:gd name="f10" fmla="*/ f4 1 170579"/>
                <a:gd name="f11" fmla="+- f7 0 f5"/>
                <a:gd name="f12" fmla="+- f6 0 f5"/>
                <a:gd name="f13" fmla="*/ f8 f0 1"/>
                <a:gd name="f14" fmla="*/ f12 1 898163"/>
                <a:gd name="f15" fmla="*/ f11 1 170579"/>
                <a:gd name="f16" fmla="*/ 0 f12 1"/>
                <a:gd name="f17" fmla="*/ 0 f11 1"/>
                <a:gd name="f18" fmla="*/ 898163 f12 1"/>
                <a:gd name="f19" fmla="*/ 170579 f11 1"/>
                <a:gd name="f20" fmla="*/ f13 1 f2"/>
                <a:gd name="f21" fmla="*/ f16 1 898163"/>
                <a:gd name="f22" fmla="*/ f17 1 170579"/>
                <a:gd name="f23" fmla="*/ f18 1 898163"/>
                <a:gd name="f24" fmla="*/ f19 1 170579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98163" h="17057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5B9BD5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80% GOLD &gt;2</a:t>
              </a:r>
            </a:p>
          </p:txBody>
        </p:sp>
        <p:sp>
          <p:nvSpPr>
            <p:cNvPr id="32" name="Forma libre 31"/>
            <p:cNvSpPr/>
            <p:nvPr/>
          </p:nvSpPr>
          <p:spPr>
            <a:xfrm>
              <a:off x="7291059" y="3816678"/>
              <a:ext cx="898160" cy="1705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98163"/>
                <a:gd name="f7" fmla="val 170579"/>
                <a:gd name="f8" fmla="+- 0 0 -90"/>
                <a:gd name="f9" fmla="*/ f3 1 898163"/>
                <a:gd name="f10" fmla="*/ f4 1 170579"/>
                <a:gd name="f11" fmla="+- f7 0 f5"/>
                <a:gd name="f12" fmla="+- f6 0 f5"/>
                <a:gd name="f13" fmla="*/ f8 f0 1"/>
                <a:gd name="f14" fmla="*/ f12 1 898163"/>
                <a:gd name="f15" fmla="*/ f11 1 170579"/>
                <a:gd name="f16" fmla="*/ 0 f12 1"/>
                <a:gd name="f17" fmla="*/ 0 f11 1"/>
                <a:gd name="f18" fmla="*/ 898163 f12 1"/>
                <a:gd name="f19" fmla="*/ 170579 f11 1"/>
                <a:gd name="f20" fmla="*/ f13 1 f2"/>
                <a:gd name="f21" fmla="*/ f16 1 898163"/>
                <a:gd name="f22" fmla="*/ f17 1 170579"/>
                <a:gd name="f23" fmla="*/ f18 1 898163"/>
                <a:gd name="f24" fmla="*/ f19 1 170579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98163" h="17057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5B9BD5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5084" tIns="5084" rIns="5084" bIns="5084" anchor="ctr" anchorCtr="1" compatLnSpc="1">
              <a:noAutofit/>
            </a:bodyPr>
            <a:lstStyle/>
            <a:p>
              <a:pPr marL="0" marR="0" lvl="0" indent="0" algn="ctr" defTabSz="355601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rPr>
                <a:t>50% BODE &gt;4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iapositiva de títul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ítulo y objet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349</Words>
  <Application>Microsoft Macintosh PowerPoint</Application>
  <PresentationFormat>Presentación en pantalla (16:9)</PresentationFormat>
  <Paragraphs>97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Liberation Sans</vt:lpstr>
      <vt:lpstr>Liberation Serif</vt:lpstr>
      <vt:lpstr>Diapositiva de título</vt:lpstr>
      <vt:lpstr>Título y objetos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40</cp:revision>
  <dcterms:created xsi:type="dcterms:W3CDTF">2022-01-11T08:55:46Z</dcterms:created>
  <dcterms:modified xsi:type="dcterms:W3CDTF">2023-03-01T21:14:56Z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r8>0</vt:r8>
  </property>
  <property fmtid="{D5CDD505-2E9C-101B-9397-08002B2CF9AE}" pid="7" name="Notes">
    <vt:r8>0</vt:r8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r8>2</vt:r8>
  </property>
</Properties>
</file>