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16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6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6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7" y="20479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7" y="1076329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4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4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0"/>
            <a:ext cx="7200800" cy="707908"/>
          </a:xfrm>
          <a:prstGeom prst="rect">
            <a:avLst/>
          </a:prstGeom>
          <a:noFill/>
        </p:spPr>
        <p:txBody>
          <a:bodyPr wrap="square" lIns="91462" tIns="45731" rIns="91462" bIns="45731" rtlCol="0">
            <a:spAutoFit/>
          </a:bodyPr>
          <a:lstStyle/>
          <a:p>
            <a:pPr algn="ctr"/>
            <a:r>
              <a:rPr lang="es-ES" sz="2000" b="1" dirty="0"/>
              <a:t>Influencia de la actividad física basal y funcionalismo pulmonar sobre la </a:t>
            </a:r>
            <a:r>
              <a:rPr lang="es-ES" sz="2000" b="1" dirty="0" err="1"/>
              <a:t>desaturación</a:t>
            </a:r>
            <a:r>
              <a:rPr lang="es-ES" sz="2000" b="1" dirty="0"/>
              <a:t> al esfuerzo</a:t>
            </a:r>
            <a:r>
              <a:rPr lang="es-ES" sz="2000" dirty="0"/>
              <a:t> </a:t>
            </a:r>
            <a:endParaRPr lang="es-ES" sz="2000" dirty="0" smtClean="0"/>
          </a:p>
        </p:txBody>
      </p:sp>
      <p:sp>
        <p:nvSpPr>
          <p:cNvPr id="7" name="CuadroTexto 14"/>
          <p:cNvSpPr txBox="1"/>
          <p:nvPr/>
        </p:nvSpPr>
        <p:spPr bwMode="auto">
          <a:xfrm>
            <a:off x="179512" y="1492631"/>
            <a:ext cx="8755258" cy="673453"/>
          </a:xfrm>
          <a:prstGeom prst="rect">
            <a:avLst/>
          </a:prstGeom>
          <a:noFill/>
          <a:ln w="3175" cmpd="sng">
            <a:solidFill>
              <a:schemeClr val="accent6">
                <a:lumMod val="60000"/>
                <a:lumOff val="40000"/>
              </a:schemeClr>
            </a:solidFill>
          </a:ln>
          <a:effectLst>
            <a:glow rad="76200">
              <a:schemeClr val="accent6">
                <a:satMod val="175000"/>
                <a:alpha val="5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</p:txBody>
      </p:sp>
      <p:pic>
        <p:nvPicPr>
          <p:cNvPr id="8" name="Imagen 27" descr="pencil-12.jp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5" y="1348748"/>
            <a:ext cx="694017" cy="59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107504" y="1275606"/>
            <a:ext cx="2148810" cy="27647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OBJETIVO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5576" y="1563638"/>
            <a:ext cx="7488832" cy="537886"/>
          </a:xfrm>
          <a:prstGeom prst="rect">
            <a:avLst/>
          </a:prstGeom>
        </p:spPr>
        <p:txBody>
          <a:bodyPr wrap="square" lIns="27478" tIns="13739" rIns="27478" bIns="13739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1300" dirty="0"/>
              <a:t>Determinar en la enfermedad pulmonar obstructiva crónica (EPOC) el efecto de la actividad física basal y volúmenes pulmonares sobre la </a:t>
            </a:r>
            <a:r>
              <a:rPr lang="es-ES" sz="1300" dirty="0" err="1"/>
              <a:t>desaturación</a:t>
            </a:r>
            <a:r>
              <a:rPr lang="es-ES" sz="1300" dirty="0"/>
              <a:t> al esfuerzo </a:t>
            </a:r>
            <a:endParaRPr lang="en-US" sz="1300" dirty="0">
              <a:latin typeface="Tahoma"/>
              <a:cs typeface="Tahoma"/>
            </a:endParaRPr>
          </a:p>
        </p:txBody>
      </p:sp>
      <p:sp>
        <p:nvSpPr>
          <p:cNvPr id="21" name="CuadroTexto 14"/>
          <p:cNvSpPr txBox="1"/>
          <p:nvPr/>
        </p:nvSpPr>
        <p:spPr bwMode="auto">
          <a:xfrm>
            <a:off x="179512" y="2499744"/>
            <a:ext cx="8784976" cy="251840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76200">
              <a:schemeClr val="accent6">
                <a:satMod val="175000"/>
                <a:alpha val="5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995" y="123480"/>
            <a:ext cx="557237" cy="5553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15616" y="3075808"/>
            <a:ext cx="1296144" cy="36630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Edad entre 45 </a:t>
            </a:r>
          </a:p>
          <a:p>
            <a:pPr algn="ctr"/>
            <a:r>
              <a:rPr lang="es-ES" sz="1100" dirty="0">
                <a:latin typeface="Tahoma"/>
                <a:cs typeface="Tahoma"/>
              </a:rPr>
              <a:t>y </a:t>
            </a:r>
            <a:r>
              <a:rPr lang="es-ES" sz="1100" dirty="0" smtClean="0">
                <a:latin typeface="Tahoma"/>
                <a:cs typeface="Tahoma"/>
              </a:rPr>
              <a:t>70 años</a:t>
            </a:r>
            <a:endParaRPr lang="es-ES" sz="1100" dirty="0">
              <a:latin typeface="Tahoma"/>
              <a:cs typeface="Tahom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59832" y="3075808"/>
            <a:ext cx="1150792" cy="366301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/>
              <a:t>SpO</a:t>
            </a:r>
            <a:r>
              <a:rPr lang="es-ES" sz="1100" baseline="-25000" dirty="0"/>
              <a:t>2</a:t>
            </a:r>
            <a:r>
              <a:rPr lang="es-ES" sz="1100" dirty="0"/>
              <a:t> ≥ 93% </a:t>
            </a:r>
            <a:endParaRPr lang="es-ES" sz="1100" dirty="0" smtClean="0"/>
          </a:p>
          <a:p>
            <a:pPr algn="ctr"/>
            <a:endParaRPr lang="es-ES" sz="1100" dirty="0">
              <a:latin typeface="Tahoma"/>
              <a:cs typeface="Tahom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5536" y="3723880"/>
            <a:ext cx="1512168" cy="576064"/>
          </a:xfrm>
          <a:prstGeom prst="rect">
            <a:avLst/>
          </a:prstGeom>
          <a:solidFill>
            <a:srgbClr val="DBEEF4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 smtClean="0">
                <a:latin typeface="Tahoma"/>
                <a:cs typeface="Tahoma"/>
              </a:rPr>
              <a:t>Pruebas función pulmonar</a:t>
            </a:r>
            <a:endParaRPr lang="es-ES" sz="11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1907708" y="3507854"/>
            <a:ext cx="255967" cy="230078"/>
            <a:chOff x="4032440" y="2664293"/>
            <a:chExt cx="806295" cy="838934"/>
          </a:xfrm>
        </p:grpSpPr>
        <p:sp>
          <p:nvSpPr>
            <p:cNvPr id="41" name="Oval 40"/>
            <p:cNvSpPr/>
            <p:nvPr/>
          </p:nvSpPr>
          <p:spPr>
            <a:xfrm>
              <a:off x="4032440" y="2664293"/>
              <a:ext cx="806295" cy="838934"/>
            </a:xfrm>
            <a:prstGeom prst="ellipse">
              <a:avLst/>
            </a:prstGeom>
            <a:solidFill>
              <a:srgbClr val="1F497D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Oval 4"/>
            <p:cNvSpPr/>
            <p:nvPr/>
          </p:nvSpPr>
          <p:spPr>
            <a:xfrm>
              <a:off x="4150519" y="2787152"/>
              <a:ext cx="570137" cy="5932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rtlCol="0" anchor="ctr" anchorCtr="0">
              <a:noAutofit/>
            </a:bodyPr>
            <a:lstStyle/>
            <a:p>
              <a:pPr algn="ctr" defTabSz="5342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/>
                <a:t>2.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491880" y="3507854"/>
            <a:ext cx="240832" cy="201712"/>
            <a:chOff x="9721081" y="2736308"/>
            <a:chExt cx="758622" cy="735501"/>
          </a:xfrm>
        </p:grpSpPr>
        <p:sp>
          <p:nvSpPr>
            <p:cNvPr id="45" name="Oval 44"/>
            <p:cNvSpPr/>
            <p:nvPr/>
          </p:nvSpPr>
          <p:spPr>
            <a:xfrm>
              <a:off x="9721081" y="2736308"/>
              <a:ext cx="758622" cy="735501"/>
            </a:xfrm>
            <a:prstGeom prst="ellipse">
              <a:avLst/>
            </a:prstGeom>
            <a:solidFill>
              <a:srgbClr val="1F497D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Oval 4"/>
            <p:cNvSpPr/>
            <p:nvPr/>
          </p:nvSpPr>
          <p:spPr>
            <a:xfrm>
              <a:off x="9832179" y="2844020"/>
              <a:ext cx="536426" cy="520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rtlCol="0" anchor="ctr" anchorCtr="0">
              <a:noAutofit/>
            </a:bodyPr>
            <a:lstStyle/>
            <a:p>
              <a:pPr algn="ctr" defTabSz="5342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/>
                <a:t>3.</a:t>
              </a:r>
            </a:p>
          </p:txBody>
        </p:sp>
      </p:grpSp>
      <p:sp>
        <p:nvSpPr>
          <p:cNvPr id="53" name="Rounded Rectangle 52"/>
          <p:cNvSpPr/>
          <p:nvPr/>
        </p:nvSpPr>
        <p:spPr>
          <a:xfrm>
            <a:off x="3275856" y="2212043"/>
            <a:ext cx="3024336" cy="3357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ESTUDIO</a:t>
            </a:r>
            <a:r>
              <a:rPr lang="en-US" sz="1200" dirty="0" smtClean="0">
                <a:latin typeface="Tahoma"/>
                <a:cs typeface="Tahoma"/>
              </a:rPr>
              <a:t> 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TRANSVERSAL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07504" y="2283987"/>
            <a:ext cx="2560284" cy="335720"/>
          </a:xfrm>
          <a:prstGeom prst="roundRect">
            <a:avLst/>
          </a:prstGeom>
          <a:solidFill>
            <a:srgbClr val="10253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MATERIAL Y MÉTODOS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3568" y="699544"/>
            <a:ext cx="8280920" cy="463210"/>
          </a:xfrm>
          <a:prstGeom prst="rect">
            <a:avLst/>
          </a:prstGeom>
          <a:noFill/>
        </p:spPr>
        <p:txBody>
          <a:bodyPr wrap="square" lIns="68586" tIns="34293" rIns="68586" bIns="34293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800" dirty="0">
                <a:latin typeface="Calibri"/>
                <a:cs typeface="Calibri"/>
              </a:rPr>
              <a:t>Cristina Muñoz Corroto</a:t>
            </a:r>
            <a:r>
              <a:rPr lang="es-ES" sz="800" baseline="30000" dirty="0">
                <a:latin typeface="Calibri"/>
                <a:cs typeface="Calibri"/>
              </a:rPr>
              <a:t>1</a:t>
            </a:r>
            <a:r>
              <a:rPr lang="es-ES" sz="800" dirty="0" smtClean="0">
                <a:latin typeface="Calibri"/>
                <a:cs typeface="Calibri"/>
              </a:rPr>
              <a:t>,</a:t>
            </a:r>
            <a:r>
              <a:rPr lang="es-ES" sz="800" dirty="0" smtClean="0"/>
              <a:t> </a:t>
            </a:r>
            <a:r>
              <a:rPr lang="es-ES" sz="800" dirty="0"/>
              <a:t>A. Jurado-García </a:t>
            </a:r>
            <a:r>
              <a:rPr lang="es-ES" sz="800" baseline="30000" dirty="0"/>
              <a:t>2</a:t>
            </a:r>
            <a:r>
              <a:rPr lang="es-ES" sz="800" dirty="0"/>
              <a:t>, A. Martínez Centeno </a:t>
            </a:r>
            <a:r>
              <a:rPr lang="es-ES" sz="800" baseline="30000" dirty="0"/>
              <a:t>3</a:t>
            </a:r>
            <a:r>
              <a:rPr lang="es-ES" sz="800" dirty="0"/>
              <a:t>, P. García Lovera </a:t>
            </a:r>
            <a:r>
              <a:rPr lang="es-ES" sz="800" baseline="30000" dirty="0"/>
              <a:t>1</a:t>
            </a:r>
            <a:r>
              <a:rPr lang="es-ES" sz="800" dirty="0"/>
              <a:t>, </a:t>
            </a:r>
            <a:r>
              <a:rPr lang="es-ES" sz="800" dirty="0" smtClean="0"/>
              <a:t>R. Martín </a:t>
            </a:r>
            <a:r>
              <a:rPr lang="es-ES" sz="800" dirty="0"/>
              <a:t>de León </a:t>
            </a:r>
            <a:r>
              <a:rPr lang="es-ES" sz="800" baseline="30000" dirty="0"/>
              <a:t>4</a:t>
            </a:r>
            <a:r>
              <a:rPr lang="es-ES" sz="800" dirty="0"/>
              <a:t>, L. Caballero Ballesteros </a:t>
            </a:r>
            <a:r>
              <a:rPr lang="es-ES" sz="800" baseline="30000" dirty="0"/>
              <a:t>4</a:t>
            </a:r>
            <a:r>
              <a:rPr lang="es-ES" sz="800" dirty="0"/>
              <a:t>, N. </a:t>
            </a:r>
            <a:r>
              <a:rPr lang="es-ES" sz="800" dirty="0" err="1"/>
              <a:t>Feu</a:t>
            </a:r>
            <a:r>
              <a:rPr lang="es-ES" sz="800" dirty="0"/>
              <a:t> Collado </a:t>
            </a:r>
            <a:r>
              <a:rPr lang="es-ES" sz="800" baseline="30000" dirty="0"/>
              <a:t>4</a:t>
            </a:r>
            <a:r>
              <a:rPr lang="es-ES" sz="800" dirty="0"/>
              <a:t>, B. Jurado </a:t>
            </a:r>
            <a:r>
              <a:rPr lang="es-ES" sz="800" dirty="0" smtClean="0"/>
              <a:t>Gámez</a:t>
            </a:r>
            <a:r>
              <a:rPr lang="es-ES" sz="800" baseline="30000" dirty="0" smtClean="0"/>
              <a:t>1,,4</a:t>
            </a:r>
            <a:r>
              <a:rPr lang="es-ES" sz="800" dirty="0" smtClean="0"/>
              <a:t>.</a:t>
            </a:r>
          </a:p>
          <a:p>
            <a:pPr algn="ctr"/>
            <a:r>
              <a:rPr lang="es-ES" sz="800" dirty="0" smtClean="0"/>
              <a:t>1. Servicio </a:t>
            </a:r>
            <a:r>
              <a:rPr lang="es-ES" sz="800" dirty="0"/>
              <a:t>de Neumología, Hospital Universitario Reina Sofía, Córdoba</a:t>
            </a:r>
            <a:r>
              <a:rPr lang="es-ES" sz="800" dirty="0" smtClean="0"/>
              <a:t>. 2</a:t>
            </a:r>
            <a:r>
              <a:rPr lang="es-ES" sz="800" dirty="0"/>
              <a:t>. Clínica </a:t>
            </a:r>
            <a:r>
              <a:rPr lang="es-ES" sz="800" dirty="0" err="1"/>
              <a:t>Fisio</a:t>
            </a:r>
            <a:r>
              <a:rPr lang="es-ES" sz="800" dirty="0"/>
              <a:t> Active. Facultad de Fisioterapia, </a:t>
            </a:r>
            <a:r>
              <a:rPr lang="es-ES" sz="800" dirty="0" smtClean="0"/>
              <a:t>Córdoba. 3</a:t>
            </a:r>
            <a:r>
              <a:rPr lang="es-ES" sz="800" dirty="0"/>
              <a:t>. Facultad de Fisioterapia, </a:t>
            </a:r>
            <a:r>
              <a:rPr lang="es-ES" sz="800" dirty="0" smtClean="0"/>
              <a:t>Córdoba. 4. </a:t>
            </a:r>
            <a:r>
              <a:rPr lang="en-US" sz="800" dirty="0" err="1" smtClean="0">
                <a:cs typeface="Calibri"/>
              </a:rPr>
              <a:t>Instituto</a:t>
            </a:r>
            <a:r>
              <a:rPr lang="en-US" sz="800" dirty="0" smtClean="0">
                <a:cs typeface="Calibri"/>
              </a:rPr>
              <a:t> </a:t>
            </a:r>
            <a:r>
              <a:rPr lang="en-US" sz="800" dirty="0" err="1">
                <a:cs typeface="Calibri"/>
              </a:rPr>
              <a:t>Maimónides</a:t>
            </a:r>
            <a:r>
              <a:rPr lang="en-US" sz="800" dirty="0">
                <a:cs typeface="Calibri"/>
              </a:rPr>
              <a:t> de </a:t>
            </a:r>
            <a:r>
              <a:rPr lang="en-US" sz="800" dirty="0" err="1">
                <a:cs typeface="Calibri"/>
              </a:rPr>
              <a:t>Investigación</a:t>
            </a:r>
            <a:r>
              <a:rPr lang="en-US" sz="800" dirty="0">
                <a:cs typeface="Calibri"/>
              </a:rPr>
              <a:t> </a:t>
            </a:r>
            <a:r>
              <a:rPr lang="en-US" sz="800" dirty="0" err="1">
                <a:cs typeface="Calibri"/>
              </a:rPr>
              <a:t>Biomédica</a:t>
            </a:r>
            <a:r>
              <a:rPr lang="en-US" sz="800" dirty="0">
                <a:cs typeface="Calibri"/>
              </a:rPr>
              <a:t> ( IMIBIC ), Córdoba, </a:t>
            </a:r>
            <a:r>
              <a:rPr lang="en-US" sz="800" dirty="0" err="1">
                <a:cs typeface="Calibri"/>
              </a:rPr>
              <a:t>España</a:t>
            </a:r>
            <a:r>
              <a:rPr lang="es-ES" sz="800" dirty="0" smtClean="0">
                <a:cs typeface="Calibri"/>
              </a:rPr>
              <a:t>.</a:t>
            </a:r>
            <a:endParaRPr lang="es-ES" sz="800" dirty="0"/>
          </a:p>
        </p:txBody>
      </p:sp>
      <p:sp>
        <p:nvSpPr>
          <p:cNvPr id="55" name="Rectangle 54"/>
          <p:cNvSpPr/>
          <p:nvPr/>
        </p:nvSpPr>
        <p:spPr>
          <a:xfrm>
            <a:off x="2051724" y="3723880"/>
            <a:ext cx="1371581" cy="576064"/>
          </a:xfrm>
          <a:prstGeom prst="rect">
            <a:avLst/>
          </a:prstGeom>
          <a:solidFill>
            <a:srgbClr val="DBEEF4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 smtClean="0">
                <a:latin typeface="Tahoma"/>
                <a:cs typeface="Tahoma"/>
              </a:rPr>
              <a:t>Test 6 minutos marcha (T6MM)</a:t>
            </a:r>
            <a:endParaRPr lang="es-ES" sz="11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323532" y="3507856"/>
            <a:ext cx="259763" cy="241248"/>
            <a:chOff x="-812219" y="2736308"/>
            <a:chExt cx="818254" cy="879659"/>
          </a:xfrm>
        </p:grpSpPr>
        <p:sp>
          <p:nvSpPr>
            <p:cNvPr id="57" name="Oval 56"/>
            <p:cNvSpPr/>
            <p:nvPr/>
          </p:nvSpPr>
          <p:spPr>
            <a:xfrm>
              <a:off x="-812219" y="2736308"/>
              <a:ext cx="818254" cy="879659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Oval 4"/>
            <p:cNvSpPr/>
            <p:nvPr/>
          </p:nvSpPr>
          <p:spPr>
            <a:xfrm>
              <a:off x="-668203" y="2880324"/>
              <a:ext cx="578592" cy="6220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rtlCol="0" anchor="ctr" anchorCtr="0">
              <a:noAutofit/>
            </a:bodyPr>
            <a:lstStyle/>
            <a:p>
              <a:pPr algn="ctr" defTabSz="5342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/>
                <a:t>1.</a:t>
              </a:r>
              <a:r>
                <a:rPr lang="es-ES" sz="400" dirty="0"/>
                <a:t>.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3419876" y="4443960"/>
            <a:ext cx="19006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100" dirty="0"/>
              <a:t>C</a:t>
            </a:r>
            <a:r>
              <a:rPr lang="es-ES" sz="1100" dirty="0" smtClean="0"/>
              <a:t>uestionario </a:t>
            </a:r>
            <a:r>
              <a:rPr lang="es-ES" sz="1100" b="1" dirty="0" smtClean="0"/>
              <a:t>YPAS </a:t>
            </a:r>
          </a:p>
          <a:p>
            <a:pPr algn="ctr"/>
            <a:r>
              <a:rPr lang="es-ES" sz="1100" dirty="0" smtClean="0"/>
              <a:t>(</a:t>
            </a:r>
            <a:r>
              <a:rPr lang="es-ES" sz="1100" i="1" dirty="0"/>
              <a:t>Yale </a:t>
            </a:r>
            <a:r>
              <a:rPr lang="es-ES" sz="1100" i="1" dirty="0" err="1"/>
              <a:t>Physical</a:t>
            </a:r>
            <a:r>
              <a:rPr lang="es-ES" sz="1100" i="1" dirty="0"/>
              <a:t> </a:t>
            </a:r>
            <a:r>
              <a:rPr lang="es-ES" sz="1100" i="1" dirty="0" err="1"/>
              <a:t>Activity</a:t>
            </a:r>
            <a:r>
              <a:rPr lang="es-ES" sz="1100" i="1" dirty="0"/>
              <a:t> </a:t>
            </a:r>
            <a:r>
              <a:rPr lang="es-ES" sz="1100" i="1" dirty="0" err="1"/>
              <a:t>Survey</a:t>
            </a:r>
            <a:r>
              <a:rPr lang="es-ES" sz="1100" dirty="0"/>
              <a:t> </a:t>
            </a:r>
            <a:r>
              <a:rPr lang="es-ES" sz="1100" dirty="0" smtClean="0"/>
              <a:t>) </a:t>
            </a:r>
            <a:endParaRPr lang="en-US" sz="1100" dirty="0"/>
          </a:p>
        </p:txBody>
      </p:sp>
      <p:sp>
        <p:nvSpPr>
          <p:cNvPr id="59" name="Rectangle 58"/>
          <p:cNvSpPr/>
          <p:nvPr/>
        </p:nvSpPr>
        <p:spPr>
          <a:xfrm>
            <a:off x="3635896" y="3723880"/>
            <a:ext cx="1512168" cy="576064"/>
          </a:xfrm>
          <a:prstGeom prst="rect">
            <a:avLst/>
          </a:prstGeom>
          <a:solidFill>
            <a:srgbClr val="DBEEF4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lvl="0" algn="ctr"/>
            <a:r>
              <a:rPr lang="es-ES" sz="1100" dirty="0" smtClean="0">
                <a:latin typeface="Tahoma"/>
                <a:cs typeface="Tahoma"/>
              </a:rPr>
              <a:t>Actividad física basal </a:t>
            </a:r>
            <a:endParaRPr lang="es-ES" sz="1100" dirty="0"/>
          </a:p>
        </p:txBody>
      </p:sp>
      <p:sp>
        <p:nvSpPr>
          <p:cNvPr id="4" name="Right Brace 3"/>
          <p:cNvSpPr/>
          <p:nvPr/>
        </p:nvSpPr>
        <p:spPr>
          <a:xfrm>
            <a:off x="5364088" y="2787776"/>
            <a:ext cx="288032" cy="2016224"/>
          </a:xfrm>
          <a:prstGeom prst="rightBrace">
            <a:avLst/>
          </a:prstGeom>
          <a:ln w="38100" cmpd="sng">
            <a:solidFill>
              <a:srgbClr val="1025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80312" y="3651870"/>
            <a:ext cx="0" cy="864096"/>
          </a:xfrm>
          <a:prstGeom prst="straightConnector1">
            <a:avLst/>
          </a:prstGeom>
          <a:ln w="38100" cmpd="sng"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24128" y="4587974"/>
            <a:ext cx="3168352" cy="307777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 err="1" smtClean="0"/>
              <a:t>Desaturación</a:t>
            </a:r>
            <a:r>
              <a:rPr lang="en-US" sz="1200" dirty="0" smtClean="0"/>
              <a:t> al </a:t>
            </a:r>
            <a:r>
              <a:rPr lang="en-US" sz="1200" dirty="0" err="1" smtClean="0"/>
              <a:t>esfeuerzo</a:t>
            </a:r>
            <a:r>
              <a:rPr lang="en-US" sz="1200" dirty="0" smtClean="0"/>
              <a:t> (</a:t>
            </a:r>
            <a:r>
              <a:rPr lang="es-ES" sz="1200" dirty="0"/>
              <a:t>SpO</a:t>
            </a:r>
            <a:r>
              <a:rPr lang="es-ES" sz="1200" baseline="-25000" dirty="0"/>
              <a:t>2</a:t>
            </a:r>
            <a:r>
              <a:rPr lang="es-ES" sz="1200" dirty="0"/>
              <a:t> media </a:t>
            </a:r>
            <a:r>
              <a:rPr lang="es-ES" sz="1200" dirty="0" smtClean="0"/>
              <a:t>)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309" y="2643758"/>
            <a:ext cx="3173729" cy="108012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444208" y="3867896"/>
            <a:ext cx="2016224" cy="2431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lIns="27478" tIns="13739" rIns="27478" bIns="13739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200" b="1" dirty="0" smtClean="0"/>
              <a:t>REGRESIÓN LINEAL MÚLTIPLE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1520" y="2643758"/>
            <a:ext cx="5040560" cy="2356076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  <a:sym typeface="Wingdings"/>
              </a:rPr>
              <a:t>COHORTE 87 PACIENTE EPOC EN </a:t>
            </a:r>
            <a:r>
              <a:rPr lang="en-US" sz="11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  <a:sym typeface="Wingdings"/>
              </a:rPr>
              <a:t>SEGUIMIENTO</a:t>
            </a:r>
            <a:endParaRPr lang="en-US" sz="1100" b="1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  <a:sym typeface="Wingdings"/>
            </a:endParaRPr>
          </a:p>
          <a:p>
            <a:endParaRPr lang="en-US" sz="1100" b="1" dirty="0" smtClean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 smtClean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72" y="4443958"/>
            <a:ext cx="911223" cy="32774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752" y="4443958"/>
            <a:ext cx="726938" cy="4320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048" y="3291830"/>
            <a:ext cx="422532" cy="43204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4355976" y="4299942"/>
            <a:ext cx="0" cy="216024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782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843558"/>
            <a:ext cx="5040560" cy="258579"/>
          </a:xfrm>
          <a:prstGeom prst="rect">
            <a:avLst/>
          </a:prstGeom>
          <a:noFill/>
          <a:ln w="3175" cmpd="sng">
            <a:solidFill>
              <a:schemeClr val="tx2"/>
            </a:solidFill>
            <a:prstDash val="solid"/>
          </a:ln>
        </p:spPr>
        <p:txBody>
          <a:bodyPr wrap="square" lIns="27478" tIns="13739" rIns="27478" bIns="1373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s-ES" sz="1200" dirty="0" smtClean="0">
                <a:solidFill>
                  <a:srgbClr val="984807"/>
                </a:solidFill>
                <a:latin typeface="Tahoma"/>
                <a:cs typeface="Tahoma"/>
              </a:rPr>
              <a:t>Tabla 1</a:t>
            </a:r>
            <a:r>
              <a:rPr lang="es-ES" sz="1200" dirty="0">
                <a:solidFill>
                  <a:srgbClr val="984807"/>
                </a:solidFill>
                <a:latin typeface="Tahoma"/>
                <a:cs typeface="Tahoma"/>
              </a:rPr>
              <a:t>. </a:t>
            </a:r>
            <a:r>
              <a:rPr lang="es-ES" sz="1200" dirty="0">
                <a:latin typeface="Tahoma"/>
                <a:cs typeface="Tahoma"/>
              </a:rPr>
              <a:t>R</a:t>
            </a:r>
            <a:r>
              <a:rPr lang="es-ES" sz="1200" dirty="0" smtClean="0">
                <a:latin typeface="Tahoma"/>
                <a:cs typeface="Tahoma"/>
              </a:rPr>
              <a:t>esultados </a:t>
            </a:r>
            <a:r>
              <a:rPr lang="es-ES" sz="1200" dirty="0">
                <a:latin typeface="Tahoma"/>
                <a:cs typeface="Tahoma"/>
              </a:rPr>
              <a:t>comparativos de ambos grupos</a:t>
            </a:r>
            <a:r>
              <a:rPr lang="es-ES" sz="1200" dirty="0">
                <a:latin typeface="Tahoma"/>
                <a:cs typeface="Tahoma"/>
              </a:rPr>
              <a:t> </a:t>
            </a:r>
            <a:endParaRPr lang="es-ES" sz="1200" dirty="0">
              <a:latin typeface="Tahoma"/>
              <a:cs typeface="Tahoma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51920" y="1203598"/>
            <a:ext cx="1512168" cy="35546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s-ES" sz="1000" b="1" dirty="0" smtClean="0">
                <a:latin typeface="Tahoma"/>
                <a:cs typeface="Tahoma"/>
              </a:rPr>
              <a:t>SEDENTARIOS = 51</a:t>
            </a:r>
            <a:endParaRPr lang="es-ES" sz="1000" b="1" dirty="0">
              <a:latin typeface="Tahoma"/>
              <a:cs typeface="Tahoma"/>
            </a:endParaRPr>
          </a:p>
        </p:txBody>
      </p:sp>
      <p:sp>
        <p:nvSpPr>
          <p:cNvPr id="16" name="CuadroTexto 14"/>
          <p:cNvSpPr txBox="1"/>
          <p:nvPr/>
        </p:nvSpPr>
        <p:spPr bwMode="auto">
          <a:xfrm>
            <a:off x="179512" y="4155926"/>
            <a:ext cx="8856984" cy="889521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50800">
              <a:schemeClr val="accent6">
                <a:satMod val="175000"/>
                <a:alpha val="7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700" dirty="0" smtClean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 smtClean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 smtClean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 smtClean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7504" y="3939902"/>
            <a:ext cx="1805915" cy="355469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CONCLUSIONES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520" y="4299942"/>
            <a:ext cx="5400600" cy="577128"/>
          </a:xfrm>
          <a:prstGeom prst="rect">
            <a:avLst/>
          </a:prstGeom>
          <a:noFill/>
        </p:spPr>
        <p:txBody>
          <a:bodyPr wrap="square" lIns="27478" tIns="13739" rIns="27478" bIns="1373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s-ES" sz="1400" b="1" dirty="0" smtClean="0">
                <a:solidFill>
                  <a:schemeClr val="accent6">
                    <a:lumMod val="50000"/>
                  </a:schemeClr>
                </a:solidFill>
              </a:rPr>
              <a:t>1.  </a:t>
            </a:r>
            <a:r>
              <a:rPr lang="es-ES" sz="1100" dirty="0" smtClean="0"/>
              <a:t>La </a:t>
            </a:r>
            <a:r>
              <a:rPr lang="es-ES" sz="1100" dirty="0"/>
              <a:t>actividad física basal no parece ser </a:t>
            </a:r>
            <a:r>
              <a:rPr lang="es-ES" sz="1100" dirty="0" smtClean="0"/>
              <a:t>factor </a:t>
            </a:r>
            <a:r>
              <a:rPr lang="es-ES" sz="1100" dirty="0"/>
              <a:t>determinante en la </a:t>
            </a:r>
            <a:r>
              <a:rPr lang="es-ES" sz="1100" dirty="0" err="1"/>
              <a:t>desaturación</a:t>
            </a:r>
            <a:r>
              <a:rPr lang="es-ES" sz="1100" dirty="0"/>
              <a:t> al </a:t>
            </a:r>
            <a:r>
              <a:rPr lang="es-ES" sz="1100" dirty="0" smtClean="0"/>
              <a:t>esfuerzo</a:t>
            </a:r>
          </a:p>
          <a:p>
            <a:pPr>
              <a:lnSpc>
                <a:spcPct val="130000"/>
              </a:lnSpc>
            </a:pPr>
            <a:r>
              <a:rPr lang="es-ES" sz="1400" dirty="0" smtClean="0">
                <a:solidFill>
                  <a:srgbClr val="984807"/>
                </a:solidFill>
              </a:rPr>
              <a:t>2.  </a:t>
            </a:r>
            <a:r>
              <a:rPr lang="es-ES" sz="1100" dirty="0" smtClean="0"/>
              <a:t>Pacientes </a:t>
            </a:r>
            <a:r>
              <a:rPr lang="es-ES" sz="1100" dirty="0"/>
              <a:t>con </a:t>
            </a:r>
            <a:r>
              <a:rPr lang="es-ES" sz="1100" dirty="0" err="1"/>
              <a:t>hiperinsuflación</a:t>
            </a:r>
            <a:r>
              <a:rPr lang="es-ES" sz="1100" dirty="0"/>
              <a:t> pulmonar </a:t>
            </a:r>
            <a:r>
              <a:rPr lang="es-ES" sz="1100" dirty="0" smtClean="0">
                <a:sym typeface="Wingdings"/>
              </a:rPr>
              <a:t></a:t>
            </a:r>
            <a:r>
              <a:rPr lang="es-ES" sz="1100" dirty="0" smtClean="0"/>
              <a:t> </a:t>
            </a:r>
            <a:r>
              <a:rPr lang="es-ES" sz="1100" dirty="0"/>
              <a:t>caídas tardías en la SpO</a:t>
            </a:r>
            <a:r>
              <a:rPr lang="es-ES" sz="1100" baseline="-25000" dirty="0"/>
              <a:t>2 </a:t>
            </a:r>
            <a:r>
              <a:rPr lang="es-ES" sz="1100" dirty="0"/>
              <a:t>en </a:t>
            </a:r>
            <a:r>
              <a:rPr lang="es-ES" sz="1100" dirty="0" smtClean="0"/>
              <a:t>T6MM </a:t>
            </a:r>
            <a:r>
              <a:rPr lang="es-ES" sz="1100" dirty="0"/>
              <a:t>(</a:t>
            </a:r>
            <a:r>
              <a:rPr lang="es-ES" sz="1100" dirty="0" smtClean="0"/>
              <a:t>min </a:t>
            </a:r>
            <a:r>
              <a:rPr lang="es-ES" sz="1100" dirty="0"/>
              <a:t>4 y 6)</a:t>
            </a:r>
            <a:r>
              <a:rPr lang="es-ES" sz="1100" dirty="0"/>
              <a:t> </a:t>
            </a:r>
            <a:endParaRPr lang="es-ES" sz="1100" dirty="0">
              <a:latin typeface="Tahoma"/>
              <a:cs typeface="Tahom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24128" y="4443958"/>
            <a:ext cx="1440160" cy="347065"/>
          </a:xfrm>
          <a:prstGeom prst="rect">
            <a:avLst/>
          </a:prstGeom>
          <a:noFill/>
          <a:ln w="28575" cmpd="sng">
            <a:solidFill>
              <a:srgbClr val="1F497D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100" dirty="0"/>
              <a:t>V</a:t>
            </a:r>
            <a:r>
              <a:rPr lang="es-ES" sz="1100" dirty="0" smtClean="0"/>
              <a:t>ariabilidad </a:t>
            </a:r>
            <a:r>
              <a:rPr lang="es-ES" sz="1100" dirty="0"/>
              <a:t>de la </a:t>
            </a:r>
            <a:r>
              <a:rPr lang="es-ES" sz="1100" dirty="0" smtClean="0"/>
              <a:t>SpO</a:t>
            </a:r>
            <a:r>
              <a:rPr lang="es-ES" sz="1100" baseline="-25000" dirty="0" smtClean="0"/>
              <a:t>2</a:t>
            </a:r>
          </a:p>
          <a:p>
            <a:pPr algn="ctr">
              <a:lnSpc>
                <a:spcPct val="150000"/>
              </a:lnSpc>
            </a:pPr>
            <a:r>
              <a:rPr lang="es-ES" sz="300" dirty="0" smtClean="0"/>
              <a:t> </a:t>
            </a:r>
            <a:endParaRPr lang="es-ES" sz="300" dirty="0">
              <a:latin typeface="Tahoma"/>
              <a:cs typeface="Tahom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7614"/>
            <a:ext cx="3289725" cy="23549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5896" y="1563638"/>
            <a:ext cx="936104" cy="55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40000"/>
              </a:lnSpc>
              <a:buFont typeface="Arial"/>
              <a:buChar char="•"/>
            </a:pPr>
            <a:r>
              <a:rPr lang="en-US" sz="1100" dirty="0" smtClean="0"/>
              <a:t>↑ </a:t>
            </a:r>
            <a:r>
              <a:rPr lang="en-US" sz="1100" dirty="0" err="1" smtClean="0"/>
              <a:t>Disnea</a:t>
            </a:r>
            <a:endParaRPr lang="en-US" sz="1100" dirty="0" smtClean="0"/>
          </a:p>
          <a:p>
            <a:pPr marL="171450" indent="-171450">
              <a:lnSpc>
                <a:spcPct val="140000"/>
              </a:lnSpc>
              <a:buFont typeface="Arial"/>
              <a:buChar char="•"/>
            </a:pPr>
            <a:r>
              <a:rPr lang="en-US" sz="1100" dirty="0" smtClean="0"/>
              <a:t>↓ FEV1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51920" y="2283718"/>
            <a:ext cx="1512168" cy="355469"/>
          </a:xfrm>
          <a:prstGeom prst="roundRect">
            <a:avLst/>
          </a:prstGeom>
          <a:solidFill>
            <a:srgbClr val="EEECE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s-ES" sz="1000" b="1" dirty="0" smtClean="0">
                <a:latin typeface="Tahoma"/>
                <a:cs typeface="Tahoma"/>
              </a:rPr>
              <a:t>ACTIVOS = 36</a:t>
            </a:r>
            <a:endParaRPr lang="es-ES" sz="1000" b="1" dirty="0">
              <a:latin typeface="Tahoma"/>
              <a:cs typeface="Tahom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35896" y="2715766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100" dirty="0" smtClean="0"/>
              <a:t>T6MM - ↑ </a:t>
            </a:r>
            <a:r>
              <a:rPr lang="en-US" sz="1100" dirty="0" err="1" smtClean="0"/>
              <a:t>distancia</a:t>
            </a:r>
            <a:endParaRPr lang="en-US" sz="1100" dirty="0"/>
          </a:p>
          <a:p>
            <a:r>
              <a:rPr lang="en-US" sz="1100" dirty="0" smtClean="0"/>
              <a:t>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51920" y="3075806"/>
            <a:ext cx="1512168" cy="355469"/>
          </a:xfrm>
          <a:prstGeom prst="roundRect">
            <a:avLst/>
          </a:prstGeom>
          <a:solidFill>
            <a:srgbClr val="EEECE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s-ES" sz="1000" b="1" dirty="0" smtClean="0">
                <a:latin typeface="Tahoma"/>
                <a:cs typeface="Tahoma"/>
              </a:rPr>
              <a:t>HIPERINSUFLACI</a:t>
            </a:r>
            <a:r>
              <a:rPr lang="es-ES" sz="1000" b="1" dirty="0" smtClean="0">
                <a:latin typeface="Tahoma"/>
                <a:cs typeface="Tahoma"/>
              </a:rPr>
              <a:t>ÓN</a:t>
            </a:r>
            <a:endParaRPr lang="es-ES" sz="1000" b="1" dirty="0">
              <a:latin typeface="Tahoma"/>
              <a:cs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9992" y="1563638"/>
            <a:ext cx="1080120" cy="55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40000"/>
              </a:lnSpc>
              <a:buFont typeface="Arial"/>
              <a:buChar char="•"/>
            </a:pPr>
            <a:r>
              <a:rPr lang="en-US" sz="1100" dirty="0" smtClean="0"/>
              <a:t>↓ T6MM</a:t>
            </a:r>
          </a:p>
          <a:p>
            <a:pPr marL="171450" indent="-171450">
              <a:lnSpc>
                <a:spcPct val="140000"/>
              </a:lnSpc>
              <a:buFont typeface="Arial"/>
              <a:buChar char="•"/>
            </a:pPr>
            <a:r>
              <a:rPr lang="en-US" sz="1100" dirty="0" smtClean="0"/>
              <a:t>NO ↓ satO2</a:t>
            </a:r>
            <a:endParaRPr lang="en-US" sz="1100" dirty="0"/>
          </a:p>
        </p:txBody>
      </p:sp>
      <p:sp>
        <p:nvSpPr>
          <p:cNvPr id="9" name="Rectangle 8"/>
          <p:cNvSpPr/>
          <p:nvPr/>
        </p:nvSpPr>
        <p:spPr>
          <a:xfrm>
            <a:off x="3491880" y="3435846"/>
            <a:ext cx="18722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Arial"/>
              <a:buChar char="•"/>
            </a:pPr>
            <a:r>
              <a:rPr lang="es-ES" sz="1100" dirty="0" err="1"/>
              <a:t>D</a:t>
            </a:r>
            <a:r>
              <a:rPr lang="es-ES" sz="1100" dirty="0" err="1" smtClean="0"/>
              <a:t>esaturación</a:t>
            </a:r>
            <a:r>
              <a:rPr lang="es-ES" sz="1100" dirty="0" smtClean="0"/>
              <a:t> T6MM</a:t>
            </a:r>
          </a:p>
          <a:p>
            <a:pPr algn="ctr"/>
            <a:r>
              <a:rPr lang="es-ES" sz="1100" dirty="0" smtClean="0"/>
              <a:t>(4º </a:t>
            </a:r>
            <a:r>
              <a:rPr lang="es-ES" sz="1100" dirty="0"/>
              <a:t>y 6º </a:t>
            </a:r>
            <a:r>
              <a:rPr lang="es-ES" sz="1100" dirty="0" smtClean="0"/>
              <a:t>min)</a:t>
            </a:r>
            <a:endParaRPr lang="en-US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5580112" y="843559"/>
            <a:ext cx="3384376" cy="631501"/>
          </a:xfrm>
          <a:prstGeom prst="rect">
            <a:avLst/>
          </a:prstGeom>
          <a:noFill/>
          <a:ln w="3175" cmpd="sng">
            <a:solidFill>
              <a:schemeClr val="tx2"/>
            </a:solidFill>
            <a:prstDash val="solid"/>
          </a:ln>
        </p:spPr>
        <p:txBody>
          <a:bodyPr wrap="square" lIns="27478" tIns="13739" rIns="27478" bIns="13739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 smtClean="0">
                <a:solidFill>
                  <a:srgbClr val="984807"/>
                </a:solidFill>
                <a:latin typeface="Tahoma"/>
                <a:cs typeface="Tahoma"/>
              </a:rPr>
              <a:t>Figura 1</a:t>
            </a:r>
            <a:r>
              <a:rPr lang="es-ES" sz="1100" dirty="0">
                <a:solidFill>
                  <a:srgbClr val="984807"/>
                </a:solidFill>
                <a:latin typeface="Tahoma"/>
                <a:cs typeface="Tahoma"/>
              </a:rPr>
              <a:t>. </a:t>
            </a:r>
            <a:r>
              <a:rPr lang="es-ES" sz="1100" dirty="0">
                <a:latin typeface="Tahoma"/>
                <a:cs typeface="Tahoma"/>
              </a:rPr>
              <a:t>R</a:t>
            </a:r>
            <a:r>
              <a:rPr lang="es-ES" sz="1100" dirty="0" smtClean="0">
                <a:latin typeface="Tahoma"/>
                <a:cs typeface="Tahoma"/>
              </a:rPr>
              <a:t>elación </a:t>
            </a:r>
            <a:r>
              <a:rPr lang="es-ES" sz="1100" dirty="0">
                <a:latin typeface="Tahoma"/>
                <a:cs typeface="Tahoma"/>
              </a:rPr>
              <a:t>entre el grado de actividad física y volúmenes pulmonares sobre las cifras de SpO</a:t>
            </a:r>
            <a:r>
              <a:rPr lang="es-ES" sz="1100" baseline="-25000" dirty="0">
                <a:latin typeface="Tahoma"/>
                <a:cs typeface="Tahoma"/>
              </a:rPr>
              <a:t>2</a:t>
            </a:r>
            <a:r>
              <a:rPr lang="es-ES" sz="1100" dirty="0">
                <a:latin typeface="Tahoma"/>
                <a:cs typeface="Tahoma"/>
              </a:rPr>
              <a:t> media en el T6MM </a:t>
            </a:r>
            <a:endParaRPr lang="es-ES" sz="1100" dirty="0">
              <a:latin typeface="Tahoma"/>
              <a:cs typeface="Tahom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779662"/>
            <a:ext cx="1690974" cy="13681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1779662"/>
            <a:ext cx="1686691" cy="136815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7308304" y="4227934"/>
            <a:ext cx="1620957" cy="7243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Wingdings" charset="2"/>
              <a:buChar char="ü"/>
            </a:pPr>
            <a:r>
              <a:rPr lang="es-ES" sz="1100" b="1" dirty="0"/>
              <a:t>G</a:t>
            </a:r>
            <a:r>
              <a:rPr lang="es-ES" sz="1100" b="1" dirty="0" smtClean="0"/>
              <a:t>rado </a:t>
            </a:r>
            <a:r>
              <a:rPr lang="es-ES" sz="1100" b="1" dirty="0"/>
              <a:t>de </a:t>
            </a:r>
            <a:r>
              <a:rPr lang="es-ES" sz="1100" b="1" dirty="0" smtClean="0"/>
              <a:t>obstrucción</a:t>
            </a:r>
          </a:p>
          <a:p>
            <a:pPr>
              <a:lnSpc>
                <a:spcPct val="140000"/>
              </a:lnSpc>
            </a:pPr>
            <a:r>
              <a:rPr lang="es-ES" sz="1100" b="1" dirty="0" smtClean="0"/>
              <a:t> </a:t>
            </a:r>
            <a:r>
              <a:rPr lang="es-ES" sz="1100" b="1" dirty="0"/>
              <a:t>bronquial</a:t>
            </a:r>
            <a:r>
              <a:rPr lang="es-ES" sz="1100" b="1" dirty="0"/>
              <a:t> </a:t>
            </a:r>
            <a:endParaRPr lang="es-ES" sz="1100" b="1" dirty="0" smtClean="0"/>
          </a:p>
          <a:p>
            <a:pPr marL="171450" indent="-171450">
              <a:lnSpc>
                <a:spcPct val="140000"/>
              </a:lnSpc>
              <a:buFont typeface="Wingdings" charset="2"/>
              <a:buChar char="ü"/>
            </a:pPr>
            <a:r>
              <a:rPr lang="es-ES" sz="1100" dirty="0" smtClean="0"/>
              <a:t>IMC</a:t>
            </a:r>
            <a:endParaRPr lang="en-US" sz="1100" dirty="0"/>
          </a:p>
        </p:txBody>
      </p:sp>
      <p:sp>
        <p:nvSpPr>
          <p:cNvPr id="27" name="Rectangle 26"/>
          <p:cNvSpPr/>
          <p:nvPr/>
        </p:nvSpPr>
        <p:spPr>
          <a:xfrm>
            <a:off x="5580112" y="3363838"/>
            <a:ext cx="338437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E</a:t>
            </a:r>
            <a:r>
              <a:rPr lang="es-ES" sz="1200" dirty="0" smtClean="0"/>
              <a:t>xplican </a:t>
            </a:r>
            <a:r>
              <a:rPr lang="es-ES" sz="1200" dirty="0"/>
              <a:t>el </a:t>
            </a:r>
            <a:r>
              <a:rPr lang="es-ES" sz="1200" b="1" dirty="0"/>
              <a:t>21,7% </a:t>
            </a:r>
            <a:r>
              <a:rPr lang="es-ES" sz="1200" dirty="0"/>
              <a:t>de la variabilidad de la SpO</a:t>
            </a:r>
            <a:r>
              <a:rPr lang="es-ES" sz="1200" baseline="-25000" dirty="0"/>
              <a:t>2</a:t>
            </a:r>
            <a:r>
              <a:rPr lang="es-ES" sz="1200" dirty="0"/>
              <a:t> media durante el T6MM</a:t>
            </a:r>
            <a:r>
              <a:rPr lang="es-ES" sz="1200" dirty="0"/>
              <a:t> </a:t>
            </a:r>
            <a:endParaRPr lang="en-US" sz="1200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3491880" y="1923678"/>
            <a:ext cx="216024" cy="36004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563888" y="2571750"/>
            <a:ext cx="288032" cy="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491880" y="2859782"/>
            <a:ext cx="216024" cy="36004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2" name="Right Brace 41"/>
          <p:cNvSpPr/>
          <p:nvPr/>
        </p:nvSpPr>
        <p:spPr>
          <a:xfrm>
            <a:off x="7164288" y="4227934"/>
            <a:ext cx="144016" cy="720080"/>
          </a:xfrm>
          <a:prstGeom prst="rightBrace">
            <a:avLst/>
          </a:prstGeom>
          <a:ln w="28575" cmpd="sng">
            <a:solidFill>
              <a:srgbClr val="1F4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131840" y="339502"/>
            <a:ext cx="2651723" cy="355469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RESULTADOS</a:t>
            </a:r>
          </a:p>
        </p:txBody>
      </p:sp>
      <p:sp>
        <p:nvSpPr>
          <p:cNvPr id="47" name="CuadroTexto 14"/>
          <p:cNvSpPr txBox="1"/>
          <p:nvPr/>
        </p:nvSpPr>
        <p:spPr bwMode="auto">
          <a:xfrm>
            <a:off x="179512" y="699542"/>
            <a:ext cx="8862967" cy="321323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50800">
              <a:schemeClr val="accent6">
                <a:satMod val="175000"/>
                <a:alpha val="7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 smtClean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619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319</Words>
  <Application>Microsoft Macintosh PowerPoint</Application>
  <PresentationFormat>On-screen Show (16:9)</PresentationFormat>
  <Paragraphs>102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Muñoz Corroto</cp:lastModifiedBy>
  <cp:revision>25</cp:revision>
  <dcterms:created xsi:type="dcterms:W3CDTF">2022-01-11T08:55:46Z</dcterms:created>
  <dcterms:modified xsi:type="dcterms:W3CDTF">2023-02-28T21:44:30Z</dcterms:modified>
</cp:coreProperties>
</file>