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B8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84" y="38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66638CBC-2E8A-EC87-A3D1-206F1A19C142}"/>
              </a:ext>
            </a:extLst>
          </p:cNvPr>
          <p:cNvSpPr/>
          <p:nvPr/>
        </p:nvSpPr>
        <p:spPr>
          <a:xfrm>
            <a:off x="1714246" y="195486"/>
            <a:ext cx="6851834" cy="4308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2CBBC1B4-5AE3-37D7-9AA2-B30A30D21D87}"/>
              </a:ext>
            </a:extLst>
          </p:cNvPr>
          <p:cNvSpPr/>
          <p:nvPr/>
        </p:nvSpPr>
        <p:spPr>
          <a:xfrm>
            <a:off x="794286" y="2360911"/>
            <a:ext cx="7887239" cy="740490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 dirty="0"/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7C8A78B8-0837-C858-5792-117F3B7B6086}"/>
              </a:ext>
            </a:extLst>
          </p:cNvPr>
          <p:cNvSpPr/>
          <p:nvPr/>
        </p:nvSpPr>
        <p:spPr>
          <a:xfrm>
            <a:off x="787143" y="3388420"/>
            <a:ext cx="7887238" cy="1186471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/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A137C5FE-8D3A-7DF1-EE0E-F669A1A07A88}"/>
              </a:ext>
            </a:extLst>
          </p:cNvPr>
          <p:cNvSpPr/>
          <p:nvPr/>
        </p:nvSpPr>
        <p:spPr>
          <a:xfrm>
            <a:off x="787143" y="1133857"/>
            <a:ext cx="7887238" cy="98556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CF1C2E9-F4C0-D467-8F83-3F232442AB8D}"/>
              </a:ext>
            </a:extLst>
          </p:cNvPr>
          <p:cNvSpPr txBox="1"/>
          <p:nvPr/>
        </p:nvSpPr>
        <p:spPr>
          <a:xfrm>
            <a:off x="1763688" y="195486"/>
            <a:ext cx="712879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sz="2200" b="0" i="0" dirty="0">
                <a:solidFill>
                  <a:srgbClr val="1D2228"/>
                </a:solidFill>
                <a:effectLst/>
                <a:latin typeface="Arial" panose="020B0604020202020204" pitchFamily="34" charset="0"/>
              </a:rPr>
              <a:t>Relación entre tabaco y agudización grave de EPOC</a:t>
            </a:r>
            <a:endParaRPr lang="es-ES" sz="2200" b="0" i="0" dirty="0">
              <a:solidFill>
                <a:srgbClr val="1D2228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56BA425-96BC-D978-F37E-89FFE9EFFAE5}"/>
              </a:ext>
            </a:extLst>
          </p:cNvPr>
          <p:cNvSpPr txBox="1"/>
          <p:nvPr/>
        </p:nvSpPr>
        <p:spPr>
          <a:xfrm>
            <a:off x="1714246" y="627534"/>
            <a:ext cx="685183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HN" sz="1000" kern="0" dirty="0">
                <a:solidFill>
                  <a:srgbClr val="1D222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C. P. Batres Erazo</a:t>
            </a:r>
            <a:r>
              <a:rPr lang="es-HN" sz="1000" kern="0" baseline="30000" dirty="0">
                <a:solidFill>
                  <a:srgbClr val="1D222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s-HN" sz="1000" kern="0" dirty="0">
                <a:solidFill>
                  <a:srgbClr val="1D222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Z. F. Donoso Correa</a:t>
            </a:r>
            <a:r>
              <a:rPr lang="es-HN" sz="1000" kern="0" baseline="30000" dirty="0">
                <a:solidFill>
                  <a:srgbClr val="1D222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s-HN" sz="1000" kern="0" dirty="0">
                <a:solidFill>
                  <a:srgbClr val="1D222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J. A. Durán Cueto</a:t>
            </a:r>
            <a:r>
              <a:rPr lang="es-HN" sz="1000" kern="0" baseline="30000" dirty="0">
                <a:solidFill>
                  <a:srgbClr val="1D222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 </a:t>
            </a:r>
            <a:r>
              <a:rPr lang="es-HN" sz="1000" dirty="0">
                <a:latin typeface="Arial" panose="020B0604020202020204" pitchFamily="34" charset="0"/>
                <a:cs typeface="Arial" panose="020B0604020202020204" pitchFamily="34" charset="0"/>
              </a:rPr>
              <a:t>A. P. Arenas Polo</a:t>
            </a:r>
            <a:r>
              <a:rPr lang="es-HN" sz="1000" kern="0" baseline="30000" dirty="0">
                <a:solidFill>
                  <a:srgbClr val="1D222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s-HN" sz="1000" dirty="0">
                <a:latin typeface="Arial" panose="020B0604020202020204" pitchFamily="34" charset="0"/>
                <a:cs typeface="Arial" panose="020B0604020202020204" pitchFamily="34" charset="0"/>
              </a:rPr>
              <a:t>, M. C. Romero</a:t>
            </a:r>
            <a:r>
              <a:rPr lang="es-HN" sz="1000" kern="0" baseline="30000" dirty="0">
                <a:solidFill>
                  <a:srgbClr val="1D222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s-HN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HN" sz="1000" kern="0" dirty="0">
                <a:solidFill>
                  <a:srgbClr val="1D222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Ana Nacarino Burgos</a:t>
            </a:r>
            <a:r>
              <a:rPr lang="es-HN" sz="1000" kern="0" baseline="30000" dirty="0">
                <a:solidFill>
                  <a:srgbClr val="1D22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s-HN" sz="1000" kern="0" dirty="0">
                <a:solidFill>
                  <a:srgbClr val="1D222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Servicio Neumología. Hospital San Pedro de Alcántara, Cáceres, España</a:t>
            </a:r>
            <a:r>
              <a:rPr lang="es-HN" sz="1000" kern="0" baseline="30000" dirty="0">
                <a:solidFill>
                  <a:srgbClr val="1D222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s-HN" sz="1000" kern="0" dirty="0">
                <a:solidFill>
                  <a:srgbClr val="1D222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000" kern="0" dirty="0">
                <a:solidFill>
                  <a:srgbClr val="1D222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Universidad de Extremadura</a:t>
            </a:r>
            <a:r>
              <a:rPr lang="es-HN" sz="1000" kern="0" baseline="30000" dirty="0">
                <a:solidFill>
                  <a:srgbClr val="1D222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endParaRPr lang="es-HN" sz="1000" kern="0" dirty="0">
              <a:solidFill>
                <a:srgbClr val="1D2228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en-US" sz="1000" kern="100" dirty="0">
              <a:solidFill>
                <a:srgbClr val="1D2228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6964C8B-26C9-C2FF-EA75-7FC7D3B45A82}"/>
              </a:ext>
            </a:extLst>
          </p:cNvPr>
          <p:cNvSpPr txBox="1"/>
          <p:nvPr/>
        </p:nvSpPr>
        <p:spPr>
          <a:xfrm>
            <a:off x="827584" y="1131590"/>
            <a:ext cx="7738496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300" i="0" u="sng" dirty="0">
                <a:solidFill>
                  <a:srgbClr val="1D222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  <a:p>
            <a:pPr algn="just"/>
            <a:r>
              <a:rPr lang="es-ES" sz="1300" b="0" i="0" dirty="0">
                <a:solidFill>
                  <a:srgbClr val="1D222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 incuestionable la evidencia científica que sustenta el papel etiológico del tabaquismo en la EPOC. Con respecto a la agudización de esta enfermedad sigue existiendo cierta controversia acerca del potencial papel etiológico (o de riesgo asociado) del </a:t>
            </a:r>
            <a:r>
              <a:rPr lang="es-ES" sz="1300" dirty="0">
                <a:solidFill>
                  <a:srgbClr val="1D22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sz="1300" b="0" i="0" dirty="0">
                <a:solidFill>
                  <a:srgbClr val="1D222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abaquismo (activo o no).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FBF7F9D-07B6-838E-B1F3-C3E7445F75F3}"/>
              </a:ext>
            </a:extLst>
          </p:cNvPr>
          <p:cNvSpPr txBox="1"/>
          <p:nvPr/>
        </p:nvSpPr>
        <p:spPr>
          <a:xfrm>
            <a:off x="854511" y="3435846"/>
            <a:ext cx="7827014" cy="1308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300" i="0" u="sng" dirty="0">
                <a:solidFill>
                  <a:srgbClr val="1D222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  <a:p>
            <a:pPr algn="just"/>
            <a:r>
              <a:rPr lang="es-ES" sz="1300" b="0" i="0" dirty="0">
                <a:solidFill>
                  <a:srgbClr val="1D222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Estudio observacional y prospectivo </a:t>
            </a:r>
            <a:r>
              <a:rPr lang="es-ES" sz="1300" dirty="0">
                <a:solidFill>
                  <a:srgbClr val="1D22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P</a:t>
            </a:r>
            <a:r>
              <a:rPr lang="es-ES" sz="1300" b="0" i="0" dirty="0">
                <a:solidFill>
                  <a:srgbClr val="1D222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ingresados con </a:t>
            </a:r>
            <a:r>
              <a:rPr lang="es-ES" sz="1300" dirty="0">
                <a:solidFill>
                  <a:srgbClr val="1D22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1300" b="0" i="0" dirty="0">
                <a:solidFill>
                  <a:srgbClr val="1D222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grave de EPOC en nuestro servicio de </a:t>
            </a:r>
            <a:r>
              <a:rPr lang="es-ES" sz="1300" dirty="0">
                <a:solidFill>
                  <a:srgbClr val="1D22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NML</a:t>
            </a:r>
            <a:r>
              <a:rPr lang="es-ES" sz="1300" b="0" i="0" dirty="0">
                <a:solidFill>
                  <a:srgbClr val="1D222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durante un período de 11 meses (1/09/21- 30/08/22). Se analizan variables epidemiológicas, clínicas y pronósticas en los pacientes con antecedentes de T (activo o exfumador) al ingreso. Análisis de resultados </a:t>
            </a:r>
            <a:r>
              <a:rPr lang="es-ES" sz="1300" dirty="0">
                <a:solidFill>
                  <a:srgbClr val="1D22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r>
              <a:rPr lang="es-ES" sz="1300" b="0" i="0" dirty="0">
                <a:solidFill>
                  <a:srgbClr val="1D222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el programa informático IBM SPSS versión 23.</a:t>
            </a:r>
            <a:endParaRPr lang="es-HN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1400" b="0" i="0" dirty="0">
              <a:solidFill>
                <a:srgbClr val="1D2228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8C253B0-CF32-6B5E-E8FB-818B95B256D8}"/>
              </a:ext>
            </a:extLst>
          </p:cNvPr>
          <p:cNvSpPr txBox="1"/>
          <p:nvPr/>
        </p:nvSpPr>
        <p:spPr>
          <a:xfrm>
            <a:off x="847367" y="2377884"/>
            <a:ext cx="7718713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300" u="sng" dirty="0">
                <a:latin typeface="Arial" panose="020B0604020202020204" pitchFamily="34" charset="0"/>
                <a:cs typeface="Arial" panose="020B0604020202020204" pitchFamily="34" charset="0"/>
              </a:rPr>
              <a:t>Objetivo </a:t>
            </a:r>
          </a:p>
          <a:p>
            <a:pPr algn="just"/>
            <a:r>
              <a:rPr lang="es-ES" sz="1300" dirty="0">
                <a:latin typeface="Arial" panose="020B0604020202020204" pitchFamily="34" charset="0"/>
                <a:cs typeface="Arial" panose="020B0604020202020204" pitchFamily="34" charset="0"/>
              </a:rPr>
              <a:t>Estudiar la posible relación de la presencia de T y la A grave de EPOC, así como de su influencia pronóstica.</a:t>
            </a:r>
            <a:endParaRPr lang="es-HN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1F3C475C-5EE5-F7D2-AA48-24081AFE8692}"/>
              </a:ext>
            </a:extLst>
          </p:cNvPr>
          <p:cNvSpPr/>
          <p:nvPr/>
        </p:nvSpPr>
        <p:spPr>
          <a:xfrm>
            <a:off x="232412" y="1491630"/>
            <a:ext cx="35531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/>
          </a:p>
        </p:txBody>
      </p:sp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id="{8874F167-014B-31B2-E9D2-AF87EB82E1D6}"/>
              </a:ext>
            </a:extLst>
          </p:cNvPr>
          <p:cNvSpPr/>
          <p:nvPr/>
        </p:nvSpPr>
        <p:spPr>
          <a:xfrm>
            <a:off x="231738" y="2561135"/>
            <a:ext cx="355314" cy="288032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/>
          </a:p>
        </p:txBody>
      </p:sp>
      <p:sp>
        <p:nvSpPr>
          <p:cNvPr id="20" name="Flecha: a la derecha 19">
            <a:extLst>
              <a:ext uri="{FF2B5EF4-FFF2-40B4-BE49-F238E27FC236}">
                <a16:creationId xmlns:a16="http://schemas.microsoft.com/office/drawing/2014/main" id="{AEEF077A-DA26-FBE7-4594-E3C83CE8653A}"/>
              </a:ext>
            </a:extLst>
          </p:cNvPr>
          <p:cNvSpPr/>
          <p:nvPr/>
        </p:nvSpPr>
        <p:spPr>
          <a:xfrm>
            <a:off x="232412" y="3837640"/>
            <a:ext cx="355314" cy="288032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ángulo 24">
            <a:extLst>
              <a:ext uri="{FF2B5EF4-FFF2-40B4-BE49-F238E27FC236}">
                <a16:creationId xmlns:a16="http://schemas.microsoft.com/office/drawing/2014/main" id="{290A98EC-7294-8222-EF5F-A4614E3A99A8}"/>
              </a:ext>
            </a:extLst>
          </p:cNvPr>
          <p:cNvSpPr/>
          <p:nvPr/>
        </p:nvSpPr>
        <p:spPr>
          <a:xfrm>
            <a:off x="755576" y="3520142"/>
            <a:ext cx="7488832" cy="126498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/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40B6AA73-C933-44EB-1A7B-6C02ECD5BAAD}"/>
              </a:ext>
            </a:extLst>
          </p:cNvPr>
          <p:cNvSpPr/>
          <p:nvPr/>
        </p:nvSpPr>
        <p:spPr>
          <a:xfrm>
            <a:off x="3522427" y="111503"/>
            <a:ext cx="1944216" cy="4320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HN"/>
          </a:p>
        </p:txBody>
      </p:sp>
      <p:graphicFrame>
        <p:nvGraphicFramePr>
          <p:cNvPr id="2" name="Tabla 3">
            <a:extLst>
              <a:ext uri="{FF2B5EF4-FFF2-40B4-BE49-F238E27FC236}">
                <a16:creationId xmlns:a16="http://schemas.microsoft.com/office/drawing/2014/main" id="{DAFF70E1-1F06-FF49-5146-8702049DD1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5960624"/>
              </p:ext>
            </p:extLst>
          </p:nvPr>
        </p:nvGraphicFramePr>
        <p:xfrm>
          <a:off x="544314" y="1218646"/>
          <a:ext cx="4459734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9494">
                  <a:extLst>
                    <a:ext uri="{9D8B030D-6E8A-4147-A177-3AD203B41FA5}">
                      <a16:colId xmlns:a16="http://schemas.microsoft.com/office/drawing/2014/main" val="957596991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19258252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0" i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Fumadores activos (FA)</a:t>
                      </a:r>
                      <a:endParaRPr lang="es-HN" sz="1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95B8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HN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42% (79%V y 21%M) </a:t>
                      </a:r>
                    </a:p>
                  </a:txBody>
                  <a:tcPr>
                    <a:solidFill>
                      <a:srgbClr val="95B8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3115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H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Media de edad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H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 años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055224"/>
                  </a:ext>
                </a:extLst>
              </a:tr>
              <a:tr h="144589">
                <a:tc>
                  <a:txBody>
                    <a:bodyPr/>
                    <a:lstStyle/>
                    <a:p>
                      <a:r>
                        <a:rPr lang="es-H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Consumo medio 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H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27c/d. IPA 64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994385"/>
                  </a:ext>
                </a:extLst>
              </a:tr>
              <a:tr h="160965">
                <a:tc>
                  <a:txBody>
                    <a:bodyPr/>
                    <a:lstStyle/>
                    <a:p>
                      <a:r>
                        <a:rPr lang="es-H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Fumadores duales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H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6% (Añadiendo Marihuana)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715541"/>
                  </a:ext>
                </a:extLst>
              </a:tr>
              <a:tr h="177341">
                <a:tc>
                  <a:txBody>
                    <a:bodyPr/>
                    <a:lstStyle/>
                    <a:p>
                      <a:r>
                        <a:rPr lang="es-H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Dispositivos electrónicos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H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7543284"/>
                  </a:ext>
                </a:extLst>
              </a:tr>
              <a:tr h="121709">
                <a:tc>
                  <a:txBody>
                    <a:bodyPr/>
                    <a:lstStyle/>
                    <a:p>
                      <a:r>
                        <a:rPr lang="es-H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Fenotipo predominante ¨</a:t>
                      </a:r>
                      <a:r>
                        <a:rPr lang="es-HN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GesEPOC</a:t>
                      </a:r>
                      <a:r>
                        <a:rPr lang="es-H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¨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HN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Agudizador</a:t>
                      </a:r>
                      <a:r>
                        <a:rPr lang="es-H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 eosinofílico 64%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9191564"/>
                  </a:ext>
                </a:extLst>
              </a:tr>
              <a:tr h="138085">
                <a:tc>
                  <a:txBody>
                    <a:bodyPr/>
                    <a:lstStyle/>
                    <a:p>
                      <a:r>
                        <a:rPr lang="es-H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Clase funcional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H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II-III con OCFA severo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77802"/>
                  </a:ext>
                </a:extLst>
              </a:tr>
              <a:tr h="212027">
                <a:tc>
                  <a:txBody>
                    <a:bodyPr/>
                    <a:lstStyle/>
                    <a:p>
                      <a:r>
                        <a:rPr lang="es-H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Alteraciones radiológicas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H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TC (53%), </a:t>
                      </a:r>
                      <a:r>
                        <a:rPr lang="es-HN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Rx</a:t>
                      </a:r>
                      <a:r>
                        <a:rPr lang="es-H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tórax (28%)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44748"/>
                  </a:ext>
                </a:extLst>
              </a:tr>
              <a:tr h="222040">
                <a:tc>
                  <a:txBody>
                    <a:bodyPr/>
                    <a:lstStyle/>
                    <a:p>
                      <a:r>
                        <a:rPr lang="es-H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Tratamiento tabaquismo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H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2342914"/>
                  </a:ext>
                </a:extLst>
              </a:tr>
            </a:tbl>
          </a:graphicData>
        </a:graphic>
      </p:graphicFrame>
      <p:graphicFrame>
        <p:nvGraphicFramePr>
          <p:cNvPr id="8" name="Tabla 8">
            <a:extLst>
              <a:ext uri="{FF2B5EF4-FFF2-40B4-BE49-F238E27FC236}">
                <a16:creationId xmlns:a16="http://schemas.microsoft.com/office/drawing/2014/main" id="{9E9DCF16-D173-9C75-6D27-7925544351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9557877"/>
              </p:ext>
            </p:extLst>
          </p:nvPr>
        </p:nvGraphicFramePr>
        <p:xfrm>
          <a:off x="5292081" y="1449288"/>
          <a:ext cx="3384376" cy="24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1">
                  <a:extLst>
                    <a:ext uri="{9D8B030D-6E8A-4147-A177-3AD203B41FA5}">
                      <a16:colId xmlns:a16="http://schemas.microsoft.com/office/drawing/2014/main" val="3755141635"/>
                    </a:ext>
                  </a:extLst>
                </a:gridCol>
                <a:gridCol w="1656185">
                  <a:extLst>
                    <a:ext uri="{9D8B030D-6E8A-4147-A177-3AD203B41FA5}">
                      <a16:colId xmlns:a16="http://schemas.microsoft.com/office/drawing/2014/main" val="1397102945"/>
                    </a:ext>
                  </a:extLst>
                </a:gridCol>
              </a:tblGrid>
              <a:tr h="225441">
                <a:tc>
                  <a:txBody>
                    <a:bodyPr/>
                    <a:lstStyle/>
                    <a:p>
                      <a:r>
                        <a:rPr lang="es-HN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Nunca fumadores</a:t>
                      </a:r>
                    </a:p>
                  </a:txBody>
                  <a:tcPr>
                    <a:solidFill>
                      <a:srgbClr val="95B8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HN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2%</a:t>
                      </a:r>
                    </a:p>
                  </a:txBody>
                  <a:tcPr>
                    <a:solidFill>
                      <a:srgbClr val="95B8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939100"/>
                  </a:ext>
                </a:extLst>
              </a:tr>
            </a:tbl>
          </a:graphicData>
        </a:graphic>
      </p:graphicFrame>
      <p:graphicFrame>
        <p:nvGraphicFramePr>
          <p:cNvPr id="10" name="Tabla 10">
            <a:extLst>
              <a:ext uri="{FF2B5EF4-FFF2-40B4-BE49-F238E27FC236}">
                <a16:creationId xmlns:a16="http://schemas.microsoft.com/office/drawing/2014/main" id="{D62A2F36-BDFF-DF70-B176-C912FACF53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50454"/>
              </p:ext>
            </p:extLst>
          </p:nvPr>
        </p:nvGraphicFramePr>
        <p:xfrm>
          <a:off x="5292080" y="725187"/>
          <a:ext cx="3384376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853324288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160791290"/>
                    </a:ext>
                  </a:extLst>
                </a:gridCol>
              </a:tblGrid>
              <a:tr h="153511">
                <a:tc>
                  <a:txBody>
                    <a:bodyPr/>
                    <a:lstStyle/>
                    <a:p>
                      <a:r>
                        <a:rPr lang="es-HN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Exfumadores</a:t>
                      </a:r>
                    </a:p>
                  </a:txBody>
                  <a:tcPr>
                    <a:solidFill>
                      <a:srgbClr val="95B8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HN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56%</a:t>
                      </a:r>
                    </a:p>
                  </a:txBody>
                  <a:tcPr>
                    <a:solidFill>
                      <a:srgbClr val="95B8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6601526"/>
                  </a:ext>
                </a:extLst>
              </a:tr>
              <a:tr h="166408">
                <a:tc>
                  <a:txBody>
                    <a:bodyPr/>
                    <a:lstStyle/>
                    <a:p>
                      <a:r>
                        <a:rPr lang="es-H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Más de 1 año sin fumar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H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0813973"/>
                  </a:ext>
                </a:extLst>
              </a:tr>
              <a:tr h="226969">
                <a:tc>
                  <a:txBody>
                    <a:bodyPr/>
                    <a:lstStyle/>
                    <a:p>
                      <a:r>
                        <a:rPr lang="es-H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6-12 meses de abstinencia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H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8063462"/>
                  </a:ext>
                </a:extLst>
              </a:tr>
            </a:tbl>
          </a:graphicData>
        </a:graphic>
      </p:graphicFrame>
      <p:graphicFrame>
        <p:nvGraphicFramePr>
          <p:cNvPr id="11" name="Tabla 11">
            <a:extLst>
              <a:ext uri="{FF2B5EF4-FFF2-40B4-BE49-F238E27FC236}">
                <a16:creationId xmlns:a16="http://schemas.microsoft.com/office/drawing/2014/main" id="{6E283F65-6F11-5AD0-36F3-04662472BB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658743"/>
              </p:ext>
            </p:extLst>
          </p:nvPr>
        </p:nvGraphicFramePr>
        <p:xfrm>
          <a:off x="5292080" y="1683433"/>
          <a:ext cx="3384376" cy="1264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2834299833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169289918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s-HN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Pronóstico en FA</a:t>
                      </a:r>
                    </a:p>
                  </a:txBody>
                  <a:tcPr>
                    <a:solidFill>
                      <a:srgbClr val="95B8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HN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95B8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399336"/>
                  </a:ext>
                </a:extLst>
              </a:tr>
              <a:tr h="214496">
                <a:tc>
                  <a:txBody>
                    <a:bodyPr/>
                    <a:lstStyle/>
                    <a:p>
                      <a:r>
                        <a:rPr lang="es-H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VMNI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H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5837734"/>
                  </a:ext>
                </a:extLst>
              </a:tr>
              <a:tr h="212968">
                <a:tc>
                  <a:txBody>
                    <a:bodyPr/>
                    <a:lstStyle/>
                    <a:p>
                      <a:r>
                        <a:rPr lang="es-H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UCI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H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9880876"/>
                  </a:ext>
                </a:extLst>
              </a:tr>
              <a:tr h="211440">
                <a:tc>
                  <a:txBody>
                    <a:bodyPr/>
                    <a:lstStyle/>
                    <a:p>
                      <a:r>
                        <a:rPr lang="es-H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Exitus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H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4844394"/>
                  </a:ext>
                </a:extLst>
              </a:tr>
              <a:tr h="289625">
                <a:tc>
                  <a:txBody>
                    <a:bodyPr/>
                    <a:lstStyle/>
                    <a:p>
                      <a:r>
                        <a:rPr lang="es-H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Reingreso a los 3 meses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H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821107"/>
                  </a:ext>
                </a:extLst>
              </a:tr>
            </a:tbl>
          </a:graphicData>
        </a:graphic>
      </p:graphicFrame>
      <p:graphicFrame>
        <p:nvGraphicFramePr>
          <p:cNvPr id="12" name="Tabla 12">
            <a:extLst>
              <a:ext uri="{FF2B5EF4-FFF2-40B4-BE49-F238E27FC236}">
                <a16:creationId xmlns:a16="http://schemas.microsoft.com/office/drawing/2014/main" id="{3ECEF146-C80F-1C9C-BEBB-DB1A859121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792807"/>
              </p:ext>
            </p:extLst>
          </p:nvPr>
        </p:nvGraphicFramePr>
        <p:xfrm>
          <a:off x="544314" y="721258"/>
          <a:ext cx="4459734" cy="48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9494">
                  <a:extLst>
                    <a:ext uri="{9D8B030D-6E8A-4147-A177-3AD203B41FA5}">
                      <a16:colId xmlns:a16="http://schemas.microsoft.com/office/drawing/2014/main" val="4254585539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55208514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s-HN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Ingresos</a:t>
                      </a:r>
                    </a:p>
                  </a:txBody>
                  <a:tcPr>
                    <a:solidFill>
                      <a:srgbClr val="95B8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HN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 P (87% V y 13% M)</a:t>
                      </a:r>
                    </a:p>
                  </a:txBody>
                  <a:tcPr>
                    <a:solidFill>
                      <a:srgbClr val="95B8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2447110"/>
                  </a:ext>
                </a:extLst>
              </a:tr>
              <a:tr h="157428">
                <a:tc>
                  <a:txBody>
                    <a:bodyPr/>
                    <a:lstStyle/>
                    <a:p>
                      <a:r>
                        <a:rPr lang="es-H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Media de edad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HN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 años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770353"/>
                  </a:ext>
                </a:extLst>
              </a:tr>
            </a:tbl>
          </a:graphicData>
        </a:graphic>
      </p:graphicFrame>
      <p:sp>
        <p:nvSpPr>
          <p:cNvPr id="14" name="CuadroTexto 13">
            <a:extLst>
              <a:ext uri="{FF2B5EF4-FFF2-40B4-BE49-F238E27FC236}">
                <a16:creationId xmlns:a16="http://schemas.microsoft.com/office/drawing/2014/main" id="{D9727BA6-4DA2-B80C-B8A5-F83592E3201C}"/>
              </a:ext>
            </a:extLst>
          </p:cNvPr>
          <p:cNvSpPr txBox="1"/>
          <p:nvPr/>
        </p:nvSpPr>
        <p:spPr>
          <a:xfrm>
            <a:off x="3743908" y="122372"/>
            <a:ext cx="165618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HN" sz="2200" dirty="0"/>
              <a:t>Resultados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D6C58C25-ED18-E7DE-5DAB-A964E84E7B07}"/>
              </a:ext>
            </a:extLst>
          </p:cNvPr>
          <p:cNvSpPr txBox="1"/>
          <p:nvPr/>
        </p:nvSpPr>
        <p:spPr>
          <a:xfrm>
            <a:off x="827584" y="3507854"/>
            <a:ext cx="7416824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100" u="sng" dirty="0">
                <a:solidFill>
                  <a:srgbClr val="1D22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  <a:p>
            <a:pPr algn="just"/>
            <a:r>
              <a:rPr lang="es-ES" sz="1100" dirty="0">
                <a:solidFill>
                  <a:srgbClr val="1D22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Casi 1 de cada 2P que ingresan por A de EPOC es un FA y su perfil clínico corresponde a un varón con una media de edad de 67 años, alto grado de consumo, disnea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clase funcional II/III, OCFA severo y un fenotipo </a:t>
            </a:r>
            <a:r>
              <a:rPr lang="es-ES" sz="1100" dirty="0" err="1">
                <a:latin typeface="Arial" panose="020B0604020202020204" pitchFamily="34" charset="0"/>
                <a:cs typeface="Arial" panose="020B0604020202020204" pitchFamily="34" charset="0"/>
              </a:rPr>
              <a:t>agudizador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 no eosinofílico. Más de la mitad de los FA que ingresan presentan alteraciones en el TC y 1 de cada 4 presenta alteración en </a:t>
            </a:r>
            <a:r>
              <a:rPr lang="es-ES" sz="1100" dirty="0" err="1">
                <a:latin typeface="Arial" panose="020B0604020202020204" pitchFamily="34" charset="0"/>
                <a:cs typeface="Arial" panose="020B0604020202020204" pitchFamily="34" charset="0"/>
              </a:rPr>
              <a:t>Rx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 compatible con neumonía. La necesidad de VMNI fue elevada en los FA, sólo 1P precisó ingreso en UCI y no hubo exitus en este grupo. El ingreso hospitalario es un momento adecuado para iniciar tratamiento de T, algo que no sucedió en nuestro grupo de P.</a:t>
            </a:r>
            <a:endParaRPr lang="es-HN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3392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1127</TotalTime>
  <Words>452</Words>
  <Application>Microsoft Office PowerPoint</Application>
  <PresentationFormat>Presentación en pantalla (16:9)</PresentationFormat>
  <Paragraphs>50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Cinthya Paola Batres Erazo</cp:lastModifiedBy>
  <cp:revision>14</cp:revision>
  <dcterms:created xsi:type="dcterms:W3CDTF">2022-01-11T08:55:46Z</dcterms:created>
  <dcterms:modified xsi:type="dcterms:W3CDTF">2023-03-02T11:20:59Z</dcterms:modified>
</cp:coreProperties>
</file>