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7"/>
  </p:normalViewPr>
  <p:slideViewPr>
    <p:cSldViewPr>
      <p:cViewPr varScale="1">
        <p:scale>
          <a:sx n="138" d="100"/>
          <a:sy n="138" d="100"/>
        </p:scale>
        <p:origin x="784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26/2/23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26/2/23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26/2/23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26/2/23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26/2/23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26/2/23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26/2/23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26/2/23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26/2/23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26/2/23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26/2/23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26/2/23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0ED1D70-6F77-0E45-B784-16C474CDFFB1}"/>
              </a:ext>
            </a:extLst>
          </p:cNvPr>
          <p:cNvSpPr txBox="1"/>
          <p:nvPr/>
        </p:nvSpPr>
        <p:spPr>
          <a:xfrm>
            <a:off x="1691680" y="95602"/>
            <a:ext cx="73803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RELACIÓN ENTRE LA FUNCIÓN PULMONAR Y LA AFECTACIÓN DE LA VÍA AÉREA FINA EN EL CONTROL DE LOS PACIENTES CON ASMA GRAVE EN TRATAMIENTO CON FÁRMACOS BIOLÓGICOS.</a:t>
            </a:r>
            <a:endParaRPr lang="es-ES" sz="1600" b="1" dirty="0">
              <a:solidFill>
                <a:srgbClr val="00B05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55366DD-9DB1-7443-B218-DA34F48F973C}"/>
              </a:ext>
            </a:extLst>
          </p:cNvPr>
          <p:cNvSpPr txBox="1"/>
          <p:nvPr/>
        </p:nvSpPr>
        <p:spPr>
          <a:xfrm>
            <a:off x="1691680" y="947504"/>
            <a:ext cx="78123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SzPts val="1000"/>
              <a:tabLst>
                <a:tab pos="457200" algn="l"/>
              </a:tabLst>
            </a:pPr>
            <a:r>
              <a:rPr lang="es-ES" sz="10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J. Romero López, J. Domínguez Caro, A. González Hernández, C. Romero Sayago, B. Gracia Hernández, A. Pereira Vega.</a:t>
            </a:r>
          </a:p>
          <a:p>
            <a:pPr algn="ctr">
              <a:buSzPts val="1000"/>
              <a:tabLst>
                <a:tab pos="457200" algn="l"/>
              </a:tabLst>
            </a:pPr>
            <a:r>
              <a:rPr lang="es-ES" sz="1000" i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Servicio de Neumología. Hospital Juan Ramón Jiménez. Huelva.</a:t>
            </a:r>
            <a:endParaRPr lang="es-ES" sz="10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1283D9C-3B93-A548-972C-5DF52CA3943F}"/>
              </a:ext>
            </a:extLst>
          </p:cNvPr>
          <p:cNvSpPr txBox="1"/>
          <p:nvPr/>
        </p:nvSpPr>
        <p:spPr>
          <a:xfrm>
            <a:off x="323528" y="1542514"/>
            <a:ext cx="4032448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Introducción</a:t>
            </a:r>
            <a:endParaRPr lang="es-ES" sz="1400" b="1" dirty="0">
              <a:solidFill>
                <a:srgbClr val="00B05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E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</a:t>
            </a:r>
            <a:r>
              <a:rPr lang="es-ES" sz="14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asma grave de control difícil</a:t>
            </a:r>
            <a:r>
              <a:rPr lang="es-ES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(AGCD) implica fármacos a dosis elevadas, adecuada adherencia, sin buen control clínico. </a:t>
            </a:r>
          </a:p>
          <a:p>
            <a:endParaRPr lang="es-ES" sz="1400" dirty="0">
              <a:solidFill>
                <a:srgbClr val="22222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Puede existir cierta discordancia entre la clínica de estos pacientes y su función pulmonar.</a:t>
            </a:r>
          </a:p>
          <a:p>
            <a:endParaRPr lang="es-E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s-E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dirty="0"/>
              <a:t> 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A472DD9-2FF0-8148-96FC-F66877D39124}"/>
              </a:ext>
            </a:extLst>
          </p:cNvPr>
          <p:cNvSpPr txBox="1"/>
          <p:nvPr/>
        </p:nvSpPr>
        <p:spPr>
          <a:xfrm>
            <a:off x="4716016" y="1542514"/>
            <a:ext cx="432581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Metodología</a:t>
            </a:r>
          </a:p>
          <a:p>
            <a:endParaRPr lang="es-E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Estudio </a:t>
            </a:r>
            <a:r>
              <a:rPr lang="es-ES" sz="14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retrospectivo y descriptivo </a:t>
            </a:r>
            <a:r>
              <a:rPr lang="es-ES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de: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sz="14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s-ES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nálisis de la función pulmonar </a:t>
            </a:r>
            <a:r>
              <a:rPr lang="es-ES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 </a:t>
            </a:r>
            <a:r>
              <a:rPr lang="es-ES" sz="1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espirometrías</a:t>
            </a:r>
            <a:r>
              <a:rPr lang="es-ES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basales y a los 12 meses del inicio de: </a:t>
            </a:r>
            <a:r>
              <a:rPr lang="es-ES" sz="1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Omalizumab</a:t>
            </a:r>
            <a:r>
              <a:rPr lang="es-ES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(O), </a:t>
            </a:r>
            <a:r>
              <a:rPr lang="es-ES" sz="1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Benralizumab</a:t>
            </a:r>
            <a:r>
              <a:rPr lang="es-ES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(B), </a:t>
            </a:r>
            <a:r>
              <a:rPr lang="es-ES" sz="1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Mepolizumab</a:t>
            </a:r>
            <a:r>
              <a:rPr lang="es-ES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(M) y </a:t>
            </a:r>
            <a:r>
              <a:rPr lang="es-ES" sz="1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Dupilumab</a:t>
            </a:r>
            <a:r>
              <a:rPr lang="es-ES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(D).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sz="14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s-ES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acientes con AGCD.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Hospital Juan Ramón Jiménez de Huelva.</a:t>
            </a:r>
          </a:p>
          <a:p>
            <a:r>
              <a:rPr lang="es-ES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s-ES" sz="1400" dirty="0">
              <a:solidFill>
                <a:srgbClr val="22222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ES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seleccionaron las </a:t>
            </a:r>
            <a:r>
              <a:rPr lang="es-ES" sz="14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espirometrías</a:t>
            </a:r>
            <a:r>
              <a:rPr lang="es-ES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normales u obstrucción ligera con MMEF &lt; 60%. </a:t>
            </a:r>
          </a:p>
        </p:txBody>
      </p:sp>
      <p:sp>
        <p:nvSpPr>
          <p:cNvPr id="6" name="Anillo 5">
            <a:extLst>
              <a:ext uri="{FF2B5EF4-FFF2-40B4-BE49-F238E27FC236}">
                <a16:creationId xmlns:a16="http://schemas.microsoft.com/office/drawing/2014/main" id="{A9832496-7446-544A-B13E-AB146FEAAC52}"/>
              </a:ext>
            </a:extLst>
          </p:cNvPr>
          <p:cNvSpPr/>
          <p:nvPr/>
        </p:nvSpPr>
        <p:spPr>
          <a:xfrm>
            <a:off x="107504" y="3697510"/>
            <a:ext cx="4248472" cy="1250504"/>
          </a:xfrm>
          <a:prstGeom prst="donut">
            <a:avLst>
              <a:gd name="adj" fmla="val 1258"/>
            </a:avLst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3E4D0D4-502C-2444-A560-47771DBFC23D}"/>
              </a:ext>
            </a:extLst>
          </p:cNvPr>
          <p:cNvSpPr txBox="1"/>
          <p:nvPr/>
        </p:nvSpPr>
        <p:spPr>
          <a:xfrm>
            <a:off x="318198" y="3716128"/>
            <a:ext cx="37852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Objetivo</a:t>
            </a:r>
          </a:p>
          <a:p>
            <a:pPr algn="ctr"/>
            <a:r>
              <a:rPr lang="es-ES" sz="1400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s-ES" sz="14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nalizar la función pulmonar y el papel de la vía aérea fina en los pacientes con AGCD y su variación tras el inicio del  tratamiento biológico.</a:t>
            </a:r>
            <a:endParaRPr lang="es-E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B235FF65-9B6C-4340-8CE6-29536AD9551B}"/>
              </a:ext>
            </a:extLst>
          </p:cNvPr>
          <p:cNvCxnSpPr/>
          <p:nvPr/>
        </p:nvCxnSpPr>
        <p:spPr>
          <a:xfrm>
            <a:off x="4572000" y="1542514"/>
            <a:ext cx="0" cy="3343165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77D54F7-9387-EE4C-9F15-1B7FD6E9EF57}"/>
              </a:ext>
            </a:extLst>
          </p:cNvPr>
          <p:cNvSpPr txBox="1"/>
          <p:nvPr/>
        </p:nvSpPr>
        <p:spPr>
          <a:xfrm>
            <a:off x="827584" y="2907472"/>
            <a:ext cx="7900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B050"/>
              </a:buClr>
            </a:pPr>
            <a:endParaRPr lang="es-ES" sz="1200" b="1" dirty="0">
              <a:solidFill>
                <a:srgbClr val="22222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Clr>
                <a:srgbClr val="00B050"/>
              </a:buClr>
              <a:buFont typeface="Wingdings" pitchFamily="2" charset="2"/>
              <a:buChar char="Ø"/>
            </a:pPr>
            <a:r>
              <a:rPr lang="es-ES" sz="12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 48% de pacientes con </a:t>
            </a:r>
            <a:r>
              <a:rPr lang="es-ES" sz="12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espirometría</a:t>
            </a:r>
            <a:r>
              <a:rPr lang="es-ES" sz="12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normal u obstrucción ligera tuvieron un MMEF &lt; 60%. </a:t>
            </a:r>
            <a:endParaRPr lang="es-ES" sz="12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6C15E99-B1AE-7046-8B45-4F87B15CAD00}"/>
              </a:ext>
            </a:extLst>
          </p:cNvPr>
          <p:cNvSpPr txBox="1"/>
          <p:nvPr/>
        </p:nvSpPr>
        <p:spPr>
          <a:xfrm>
            <a:off x="328270" y="3968413"/>
            <a:ext cx="797379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Aft>
                <a:spcPts val="1200"/>
              </a:spcAft>
              <a:buClr>
                <a:srgbClr val="00B050"/>
              </a:buClr>
              <a:buFont typeface="Wingdings" pitchFamily="2" charset="2"/>
              <a:buChar char="ü"/>
            </a:pPr>
            <a:r>
              <a:rPr lang="es-ES" sz="12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s-ES" sz="12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53.2% de los pacientes con AGCD</a:t>
            </a:r>
            <a:r>
              <a:rPr lang="es-ES" sz="12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tienen una </a:t>
            </a:r>
            <a:r>
              <a:rPr lang="es-ES" sz="1200" b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espirometria</a:t>
            </a:r>
            <a:r>
              <a:rPr lang="es-ES" sz="12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normal o con obstrucción ligera </a:t>
            </a:r>
            <a:r>
              <a:rPr lang="es-ES" sz="12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previo al inicio del fármaco biológico, siendo este porcentaje hasta del 70.1% tras 12 meses del tratamiento. </a:t>
            </a:r>
          </a:p>
          <a:p>
            <a:pPr marL="171450" indent="-171450">
              <a:spcAft>
                <a:spcPts val="1200"/>
              </a:spcAft>
              <a:buClr>
                <a:srgbClr val="00B050"/>
              </a:buClr>
              <a:buFont typeface="Wingdings" pitchFamily="2" charset="2"/>
              <a:buChar char="ü"/>
            </a:pPr>
            <a:r>
              <a:rPr lang="es-ES" sz="12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estos pacientes, un </a:t>
            </a:r>
            <a:r>
              <a:rPr lang="es-ES" sz="1200" b="1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48% tenía afectación de la vía fina</a:t>
            </a:r>
            <a:r>
              <a:rPr lang="es-ES" sz="12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lo que resalta el posible papel de la vía fina en el AGCD.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F6D2A85-08DB-3442-B944-4349ED9C3344}"/>
              </a:ext>
            </a:extLst>
          </p:cNvPr>
          <p:cNvSpPr txBox="1"/>
          <p:nvPr/>
        </p:nvSpPr>
        <p:spPr>
          <a:xfrm>
            <a:off x="3436661" y="267494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  <a:endParaRPr lang="es-ES" sz="2000" dirty="0">
              <a:solidFill>
                <a:srgbClr val="00B050"/>
              </a:solidFill>
            </a:endParaRPr>
          </a:p>
        </p:txBody>
      </p:sp>
      <p:graphicFrame>
        <p:nvGraphicFramePr>
          <p:cNvPr id="8" name="Tabla 8">
            <a:extLst>
              <a:ext uri="{FF2B5EF4-FFF2-40B4-BE49-F238E27FC236}">
                <a16:creationId xmlns:a16="http://schemas.microsoft.com/office/drawing/2014/main" id="{D7ED9737-5F7B-804C-B72F-578A9D83ED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7175542"/>
              </p:ext>
            </p:extLst>
          </p:nvPr>
        </p:nvGraphicFramePr>
        <p:xfrm>
          <a:off x="2051720" y="672423"/>
          <a:ext cx="6408712" cy="225552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1831060">
                  <a:extLst>
                    <a:ext uri="{9D8B030D-6E8A-4147-A177-3AD203B41FA5}">
                      <a16:colId xmlns:a16="http://schemas.microsoft.com/office/drawing/2014/main" val="3964670502"/>
                    </a:ext>
                  </a:extLst>
                </a:gridCol>
                <a:gridCol w="1983649">
                  <a:extLst>
                    <a:ext uri="{9D8B030D-6E8A-4147-A177-3AD203B41FA5}">
                      <a16:colId xmlns:a16="http://schemas.microsoft.com/office/drawing/2014/main" val="3298996328"/>
                    </a:ext>
                  </a:extLst>
                </a:gridCol>
                <a:gridCol w="2594003">
                  <a:extLst>
                    <a:ext uri="{9D8B030D-6E8A-4147-A177-3AD203B41FA5}">
                      <a16:colId xmlns:a16="http://schemas.microsoft.com/office/drawing/2014/main" val="1236510191"/>
                    </a:ext>
                  </a:extLst>
                </a:gridCol>
              </a:tblGrid>
              <a:tr h="469422">
                <a:tc>
                  <a:txBody>
                    <a:bodyPr/>
                    <a:lstStyle/>
                    <a:p>
                      <a:r>
                        <a:rPr lang="es-ES" sz="1400" dirty="0"/>
                        <a:t>Patrón espirométrico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Previo a tratamiento biológico (% pacientes)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Tras 12 meses de tratamiento biológico (% pacientes)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239935"/>
                  </a:ext>
                </a:extLst>
              </a:tr>
              <a:tr h="276131">
                <a:tc>
                  <a:txBody>
                    <a:bodyPr/>
                    <a:lstStyle/>
                    <a:p>
                      <a:r>
                        <a:rPr lang="es-ES" sz="1300" dirty="0"/>
                        <a:t>Normal</a:t>
                      </a:r>
                    </a:p>
                  </a:txBody>
                  <a:tcPr>
                    <a:solidFill>
                      <a:srgbClr val="00B050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44,7</a:t>
                      </a:r>
                    </a:p>
                  </a:txBody>
                  <a:tcPr>
                    <a:solidFill>
                      <a:srgbClr val="00B050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60,9</a:t>
                      </a:r>
                    </a:p>
                  </a:txBody>
                  <a:tcPr>
                    <a:solidFill>
                      <a:srgbClr val="00B050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192007"/>
                  </a:ext>
                </a:extLst>
              </a:tr>
              <a:tr h="276131">
                <a:tc>
                  <a:txBody>
                    <a:bodyPr/>
                    <a:lstStyle/>
                    <a:p>
                      <a:r>
                        <a:rPr lang="es-ES" sz="1300" dirty="0"/>
                        <a:t>Obstrucción ligera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8,5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9,2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198337"/>
                  </a:ext>
                </a:extLst>
              </a:tr>
              <a:tr h="276131">
                <a:tc>
                  <a:txBody>
                    <a:bodyPr/>
                    <a:lstStyle/>
                    <a:p>
                      <a:r>
                        <a:rPr lang="es-ES" sz="1300" dirty="0"/>
                        <a:t>Obstrucción moderada</a:t>
                      </a:r>
                    </a:p>
                  </a:txBody>
                  <a:tcPr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31,9</a:t>
                      </a:r>
                    </a:p>
                  </a:txBody>
                  <a:tcPr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19,5</a:t>
                      </a:r>
                    </a:p>
                  </a:txBody>
                  <a:tcPr>
                    <a:solidFill>
                      <a:srgbClr val="00B050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349204"/>
                  </a:ext>
                </a:extLst>
              </a:tr>
              <a:tr h="276131">
                <a:tc>
                  <a:txBody>
                    <a:bodyPr/>
                    <a:lstStyle/>
                    <a:p>
                      <a:r>
                        <a:rPr lang="es-ES" sz="1300" dirty="0"/>
                        <a:t>Obstrucción severa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6,4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6,9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4159029"/>
                  </a:ext>
                </a:extLst>
              </a:tr>
              <a:tr h="276131">
                <a:tc>
                  <a:txBody>
                    <a:bodyPr/>
                    <a:lstStyle/>
                    <a:p>
                      <a:r>
                        <a:rPr lang="es-ES" sz="1300" dirty="0"/>
                        <a:t>Obstrucción muy severa</a:t>
                      </a:r>
                    </a:p>
                  </a:txBody>
                  <a:tcPr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2,1</a:t>
                      </a:r>
                    </a:p>
                  </a:txBody>
                  <a:tcPr>
                    <a:solidFill>
                      <a:srgbClr val="00B050">
                        <a:alpha val="1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0</a:t>
                      </a:r>
                    </a:p>
                  </a:txBody>
                  <a:tcPr>
                    <a:solidFill>
                      <a:srgbClr val="00B050">
                        <a:alpha val="1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1509551"/>
                  </a:ext>
                </a:extLst>
              </a:tr>
              <a:tr h="158093">
                <a:tc>
                  <a:txBody>
                    <a:bodyPr/>
                    <a:lstStyle/>
                    <a:p>
                      <a:r>
                        <a:rPr lang="es-ES" sz="1300" dirty="0"/>
                        <a:t>Patrón mixto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6,4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dirty="0"/>
                        <a:t>3,4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079779"/>
                  </a:ext>
                </a:extLst>
              </a:tr>
            </a:tbl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E6BDB60-4BD3-2942-BFFF-B8041CB0680F}"/>
              </a:ext>
            </a:extLst>
          </p:cNvPr>
          <p:cNvSpPr txBox="1"/>
          <p:nvPr/>
        </p:nvSpPr>
        <p:spPr>
          <a:xfrm>
            <a:off x="85677" y="1463742"/>
            <a:ext cx="1728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94 pacientes AGCD con biológicos:</a:t>
            </a:r>
          </a:p>
          <a:p>
            <a:pPr algn="ctr"/>
            <a:r>
              <a:rPr lang="es-ES" sz="1400" dirty="0"/>
              <a:t>37 B, 31 M, 24 O, 2D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A0778455-517C-F644-847A-45F621FEE3C5}"/>
              </a:ext>
            </a:extLst>
          </p:cNvPr>
          <p:cNvSpPr/>
          <p:nvPr/>
        </p:nvSpPr>
        <p:spPr>
          <a:xfrm>
            <a:off x="85677" y="1327321"/>
            <a:ext cx="1728192" cy="1046439"/>
          </a:xfrm>
          <a:prstGeom prst="ellipse">
            <a:avLst/>
          </a:prstGeom>
          <a:noFill/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A2F1558-C59D-B64D-8282-D11613C56CD2}"/>
              </a:ext>
            </a:extLst>
          </p:cNvPr>
          <p:cNvSpPr txBox="1"/>
          <p:nvPr/>
        </p:nvSpPr>
        <p:spPr>
          <a:xfrm>
            <a:off x="3304340" y="3564775"/>
            <a:ext cx="17048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solidFill>
                  <a:srgbClr val="00B05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Conclusiones</a:t>
            </a:r>
            <a:endParaRPr lang="es-ES" sz="20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344</Words>
  <Application>Microsoft Macintosh PowerPoint</Application>
  <PresentationFormat>Presentación en pantalla (16:9)</PresentationFormat>
  <Paragraphs>51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Gloria Toledo Muñoz-Cobo</cp:lastModifiedBy>
  <cp:revision>14</cp:revision>
  <dcterms:created xsi:type="dcterms:W3CDTF">2022-01-11T08:55:46Z</dcterms:created>
  <dcterms:modified xsi:type="dcterms:W3CDTF">2023-02-26T20:09:08Z</dcterms:modified>
</cp:coreProperties>
</file>