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01" y="12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0244" y="2159828"/>
            <a:ext cx="2897882" cy="1476653"/>
          </a:xfrm>
          <a:prstGeom prst="rect">
            <a:avLst/>
          </a:prstGeom>
        </p:spPr>
      </p:pic>
      <p:sp>
        <p:nvSpPr>
          <p:cNvPr id="9" name="Rectangle 18"/>
          <p:cNvSpPr/>
          <p:nvPr/>
        </p:nvSpPr>
        <p:spPr>
          <a:xfrm>
            <a:off x="105178" y="1297791"/>
            <a:ext cx="2018550" cy="478272"/>
          </a:xfrm>
          <a:prstGeom prst="rect">
            <a:avLst/>
          </a:prstGeom>
          <a:solidFill>
            <a:schemeClr val="accent5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748721" y="139956"/>
            <a:ext cx="6624736" cy="857250"/>
          </a:xfr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>
            <a:no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PACIENTES EPOC CON NUEVO DISPOSITIVO AEROSPHERE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720684" y="978172"/>
            <a:ext cx="7423316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E. Sánchez </a:t>
            </a:r>
            <a:r>
              <a:rPr lang="es-ES" altLang="es-ES" sz="900" dirty="0">
                <a:latin typeface="Arial" panose="020B0604020202020204" pitchFamily="34" charset="0"/>
                <a:cs typeface="Arial" panose="020B0604020202020204" pitchFamily="34" charset="0"/>
              </a:rPr>
              <a:t>Á</a:t>
            </a: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lvarez,</a:t>
            </a:r>
            <a:r>
              <a:rPr kumimoji="0" lang="es-ES" altLang="es-ES" sz="900" b="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D. Vega Lizarazo, M. Segura Romero, E. Cabrera César, S. Sánchez Martín,</a:t>
            </a:r>
            <a:r>
              <a:rPr lang="es-ES" altLang="es-ES" sz="9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J.L. Velasco Garrido</a:t>
            </a:r>
            <a:endParaRPr lang="es-ES" alt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               Servicio</a:t>
            </a:r>
            <a:r>
              <a:rPr kumimoji="0" lang="es-ES" altLang="es-ES" sz="900" b="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Neumología, Hospital Universitario Virgen de la Victoria, Málaga</a:t>
            </a:r>
            <a:endParaRPr kumimoji="0" lang="es-ES" altLang="es-ES" sz="9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8" name="Marcador de contenido 7"/>
          <p:cNvSpPr txBox="1">
            <a:spLocks noGrp="1"/>
          </p:cNvSpPr>
          <p:nvPr>
            <p:ph idx="1"/>
          </p:nvPr>
        </p:nvSpPr>
        <p:spPr>
          <a:xfrm>
            <a:off x="-302005" y="1374039"/>
            <a:ext cx="822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s-E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8"/>
          <p:cNvSpPr/>
          <p:nvPr/>
        </p:nvSpPr>
        <p:spPr>
          <a:xfrm>
            <a:off x="7201521" y="2454875"/>
            <a:ext cx="1603748" cy="396433"/>
          </a:xfrm>
          <a:prstGeom prst="rect">
            <a:avLst/>
          </a:prstGeom>
          <a:solidFill>
            <a:schemeClr val="accent5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7487869" y="2455070"/>
            <a:ext cx="9941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Objetivo</a:t>
            </a:r>
            <a:endParaRPr lang="es-E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7230521" y="3038438"/>
            <a:ext cx="1579506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 Perfil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de los pacientes EPOC en tratamiento con </a:t>
            </a:r>
            <a:r>
              <a:rPr lang="es-ES" sz="1200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Aerosphere</a:t>
            </a:r>
            <a:endParaRPr lang="es-ES" sz="1200" dirty="0"/>
          </a:p>
        </p:txBody>
      </p:sp>
      <p:sp>
        <p:nvSpPr>
          <p:cNvPr id="18" name="Rectángulo 17"/>
          <p:cNvSpPr/>
          <p:nvPr/>
        </p:nvSpPr>
        <p:spPr>
          <a:xfrm>
            <a:off x="4067944" y="1416129"/>
            <a:ext cx="45720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400" dirty="0"/>
              <a:t/>
            </a:r>
            <a:br>
              <a:rPr lang="es-ES" sz="1400" dirty="0"/>
            </a:b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Recientemente se 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comercializó un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nuevo </a:t>
            </a:r>
            <a:endParaRPr lang="es-ES" sz="120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dispositivo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ICP 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con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triple terapia 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cerrada: </a:t>
            </a:r>
          </a:p>
          <a:p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                       “</a:t>
            </a:r>
            <a:r>
              <a:rPr lang="es-ES" sz="1200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Aerosphere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”</a:t>
            </a:r>
            <a:r>
              <a:rPr lang="es-ES" sz="1200" dirty="0"/>
              <a:t/>
            </a:r>
            <a:br>
              <a:rPr lang="es-ES" sz="1200" dirty="0"/>
            </a:br>
            <a:endParaRPr lang="es-ES" sz="1200" dirty="0"/>
          </a:p>
        </p:txBody>
      </p:sp>
      <p:sp>
        <p:nvSpPr>
          <p:cNvPr id="20" name="Rectángulo 19"/>
          <p:cNvSpPr/>
          <p:nvPr/>
        </p:nvSpPr>
        <p:spPr>
          <a:xfrm>
            <a:off x="93988" y="1881418"/>
            <a:ext cx="39176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En la EPOC, uno de los pilares del tratamiento </a:t>
            </a:r>
            <a:endParaRPr lang="es-ES" sz="120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son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las 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terapias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inhaladas; existiendo diferentes dispositivos de inhalación 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según la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técnica de 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administración. </a:t>
            </a:r>
          </a:p>
          <a:p>
            <a:endParaRPr lang="es-ES" sz="1200" dirty="0"/>
          </a:p>
        </p:txBody>
      </p:sp>
      <p:graphicFrame>
        <p:nvGraphicFramePr>
          <p:cNvPr id="21" name="Tab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921346"/>
              </p:ext>
            </p:extLst>
          </p:nvPr>
        </p:nvGraphicFramePr>
        <p:xfrm>
          <a:off x="212303" y="2718667"/>
          <a:ext cx="3072836" cy="16469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36418"/>
                <a:gridCol w="1536418"/>
              </a:tblGrid>
              <a:tr h="966884"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Inhaladores de cartucho presurizado (ICP) y de vapor suave (IVS)</a:t>
                      </a:r>
                      <a:endParaRPr lang="es-ES" sz="12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Inhaladores de polvo seco (IPS) </a:t>
                      </a:r>
                      <a:endParaRPr lang="es-ES" sz="12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41134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Flujo inspiratorio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&lt;</a:t>
                      </a:r>
                    </a:p>
                    <a:p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Coordinación &gt;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Flujo inspiratorio &gt;</a:t>
                      </a:r>
                    </a:p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Coordinación &lt;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4" name="Imagen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03" y="4121979"/>
            <a:ext cx="3639617" cy="1021521"/>
          </a:xfrm>
          <a:prstGeom prst="rect">
            <a:avLst/>
          </a:prstGeom>
        </p:spPr>
      </p:pic>
      <p:graphicFrame>
        <p:nvGraphicFramePr>
          <p:cNvPr id="26" name="Tabla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225312"/>
              </p:ext>
            </p:extLst>
          </p:nvPr>
        </p:nvGraphicFramePr>
        <p:xfrm>
          <a:off x="4268645" y="3670122"/>
          <a:ext cx="2582645" cy="1463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82645"/>
              </a:tblGrid>
              <a:tr h="251836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                       </a:t>
                      </a:r>
                      <a:r>
                        <a:rPr lang="es-ES" sz="1200" b="0" dirty="0" smtClean="0"/>
                        <a:t>BENEFICIOS</a:t>
                      </a:r>
                      <a:endParaRPr lang="es-ES" sz="1200" b="0" dirty="0"/>
                    </a:p>
                  </a:txBody>
                  <a:tcPr/>
                </a:tc>
              </a:tr>
              <a:tr h="435208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Suspensión conjunta, proporción constante por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el árbol bronquial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61125">
                <a:tc>
                  <a:txBody>
                    <a:bodyPr/>
                    <a:lstStyle/>
                    <a:p>
                      <a:r>
                        <a:rPr lang="es-E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Evitan la aglomeración del fármaco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35208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Dosis constante y suficiencia a pesar de técnica </a:t>
                      </a:r>
                      <a:r>
                        <a:rPr lang="es-E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subóptima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7" name="Imagen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3170" y="67822"/>
            <a:ext cx="1166588" cy="1731247"/>
          </a:xfrm>
          <a:prstGeom prst="rect">
            <a:avLst/>
          </a:prstGeom>
        </p:spPr>
      </p:pic>
      <p:sp>
        <p:nvSpPr>
          <p:cNvPr id="32" name="TextBox 10"/>
          <p:cNvSpPr txBox="1"/>
          <p:nvPr/>
        </p:nvSpPr>
        <p:spPr bwMode="auto">
          <a:xfrm rot="16200000">
            <a:off x="5959674" y="3139955"/>
            <a:ext cx="2205813" cy="245559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33" name="TextBox 10"/>
          <p:cNvSpPr txBox="1"/>
          <p:nvPr/>
        </p:nvSpPr>
        <p:spPr bwMode="auto">
          <a:xfrm>
            <a:off x="7064044" y="2157255"/>
            <a:ext cx="1778251" cy="245559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34" name="TextBox 10"/>
          <p:cNvSpPr txBox="1"/>
          <p:nvPr/>
        </p:nvSpPr>
        <p:spPr bwMode="auto">
          <a:xfrm>
            <a:off x="6939801" y="4172143"/>
            <a:ext cx="1975589" cy="245559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35" name="TextBox 10"/>
          <p:cNvSpPr txBox="1"/>
          <p:nvPr/>
        </p:nvSpPr>
        <p:spPr bwMode="auto">
          <a:xfrm rot="16200000">
            <a:off x="7830327" y="3164698"/>
            <a:ext cx="2260447" cy="245559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8"/>
          <p:cNvSpPr/>
          <p:nvPr/>
        </p:nvSpPr>
        <p:spPr>
          <a:xfrm>
            <a:off x="2346296" y="1671751"/>
            <a:ext cx="850037" cy="3531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186" y="1370073"/>
            <a:ext cx="3275117" cy="250964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759353"/>
            <a:ext cx="3635896" cy="1044801"/>
          </a:xfrm>
          <a:prstGeom prst="rect">
            <a:avLst/>
          </a:prstGeom>
        </p:spPr>
      </p:pic>
      <p:sp>
        <p:nvSpPr>
          <p:cNvPr id="12" name="Rectangle 18"/>
          <p:cNvSpPr/>
          <p:nvPr/>
        </p:nvSpPr>
        <p:spPr>
          <a:xfrm>
            <a:off x="245342" y="4295296"/>
            <a:ext cx="2170584" cy="478272"/>
          </a:xfrm>
          <a:prstGeom prst="rect">
            <a:avLst/>
          </a:prstGeom>
          <a:solidFill>
            <a:schemeClr val="accent5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ángulo 12"/>
          <p:cNvSpPr/>
          <p:nvPr/>
        </p:nvSpPr>
        <p:spPr>
          <a:xfrm>
            <a:off x="419166" y="4357159"/>
            <a:ext cx="18229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8"/>
          <p:cNvSpPr/>
          <p:nvPr/>
        </p:nvSpPr>
        <p:spPr>
          <a:xfrm>
            <a:off x="2470917" y="3812193"/>
            <a:ext cx="5326805" cy="134440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Rectángulo 14"/>
          <p:cNvSpPr/>
          <p:nvPr/>
        </p:nvSpPr>
        <p:spPr>
          <a:xfrm>
            <a:off x="2591780" y="3855424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*La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mayoría de los pacientes pertenecía al </a:t>
            </a:r>
            <a:r>
              <a:rPr lang="es-ES" sz="1200" u="sng" dirty="0">
                <a:solidFill>
                  <a:srgbClr val="222222"/>
                </a:solidFill>
                <a:latin typeface="Arial" panose="020B0604020202020204" pitchFamily="34" charset="0"/>
              </a:rPr>
              <a:t>grupo IVD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de GOLD 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2022</a:t>
            </a:r>
            <a:endParaRPr lang="es-ES" sz="1200" dirty="0" smtClean="0"/>
          </a:p>
          <a:p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*</a:t>
            </a:r>
            <a:r>
              <a:rPr lang="es-ES" sz="1200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Aerosphere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se prescribe en </a:t>
            </a:r>
            <a:r>
              <a:rPr lang="es-ES" sz="1200" u="sng" dirty="0">
                <a:solidFill>
                  <a:srgbClr val="222222"/>
                </a:solidFill>
                <a:latin typeface="Arial" panose="020B0604020202020204" pitchFamily="34" charset="0"/>
              </a:rPr>
              <a:t>más de la mitad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de pacientes que han </a:t>
            </a:r>
            <a:endParaRPr lang="es-ES" sz="120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tenido </a:t>
            </a:r>
            <a:r>
              <a:rPr lang="es-ES" sz="1200" u="sng" dirty="0">
                <a:solidFill>
                  <a:srgbClr val="222222"/>
                </a:solidFill>
                <a:latin typeface="Arial" panose="020B0604020202020204" pitchFamily="34" charset="0"/>
              </a:rPr>
              <a:t>exacerbaciones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, estando la mayoría previamente 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con </a:t>
            </a:r>
          </a:p>
          <a:p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triple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terapia 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abierta</a:t>
            </a:r>
            <a:r>
              <a:rPr lang="es-ES" sz="1200" dirty="0"/>
              <a:t/>
            </a:r>
            <a:br>
              <a:rPr lang="es-ES" sz="1200" dirty="0"/>
            </a:b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*</a:t>
            </a:r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Una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quinta parte de los pacientes </a:t>
            </a:r>
            <a:r>
              <a:rPr lang="es-ES" sz="1200" u="sng" dirty="0">
                <a:solidFill>
                  <a:srgbClr val="222222"/>
                </a:solidFill>
                <a:latin typeface="Arial" panose="020B0604020202020204" pitchFamily="34" charset="0"/>
              </a:rPr>
              <a:t>directamente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 inician tratamiento con </a:t>
            </a:r>
            <a:endParaRPr lang="es-ES" sz="120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s-ES" sz="1200" dirty="0" smtClean="0">
                <a:solidFill>
                  <a:srgbClr val="222222"/>
                </a:solidFill>
                <a:latin typeface="Arial" panose="020B0604020202020204" pitchFamily="34" charset="0"/>
              </a:rPr>
              <a:t>triple 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terapia en dispositivo </a:t>
            </a:r>
            <a:r>
              <a:rPr lang="es-ES" sz="1200" dirty="0" err="1">
                <a:solidFill>
                  <a:srgbClr val="222222"/>
                </a:solidFill>
                <a:latin typeface="Arial" panose="020B0604020202020204" pitchFamily="34" charset="0"/>
              </a:rPr>
              <a:t>Aerosphere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  <a:endParaRPr lang="es-ES" sz="1200" dirty="0"/>
          </a:p>
        </p:txBody>
      </p:sp>
      <p:sp>
        <p:nvSpPr>
          <p:cNvPr id="16" name="Rectangle 18"/>
          <p:cNvSpPr/>
          <p:nvPr/>
        </p:nvSpPr>
        <p:spPr>
          <a:xfrm>
            <a:off x="107504" y="909993"/>
            <a:ext cx="2170584" cy="478272"/>
          </a:xfrm>
          <a:prstGeom prst="rect">
            <a:avLst/>
          </a:prstGeom>
          <a:solidFill>
            <a:schemeClr val="accent5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E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RESULTADOS</a:t>
            </a:r>
            <a:endParaRPr lang="es-E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353716" y="26926"/>
            <a:ext cx="2730335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- Estudio descriptivo pacientes </a:t>
            </a:r>
          </a:p>
          <a:p>
            <a:pPr algn="ctr"/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EPOC con </a:t>
            </a:r>
            <a:r>
              <a:rPr lang="es-ES" sz="1200" dirty="0" err="1">
                <a:solidFill>
                  <a:srgbClr val="222222"/>
                </a:solidFill>
                <a:latin typeface="Arial" panose="020B0604020202020204" pitchFamily="34" charset="0"/>
              </a:rPr>
              <a:t>Aerosphere</a:t>
            </a:r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</a:p>
          <a:p>
            <a:pPr algn="ctr"/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- Nuestra área sanitaria </a:t>
            </a:r>
          </a:p>
          <a:p>
            <a:pPr algn="ctr"/>
            <a:r>
              <a:rPr lang="es-ES" sz="1200" dirty="0">
                <a:solidFill>
                  <a:srgbClr val="222222"/>
                </a:solidFill>
                <a:latin typeface="Arial" panose="020B0604020202020204" pitchFamily="34" charset="0"/>
              </a:rPr>
              <a:t>- Agosto 2021-Julio 2022</a:t>
            </a:r>
            <a:endParaRPr lang="es-ES" sz="1200" dirty="0"/>
          </a:p>
        </p:txBody>
      </p:sp>
      <p:sp>
        <p:nvSpPr>
          <p:cNvPr id="18" name="Rectangle 18"/>
          <p:cNvSpPr/>
          <p:nvPr/>
        </p:nvSpPr>
        <p:spPr>
          <a:xfrm>
            <a:off x="2963735" y="140198"/>
            <a:ext cx="2170584" cy="478272"/>
          </a:xfrm>
          <a:prstGeom prst="rect">
            <a:avLst/>
          </a:prstGeom>
          <a:solidFill>
            <a:schemeClr val="accent5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E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E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8"/>
          <p:cNvSpPr/>
          <p:nvPr/>
        </p:nvSpPr>
        <p:spPr>
          <a:xfrm>
            <a:off x="148706" y="1674359"/>
            <a:ext cx="1063084" cy="4624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Rectángulo 20"/>
          <p:cNvSpPr/>
          <p:nvPr/>
        </p:nvSpPr>
        <p:spPr>
          <a:xfrm>
            <a:off x="125053" y="1737631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167 pacientes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 8"/>
          <p:cNvSpPr/>
          <p:nvPr/>
        </p:nvSpPr>
        <p:spPr>
          <a:xfrm>
            <a:off x="1459756" y="2436322"/>
            <a:ext cx="983359" cy="40009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ko-K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GOLD 2022</a:t>
            </a:r>
            <a:endParaRPr lang="ko-KR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8"/>
          <p:cNvSpPr/>
          <p:nvPr/>
        </p:nvSpPr>
        <p:spPr>
          <a:xfrm>
            <a:off x="5523271" y="1189699"/>
            <a:ext cx="1055195" cy="4624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ko-K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Tratamiento previo</a:t>
            </a:r>
            <a:endParaRPr lang="ko-KR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ounded Rectangle 8"/>
          <p:cNvSpPr/>
          <p:nvPr/>
        </p:nvSpPr>
        <p:spPr>
          <a:xfrm>
            <a:off x="1277181" y="1432281"/>
            <a:ext cx="983359" cy="3531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Rounded Rectangle 8"/>
          <p:cNvSpPr/>
          <p:nvPr/>
        </p:nvSpPr>
        <p:spPr>
          <a:xfrm>
            <a:off x="1281823" y="1897221"/>
            <a:ext cx="983359" cy="3531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Rectángulo 26"/>
          <p:cNvSpPr/>
          <p:nvPr/>
        </p:nvSpPr>
        <p:spPr>
          <a:xfrm>
            <a:off x="1277181" y="1929349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123 hombres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1301130" y="1466425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44 mujeres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2364926" y="1718904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71,6 años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ounded Rectangle 8"/>
          <p:cNvSpPr/>
          <p:nvPr/>
        </p:nvSpPr>
        <p:spPr>
          <a:xfrm>
            <a:off x="3325103" y="1217714"/>
            <a:ext cx="983359" cy="3531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" name="Rounded Rectangle 8"/>
          <p:cNvSpPr/>
          <p:nvPr/>
        </p:nvSpPr>
        <p:spPr>
          <a:xfrm>
            <a:off x="3272053" y="1620598"/>
            <a:ext cx="1387511" cy="5540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Rounded Rectangle 8"/>
          <p:cNvSpPr/>
          <p:nvPr/>
        </p:nvSpPr>
        <p:spPr>
          <a:xfrm>
            <a:off x="3252311" y="2244920"/>
            <a:ext cx="1480046" cy="4874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Rectángulo 36"/>
          <p:cNvSpPr/>
          <p:nvPr/>
        </p:nvSpPr>
        <p:spPr>
          <a:xfrm>
            <a:off x="3384580" y="1222678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IPA 50,94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3261724" y="1652108"/>
            <a:ext cx="13978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56 fumadores</a:t>
            </a: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111 ex fumadores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ángulo 38"/>
          <p:cNvSpPr/>
          <p:nvPr/>
        </p:nvSpPr>
        <p:spPr>
          <a:xfrm>
            <a:off x="3315060" y="2262664"/>
            <a:ext cx="13978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121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exacerbadores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10"/>
          <p:cNvSpPr txBox="1"/>
          <p:nvPr/>
        </p:nvSpPr>
        <p:spPr bwMode="auto">
          <a:xfrm>
            <a:off x="2346296" y="886662"/>
            <a:ext cx="6756238" cy="245559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sz="14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41" name="Elipse 40"/>
          <p:cNvSpPr/>
          <p:nvPr/>
        </p:nvSpPr>
        <p:spPr>
          <a:xfrm>
            <a:off x="2536849" y="3435380"/>
            <a:ext cx="864096" cy="27912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Elipse 41"/>
          <p:cNvSpPr/>
          <p:nvPr/>
        </p:nvSpPr>
        <p:spPr>
          <a:xfrm>
            <a:off x="6588224" y="2962216"/>
            <a:ext cx="432048" cy="27912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44" name="Conector recto 43"/>
          <p:cNvCxnSpPr/>
          <p:nvPr/>
        </p:nvCxnSpPr>
        <p:spPr>
          <a:xfrm>
            <a:off x="5580112" y="3435380"/>
            <a:ext cx="0" cy="1395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ángulo 44"/>
          <p:cNvSpPr/>
          <p:nvPr/>
        </p:nvSpPr>
        <p:spPr>
          <a:xfrm>
            <a:off x="5436096" y="3574941"/>
            <a:ext cx="288319" cy="148384"/>
          </a:xfrm>
          <a:prstGeom prst="rect">
            <a:avLst/>
          </a:prstGeom>
          <a:noFill/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Rectángulo 45"/>
          <p:cNvSpPr/>
          <p:nvPr/>
        </p:nvSpPr>
        <p:spPr>
          <a:xfrm>
            <a:off x="5362235" y="3541163"/>
            <a:ext cx="108197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800" dirty="0" smtClean="0"/>
              <a:t>12,5%</a:t>
            </a:r>
            <a:endParaRPr lang="es-ES" sz="800" dirty="0"/>
          </a:p>
        </p:txBody>
      </p:sp>
      <p:sp>
        <p:nvSpPr>
          <p:cNvPr id="48" name="Rounded Rectangle 8"/>
          <p:cNvSpPr/>
          <p:nvPr/>
        </p:nvSpPr>
        <p:spPr>
          <a:xfrm>
            <a:off x="7781891" y="1201076"/>
            <a:ext cx="983359" cy="4624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ko-K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 prescriptor</a:t>
            </a:r>
            <a:endParaRPr lang="ko-KR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8"/>
          <p:cNvSpPr/>
          <p:nvPr/>
        </p:nvSpPr>
        <p:spPr>
          <a:xfrm>
            <a:off x="3552088" y="2999556"/>
            <a:ext cx="869736" cy="43582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altLang="ko-K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 </a:t>
            </a:r>
            <a:r>
              <a:rPr lang="es-ES" altLang="ko-KR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</a:t>
            </a:r>
            <a:r>
              <a:rPr lang="es-ES" altLang="ko-K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&gt;/=300</a:t>
            </a:r>
            <a:endParaRPr lang="ko-KR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1" name="Tabla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896115"/>
              </p:ext>
            </p:extLst>
          </p:nvPr>
        </p:nvGraphicFramePr>
        <p:xfrm>
          <a:off x="7668343" y="1785456"/>
          <a:ext cx="1424835" cy="131549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24835"/>
              </a:tblGrid>
              <a:tr h="432058"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NEUMOLOGÍA</a:t>
                      </a:r>
                      <a:r>
                        <a:rPr lang="es-ES" sz="12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(117)</a:t>
                      </a:r>
                      <a:endParaRPr lang="es-E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29146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URGENCIAS (5)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29146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MFyC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(3)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220</Words>
  <Application>Microsoft Office PowerPoint</Application>
  <PresentationFormat>Presentación en pantalla (16:9)</PresentationFormat>
  <Paragraphs>49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Malgun Gothic</vt:lpstr>
      <vt:lpstr>Arial</vt:lpstr>
      <vt:lpstr>Calibri</vt:lpstr>
      <vt:lpstr>Tema de Office</vt:lpstr>
      <vt:lpstr>PACIENTES EPOC CON NUEVO DISPOSITIVO AEROSPHERE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Paco</cp:lastModifiedBy>
  <cp:revision>17</cp:revision>
  <dcterms:created xsi:type="dcterms:W3CDTF">2022-01-11T08:55:46Z</dcterms:created>
  <dcterms:modified xsi:type="dcterms:W3CDTF">2023-02-28T19:05:00Z</dcterms:modified>
</cp:coreProperties>
</file>