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5" r:id="rId9"/>
    <p:sldId id="263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LEN\Documents\LINEA%20DE%20INVESTIGACION%20ASMA\Libro%20EXCEL%20bELE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LEN\Documents\LINEA%20DE%20INVESTIGACION%20ASMA\Libro%20EXCEL%20bELE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LEN\Documents\LINEA%20DE%20INVESTIGACION%20ASMA\Libro%20EXCEL%20bELEN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ELEN\Documents\LINEA%20DE%20INVESTIGACION%20ASMA\Libro%20EXCEL%20bELE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57338073547377"/>
          <c:y val="0.3141637388655929"/>
          <c:w val="0.38464638680808516"/>
          <c:h val="0.62507196460613812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Pacientes tratados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7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3">
                  <a:tint val="77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A0DF693-6C51-43A2-9F93-E09B3EF35C4E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[VALOR]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; </a:t>
                    </a:r>
                    <a:endParaRPr lang="en-US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fld id="{70A10BE0-36B6-4BB6-B664-CDD5490B6D68}" type="PERCENTAGE">
                      <a:rPr lang="en-US" baseline="0" smtClean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[PORCENTAJE]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C7081440-674E-49F5-9B6C-5B3F9AEC6EB3}" type="PERCENTAGE">
                      <a:rPr lang="en-US" smtClean="0"/>
                      <a:pPr/>
                      <a:t>[PORCENTAJE]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Omalizumab Previo</c:v>
                </c:pt>
                <c:pt idx="1">
                  <c:v>Sin omalizumab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27</c:v>
                </c:pt>
                <c:pt idx="1">
                  <c:v>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781153945857869"/>
          <c:y val="0.15797591800179123"/>
          <c:w val="0.52437668962707851"/>
          <c:h val="0.124338816721143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BCEF14B-5A4B-45B9-B159-96B617E57943}" type="CATEGORYNAME">
                      <a:rPr lang="en-US" smtClean="0"/>
                      <a:pPr>
                        <a:defRPr/>
                      </a:pPr>
                      <a:t>[NOMBRE DE CATEGORÍA]</a:t>
                    </a:fld>
                    <a:r>
                      <a:rPr lang="en-US" smtClean="0"/>
                      <a:t>:</a:t>
                    </a:r>
                    <a:r>
                      <a:rPr lang="en-US" baseline="0" smtClean="0"/>
                      <a:t> </a:t>
                    </a:r>
                    <a:fld id="{6412A810-C09C-45BD-B790-984AF3C3CA08}" type="VALUE">
                      <a:rPr lang="en-US" baseline="0" smtClean="0"/>
                      <a:pPr>
                        <a:defRPr/>
                      </a:pPr>
                      <a:t>[VALOR]</a:t>
                    </a:fld>
                    <a:r>
                      <a:rPr lang="en-US" baseline="0" smtClean="0"/>
                      <a:t> </a:t>
                    </a:r>
                    <a:fld id="{7260E6C0-30B2-4669-9EDE-A27615436341}" type="PERCENTAGE">
                      <a:rPr lang="en-US" baseline="0"/>
                      <a:pPr>
                        <a:defRPr/>
                      </a:pPr>
                      <a:t>[PORCENTAJE]</a:t>
                    </a:fld>
                    <a:endParaRPr lang="en-US" baseline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812D910-CAA4-4AC4-93DE-084656D7444B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 dirty="0" smtClean="0"/>
                      <a:t>: </a:t>
                    </a:r>
                    <a:fld id="{B68F6FE1-390E-43F2-BAF2-60D973827E53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r>
                      <a:rPr lang="en-US" baseline="0" dirty="0" smtClean="0"/>
                      <a:t> </a:t>
                    </a:r>
                    <a:fld id="{B80ADE2D-E298-4898-AD9F-9DD261AAB4AB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9165D77-95C0-4B65-B212-06DC9E5AFA69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baseline="0" dirty="0" smtClean="0"/>
                      <a:t> </a:t>
                    </a:r>
                    <a:fld id="{87292914-A8BC-4F6C-947E-40CB9E40CFA0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endParaRPr lang="en-US" baseline="0" dirty="0" smtClean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 dirty="0" smtClean="0"/>
                      <a:t> </a:t>
                    </a:r>
                    <a:fld id="{7FB10437-8832-4C27-AC33-6EC7C6369993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1D3CCF2-D7CD-4C6A-9E5F-2D9A64558D40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[NOMBRE DE CATEGORÍA]</a:t>
                    </a:fld>
                    <a:r>
                      <a:rPr lang="en-US" dirty="0" smtClean="0"/>
                      <a:t>:</a:t>
                    </a:r>
                    <a:r>
                      <a:rPr lang="en-US" baseline="0" dirty="0" smtClean="0"/>
                      <a:t> </a:t>
                    </a:r>
                    <a:fld id="{9ABAC4B9-418A-4D1D-A65C-B210C5ED61CE}" type="VALUE">
                      <a:rPr lang="en-US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[VALOR]</a:t>
                    </a:fld>
                    <a:r>
                      <a:rPr lang="en-US" baseline="0" dirty="0" smtClean="0"/>
                      <a:t>; </a:t>
                    </a:r>
                    <a:fld id="{4BB066BF-B56E-4310-8E46-DF9FC429F616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[PORCENTAJE]</a:t>
                    </a:fld>
                    <a:endParaRPr lang="en-US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Completa</c:v>
                </c:pt>
                <c:pt idx="1">
                  <c:v>Buena</c:v>
                </c:pt>
                <c:pt idx="2">
                  <c:v>Parcial</c:v>
                </c:pt>
                <c:pt idx="3">
                  <c:v>No respuesta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15</c:v>
                </c:pt>
                <c:pt idx="1">
                  <c:v>20</c:v>
                </c:pt>
                <c:pt idx="2">
                  <c:v>14</c:v>
                </c:pt>
                <c:pt idx="3">
                  <c:v>18</c:v>
                </c:pt>
              </c:numCache>
            </c:numRef>
          </c:val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Omalizumab</a:t>
            </a: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previo * Respuesta completa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'[Libro EXCEL bELEN.xlsx]Hoja1'!$B$4</c:f>
              <c:strCache>
                <c:ptCount val="1"/>
                <c:pt idx="0">
                  <c:v>NO R.C.</c:v>
                </c:pt>
              </c:strCache>
            </c:strRef>
          </c:tx>
          <c:spPr>
            <a:solidFill>
              <a:srgbClr val="C66868">
                <a:alpha val="78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718DF8A-CEE2-4442-97CA-015EC708169A}" type="VALUE">
                      <a:rPr lang="en-US" sz="105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E4E642A-1DA6-435D-9C09-53BDB1132BF2}" type="VALUE">
                      <a:rPr lang="en-US" sz="1100" b="1"/>
                      <a:pPr algn="r">
                        <a:defRPr/>
                      </a:pPr>
                      <a:t>[VALOR]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bELEN.xlsx]Hoja1'!$B$5:$B$6</c:f>
              <c:numCache>
                <c:formatCode>0%</c:formatCode>
                <c:ptCount val="2"/>
                <c:pt idx="0">
                  <c:v>0.66</c:v>
                </c:pt>
                <c:pt idx="1">
                  <c:v>0.96</c:v>
                </c:pt>
              </c:numCache>
            </c:numRef>
          </c:val>
        </c:ser>
        <c:ser>
          <c:idx val="1"/>
          <c:order val="1"/>
          <c:tx>
            <c:strRef>
              <c:f>'[Libro EXCEL bELEN.xlsx]Hoja1'!$C$4</c:f>
              <c:strCache>
                <c:ptCount val="1"/>
                <c:pt idx="0">
                  <c:v>RESPUESTA COMPLETA</c:v>
                </c:pt>
              </c:strCache>
            </c:strRef>
          </c:tx>
          <c:spPr>
            <a:solidFill>
              <a:schemeClr val="accent3">
                <a:lumMod val="75000"/>
                <a:alpha val="7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01A552A-7B95-4CF0-94EF-15203D82526D}" type="VALUE">
                      <a:rPr lang="en-US" sz="12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ES" sz="1200" b="1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bELEN.xlsx]Hoja1'!$C$5:$C$6</c:f>
              <c:numCache>
                <c:formatCode>0%</c:formatCode>
                <c:ptCount val="2"/>
                <c:pt idx="0">
                  <c:v>0.34</c:v>
                </c:pt>
                <c:pt idx="1">
                  <c:v>0.04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350090912"/>
        <c:axId val="350090520"/>
      </c:barChart>
      <c:catAx>
        <c:axId val="35009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0520"/>
        <c:crosses val="autoZero"/>
        <c:auto val="1"/>
        <c:lblAlgn val="ctr"/>
        <c:lblOffset val="100"/>
        <c:noMultiLvlLbl val="0"/>
      </c:catAx>
      <c:valAx>
        <c:axId val="3500905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Omalizumab</a:t>
            </a:r>
            <a:r>
              <a:rPr lang="es-E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previo * Respuesta </a:t>
            </a:r>
            <a:r>
              <a:rPr lang="es-E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B+C </a:t>
            </a:r>
            <a:endParaRPr lang="es-E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'[Libro EXCEL bELEN.xlsx]Hoja1'!$B$4</c:f>
              <c:strCache>
                <c:ptCount val="1"/>
                <c:pt idx="0">
                  <c:v>NO </c:v>
                </c:pt>
              </c:strCache>
            </c:strRef>
          </c:tx>
          <c:spPr>
            <a:solidFill>
              <a:srgbClr val="C66868">
                <a:alpha val="78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718DF8A-CEE2-4442-97CA-015EC708169A}" type="VALUE">
                      <a:rPr lang="en-US" sz="105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E4E642A-1DA6-435D-9C09-53BDB1132BF2}" type="VALUE">
                      <a:rPr lang="en-US" sz="1100" b="1"/>
                      <a:pPr algn="r">
                        <a:defRPr/>
                      </a:pPr>
                      <a:t>[VALOR]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bELEN.xlsx]Hoja1'!$B$5:$B$6</c:f>
              <c:numCache>
                <c:formatCode>0%</c:formatCode>
                <c:ptCount val="2"/>
                <c:pt idx="0">
                  <c:v>0.45</c:v>
                </c:pt>
                <c:pt idx="1">
                  <c:v>0.52</c:v>
                </c:pt>
              </c:numCache>
            </c:numRef>
          </c:val>
        </c:ser>
        <c:ser>
          <c:idx val="1"/>
          <c:order val="1"/>
          <c:tx>
            <c:strRef>
              <c:f>'[Libro EXCEL bELEN.xlsx]Hoja1'!$C$4</c:f>
              <c:strCache>
                <c:ptCount val="1"/>
                <c:pt idx="0">
                  <c:v>RESPUESTA B+C</c:v>
                </c:pt>
              </c:strCache>
            </c:strRef>
          </c:tx>
          <c:spPr>
            <a:solidFill>
              <a:schemeClr val="accent3">
                <a:alpha val="7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01A552A-7B95-4CF0-94EF-15203D82526D}" type="VALUE">
                      <a:rPr lang="en-US" sz="12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ES" sz="1200" b="1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bELEN.xlsx]Hoja1'!$C$5:$C$6</c:f>
              <c:numCache>
                <c:formatCode>0%</c:formatCode>
                <c:ptCount val="2"/>
                <c:pt idx="0">
                  <c:v>0.54759999999999998</c:v>
                </c:pt>
                <c:pt idx="1">
                  <c:v>0.48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350094048"/>
        <c:axId val="350091696"/>
      </c:barChart>
      <c:catAx>
        <c:axId val="35009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1696"/>
        <c:crosses val="autoZero"/>
        <c:auto val="1"/>
        <c:lblAlgn val="ctr"/>
        <c:lblOffset val="100"/>
        <c:noMultiLvlLbl val="0"/>
      </c:catAx>
      <c:valAx>
        <c:axId val="35009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/>
              <a:t>Omalizumab previo * 0</a:t>
            </a:r>
            <a:r>
              <a:rPr lang="es-ES" sz="1200" b="1" baseline="0"/>
              <a:t> EXACERBACIONES + 0 C.O</a:t>
            </a:r>
            <a:r>
              <a:rPr lang="es-ES" sz="1200" b="1"/>
              <a:t>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'[Libro EXCEL bELEN.xlsx]Hoja1'!$B$4</c:f>
              <c:strCache>
                <c:ptCount val="1"/>
                <c:pt idx="0">
                  <c:v>NO </c:v>
                </c:pt>
              </c:strCache>
            </c:strRef>
          </c:tx>
          <c:spPr>
            <a:solidFill>
              <a:srgbClr val="C66868">
                <a:alpha val="78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718DF8A-CEE2-4442-97CA-015EC708169A}" type="VALUE">
                      <a:rPr lang="en-US" sz="105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E4E642A-1DA6-435D-9C09-53BDB1132BF2}" type="VALUE">
                      <a:rPr lang="en-US" sz="1100" b="1"/>
                      <a:pPr algn="r">
                        <a:defRPr/>
                      </a:pPr>
                      <a:t>[VALOR]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bELEN.xlsx]Hoja1'!$B$5:$B$6</c:f>
              <c:numCache>
                <c:formatCode>0%</c:formatCode>
                <c:ptCount val="2"/>
                <c:pt idx="0">
                  <c:v>0.43</c:v>
                </c:pt>
                <c:pt idx="1">
                  <c:v>0.52</c:v>
                </c:pt>
              </c:numCache>
            </c:numRef>
          </c:val>
        </c:ser>
        <c:ser>
          <c:idx val="1"/>
          <c:order val="1"/>
          <c:tx>
            <c:strRef>
              <c:f>'[Libro EXCEL bELEN.xlsx]Hoja1'!$C$4</c:f>
              <c:strCache>
                <c:ptCount val="1"/>
                <c:pt idx="0">
                  <c:v>0 EXACERB + 0 C.O.</c:v>
                </c:pt>
              </c:strCache>
            </c:strRef>
          </c:tx>
          <c:spPr>
            <a:solidFill>
              <a:schemeClr val="accent3">
                <a:alpha val="7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01A552A-7B95-4CF0-94EF-15203D82526D}" type="VALUE">
                      <a:rPr lang="en-US" sz="12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ES" sz="1200" b="1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bELEN.xlsx]Hoja1'!$C$5:$C$6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350092480"/>
        <c:axId val="350092872"/>
      </c:barChart>
      <c:catAx>
        <c:axId val="35009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2872"/>
        <c:crosses val="autoZero"/>
        <c:auto val="1"/>
        <c:lblAlgn val="ctr"/>
        <c:lblOffset val="100"/>
        <c:noMultiLvlLbl val="0"/>
      </c:catAx>
      <c:valAx>
        <c:axId val="35009287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/>
              <a:t>Omalizumab previo * NO</a:t>
            </a:r>
            <a:r>
              <a:rPr lang="es-ES" sz="1200" b="1" baseline="0"/>
              <a:t> RESPUESTA</a:t>
            </a:r>
            <a:endParaRPr lang="es-ES" sz="1200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'[Libro EXCEL bELEN.xlsx]Hoja1'!$B$4</c:f>
              <c:strCache>
                <c:ptCount val="1"/>
                <c:pt idx="0">
                  <c:v>RESPUESTA</c:v>
                </c:pt>
              </c:strCache>
            </c:strRef>
          </c:tx>
          <c:spPr>
            <a:solidFill>
              <a:srgbClr val="C66868">
                <a:alpha val="78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F718DF8A-CEE2-4442-97CA-015EC708169A}" type="VALUE">
                      <a:rPr lang="en-US" sz="105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r">
                      <a:defRPr sz="9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E4E642A-1DA6-435D-9C09-53BDB1132BF2}" type="VALUE">
                      <a:rPr lang="en-US" sz="1100" b="1"/>
                      <a:pPr algn="r">
                        <a:defRPr/>
                      </a:pPr>
                      <a:t>[VALOR]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r"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bELEN.xlsx]Hoja1'!$B$5:$B$6</c:f>
              <c:numCache>
                <c:formatCode>0%</c:formatCode>
                <c:ptCount val="2"/>
                <c:pt idx="0">
                  <c:v>0.76</c:v>
                </c:pt>
                <c:pt idx="1">
                  <c:v>0.84</c:v>
                </c:pt>
              </c:numCache>
            </c:numRef>
          </c:val>
        </c:ser>
        <c:ser>
          <c:idx val="1"/>
          <c:order val="1"/>
          <c:tx>
            <c:strRef>
              <c:f>'[Libro EXCEL bELEN.xlsx]Hoja1'!$C$4</c:f>
              <c:strCache>
                <c:ptCount val="1"/>
                <c:pt idx="0">
                  <c:v>NO RESPUESTA</c:v>
                </c:pt>
              </c:strCache>
            </c:strRef>
          </c:tx>
          <c:spPr>
            <a:solidFill>
              <a:schemeClr val="accent3">
                <a:alpha val="78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01A552A-7B95-4CF0-94EF-15203D82526D}" type="VALUE">
                      <a:rPr lang="en-US" sz="1200" b="1"/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s-ES" sz="1200" b="1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'[Libro EXCEL bELEN.xlsx]Hoja1'!$A$5:$A$6</c:f>
              <c:strCache>
                <c:ptCount val="2"/>
                <c:pt idx="0">
                  <c:v>SIN PREVIO</c:v>
                </c:pt>
                <c:pt idx="1">
                  <c:v>OMALIZUMAB</c:v>
                </c:pt>
              </c:strCache>
            </c:strRef>
          </c:cat>
          <c:val>
            <c:numRef>
              <c:f>'[Libro EXCEL bELEN.xlsx]Hoja1'!$C$5:$C$6</c:f>
              <c:numCache>
                <c:formatCode>0%</c:formatCode>
                <c:ptCount val="2"/>
                <c:pt idx="0">
                  <c:v>0.24</c:v>
                </c:pt>
                <c:pt idx="1">
                  <c:v>0.16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350095616"/>
        <c:axId val="350096008"/>
      </c:barChart>
      <c:catAx>
        <c:axId val="35009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6008"/>
        <c:crosses val="autoZero"/>
        <c:auto val="1"/>
        <c:lblAlgn val="ctr"/>
        <c:lblOffset val="100"/>
        <c:noMultiLvlLbl val="0"/>
      </c:catAx>
      <c:valAx>
        <c:axId val="35009600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009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98013-67BB-4C1C-82FA-F683BADE4B49}" type="datetimeFigureOut">
              <a:rPr lang="es-ES" smtClean="0"/>
              <a:t>19/03/2023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6F99-91ED-46D9-926D-80095869009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18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06F99-91ED-46D9-926D-80095869009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55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1419622"/>
            <a:ext cx="7772400" cy="1102519"/>
          </a:xfrm>
        </p:spPr>
        <p:txBody>
          <a:bodyPr>
            <a:noAutofit/>
          </a:bodyPr>
          <a:lstStyle/>
          <a:p>
            <a:r>
              <a:rPr lang="es-ES" sz="2800" b="1" dirty="0" smtClean="0"/>
              <a:t>EVALUACIÓN </a:t>
            </a:r>
            <a:r>
              <a:rPr lang="es-ES" sz="2800" b="1" dirty="0"/>
              <a:t>DE LA RESPUESTA AL TRATAMIENTO CON MEPOLIZUMAB </a:t>
            </a:r>
            <a:r>
              <a:rPr lang="es-ES" sz="2800" b="1" dirty="0" smtClean="0"/>
              <a:t>A </a:t>
            </a:r>
            <a:r>
              <a:rPr lang="es-ES" sz="2800" b="1" dirty="0"/>
              <a:t>3 AÑOS EN PACIENTES CON ASMA GRAVE TRAS CAMBIO DE OMALIZUMAB</a:t>
            </a: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sz="1600" dirty="0" smtClean="0"/>
              <a:t>B. Muñoz Sánchez , F.J. Álvarez Gutiérrez , </a:t>
            </a:r>
            <a:r>
              <a:rPr lang="es-ES" sz="1600" dirty="0"/>
              <a:t> J.F. Medina </a:t>
            </a:r>
            <a:r>
              <a:rPr lang="es-ES" sz="1600" dirty="0" smtClean="0"/>
              <a:t>Gallardo, </a:t>
            </a:r>
            <a:r>
              <a:rPr lang="es-ES" sz="1600" dirty="0"/>
              <a:t>A. Romero </a:t>
            </a:r>
            <a:r>
              <a:rPr lang="es-ES" sz="1600" dirty="0" smtClean="0"/>
              <a:t>Falcón, </a:t>
            </a:r>
            <a:r>
              <a:rPr lang="es-ES" sz="1600" dirty="0"/>
              <a:t>M.V. Maestre </a:t>
            </a:r>
            <a:r>
              <a:rPr lang="es-ES" sz="1600" dirty="0" smtClean="0"/>
              <a:t>Sánchez, </a:t>
            </a:r>
            <a:r>
              <a:rPr lang="es-ES" sz="1600" dirty="0"/>
              <a:t>A. Gómez </a:t>
            </a:r>
            <a:r>
              <a:rPr lang="es-ES" sz="1600" dirty="0" smtClean="0"/>
              <a:t>Bastero, </a:t>
            </a:r>
            <a:r>
              <a:rPr lang="es-ES" sz="1600" dirty="0"/>
              <a:t>S. </a:t>
            </a:r>
            <a:r>
              <a:rPr lang="es-ES" sz="1600" dirty="0" err="1"/>
              <a:t>Cimbollek</a:t>
            </a:r>
            <a:r>
              <a:rPr lang="es-ES" sz="1600" dirty="0"/>
              <a:t> </a:t>
            </a:r>
            <a:r>
              <a:rPr lang="es-ES" sz="1600" dirty="0" smtClean="0"/>
              <a:t>He, </a:t>
            </a:r>
            <a:r>
              <a:rPr lang="es-ES" sz="1600" dirty="0"/>
              <a:t> J. Delgado </a:t>
            </a:r>
            <a:r>
              <a:rPr lang="es-ES" sz="1600" dirty="0" smtClean="0"/>
              <a:t>Romero, </a:t>
            </a:r>
            <a:r>
              <a:rPr lang="es-ES" sz="1600" dirty="0"/>
              <a:t>A. Ruiz </a:t>
            </a:r>
            <a:r>
              <a:rPr lang="es-ES" sz="1600" dirty="0" smtClean="0"/>
              <a:t>Bernal, </a:t>
            </a:r>
            <a:r>
              <a:rPr lang="es-ES" sz="1600" dirty="0"/>
              <a:t>M. Ferrer </a:t>
            </a:r>
            <a:r>
              <a:rPr lang="es-ES" sz="1600" dirty="0" smtClean="0"/>
              <a:t>Galván</a:t>
            </a:r>
          </a:p>
          <a:p>
            <a:endParaRPr lang="es-ES" sz="1600" dirty="0"/>
          </a:p>
          <a:p>
            <a:endParaRPr lang="es-ES" sz="1600" dirty="0"/>
          </a:p>
          <a:p>
            <a:r>
              <a:rPr lang="es-ES" sz="1600" dirty="0"/>
              <a:t> </a:t>
            </a:r>
            <a:r>
              <a:rPr lang="es-ES" sz="1600" dirty="0" smtClean="0"/>
              <a:t>1) </a:t>
            </a:r>
            <a:r>
              <a:rPr lang="es-ES" sz="1600" dirty="0"/>
              <a:t>Hospital Universitario Virgen del Rocío. Sevilla. </a:t>
            </a:r>
            <a:endParaRPr lang="es-ES" sz="1600" dirty="0" smtClean="0"/>
          </a:p>
          <a:p>
            <a:r>
              <a:rPr lang="es-ES" sz="1600" dirty="0" smtClean="0"/>
              <a:t>2)Hospital Universitario Virgen Macarena. Sevilla</a:t>
            </a:r>
            <a:endParaRPr lang="es-E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latin typeface="Franklin Gothic Demi Cond" panose="020B0706030402020204" pitchFamily="34" charset="0"/>
              </a:rPr>
              <a:t>INTRODUCCIÓN</a:t>
            </a:r>
            <a:endParaRPr lang="es-ES" sz="3200" dirty="0">
              <a:latin typeface="Franklin Gothic Demi Cond" panose="020B07060304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4032448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MEPOLIZUMAB</a:t>
            </a:r>
            <a:r>
              <a:rPr lang="es-ES" sz="2000" dirty="0" smtClean="0"/>
              <a:t> es un anticuerpo monoclonal anti-IL5. </a:t>
            </a:r>
          </a:p>
          <a:p>
            <a:pPr marL="0" indent="0">
              <a:buNone/>
            </a:pPr>
            <a:r>
              <a:rPr lang="es-ES" sz="2000" dirty="0" smtClean="0"/>
              <a:t>Indicado en pacientes con asma grave </a:t>
            </a:r>
            <a:r>
              <a:rPr lang="es-ES" sz="2000" dirty="0" err="1" smtClean="0"/>
              <a:t>eosinofílica</a:t>
            </a:r>
            <a:r>
              <a:rPr lang="es-ES" sz="2000" dirty="0" smtClean="0"/>
              <a:t> no controlada (AGNC)</a:t>
            </a:r>
            <a:endParaRPr lang="es-ES" sz="20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55512" t="34593" r="5901" b="10781"/>
          <a:stretch/>
        </p:blipFill>
        <p:spPr>
          <a:xfrm>
            <a:off x="4901810" y="855178"/>
            <a:ext cx="4167639" cy="349880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923928" y="4649835"/>
            <a:ext cx="388843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dirty="0"/>
              <a:t>F.J. </a:t>
            </a:r>
            <a:r>
              <a:rPr lang="es-ES" sz="900" dirty="0" err="1"/>
              <a:t>Alvarez</a:t>
            </a:r>
            <a:r>
              <a:rPr lang="es-ES" sz="900" dirty="0"/>
              <a:t>-Gutiérrez, </a:t>
            </a:r>
            <a:r>
              <a:rPr lang="es-ES" sz="900" dirty="0" smtClean="0"/>
              <a:t>M. Blanco-Aparicio</a:t>
            </a:r>
            <a:r>
              <a:rPr lang="es-ES" sz="900" dirty="0"/>
              <a:t>, </a:t>
            </a:r>
            <a:r>
              <a:rPr lang="es-ES" sz="900" dirty="0" err="1" smtClean="0"/>
              <a:t>F.Casas</a:t>
            </a:r>
            <a:r>
              <a:rPr lang="es-ES" sz="900" dirty="0" smtClean="0"/>
              <a:t>-Maldonado </a:t>
            </a:r>
            <a:r>
              <a:rPr lang="es-ES" sz="900" dirty="0"/>
              <a:t>et al. Open</a:t>
            </a:r>
          </a:p>
          <a:p>
            <a:r>
              <a:rPr lang="es-ES" sz="900" dirty="0" err="1"/>
              <a:t>Respiratory</a:t>
            </a:r>
            <a:r>
              <a:rPr lang="es-ES" sz="900" dirty="0"/>
              <a:t> Archives 4 (2022)</a:t>
            </a:r>
          </a:p>
          <a:p>
            <a:r>
              <a:rPr lang="es-ES" sz="900" dirty="0"/>
              <a:t>100192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7713" t="38795" r="34250" b="34592"/>
          <a:stretch/>
        </p:blipFill>
        <p:spPr>
          <a:xfrm>
            <a:off x="167348" y="3033049"/>
            <a:ext cx="4797746" cy="1662833"/>
          </a:xfrm>
          <a:prstGeom prst="rect">
            <a:avLst/>
          </a:prstGeom>
        </p:spPr>
      </p:pic>
      <p:sp>
        <p:nvSpPr>
          <p:cNvPr id="6" name="Proceso alternativo 5"/>
          <p:cNvSpPr/>
          <p:nvPr/>
        </p:nvSpPr>
        <p:spPr>
          <a:xfrm>
            <a:off x="45038" y="3723878"/>
            <a:ext cx="3086802" cy="1080120"/>
          </a:xfrm>
          <a:prstGeom prst="flowChartAlternateProcess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02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latin typeface="Franklin Gothic Demi Cond" panose="020B0706030402020204" pitchFamily="34" charset="0"/>
              </a:rPr>
              <a:t>INTRODUCCIÓN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Varios estudios han demostrado seguridad y eficacia a corto plazo.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11560" y="2715766"/>
            <a:ext cx="7776864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¿Qué ocurre a largo plazo? </a:t>
            </a:r>
            <a:endParaRPr lang="es-ES" sz="2800" b="1" dirty="0" smtClean="0"/>
          </a:p>
          <a:p>
            <a:pPr algn="ctr"/>
            <a:r>
              <a:rPr lang="es-ES" sz="2800" b="1" dirty="0" smtClean="0"/>
              <a:t>OBJETIVO: EVALUAR A LARGO PLAZO EFECTIVIDAD SEGÚN TRATAMIENTO PREVIO CON OMALIZUMAB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759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latin typeface="Franklin Gothic Demi Cond" panose="020B0706030402020204" pitchFamily="34" charset="0"/>
              </a:rPr>
              <a:t>MATERIAL Y MÉTODOS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792" y="1159565"/>
            <a:ext cx="3600400" cy="339447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000" dirty="0" smtClean="0"/>
              <a:t>Estudio </a:t>
            </a:r>
            <a:r>
              <a:rPr lang="es-ES" sz="2000" dirty="0" err="1" smtClean="0"/>
              <a:t>multicéntrico</a:t>
            </a:r>
            <a:r>
              <a:rPr lang="es-ES" sz="2000" dirty="0" smtClean="0"/>
              <a:t> en práctica clínica habitual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Pacientes consecutivos con </a:t>
            </a:r>
            <a:r>
              <a:rPr lang="es-ES" sz="2000" dirty="0"/>
              <a:t>asma </a:t>
            </a:r>
            <a:r>
              <a:rPr lang="es-ES" sz="2000" dirty="0" err="1"/>
              <a:t>eosinofílica</a:t>
            </a:r>
            <a:r>
              <a:rPr lang="es-ES" sz="2000" dirty="0"/>
              <a:t> grave no controlada en tratamiento con </a:t>
            </a:r>
            <a:r>
              <a:rPr lang="es-ES" sz="2000" dirty="0" err="1" smtClean="0"/>
              <a:t>Mepolizumab</a:t>
            </a:r>
            <a:r>
              <a:rPr lang="es-ES" sz="2000" dirty="0" smtClean="0"/>
              <a:t> </a:t>
            </a:r>
            <a:r>
              <a:rPr lang="es-ES" sz="2000" dirty="0"/>
              <a:t>durante 3 años </a:t>
            </a:r>
            <a:r>
              <a:rPr lang="es-ES" sz="2000" dirty="0" smtClean="0"/>
              <a:t>en consultas </a:t>
            </a:r>
            <a:r>
              <a:rPr lang="es-ES" sz="2000" dirty="0"/>
              <a:t>de </a:t>
            </a:r>
            <a:r>
              <a:rPr lang="es-ES" sz="2000" dirty="0" smtClean="0"/>
              <a:t>Neumología </a:t>
            </a:r>
            <a:r>
              <a:rPr lang="es-ES" sz="2000" dirty="0"/>
              <a:t>y </a:t>
            </a:r>
            <a:r>
              <a:rPr lang="es-ES" sz="2000" dirty="0" smtClean="0"/>
              <a:t>Alergología</a:t>
            </a:r>
          </a:p>
          <a:p>
            <a:pPr marL="0" indent="0">
              <a:buNone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650971"/>
              </p:ext>
            </p:extLst>
          </p:nvPr>
        </p:nvGraphicFramePr>
        <p:xfrm>
          <a:off x="3995936" y="1431861"/>
          <a:ext cx="4858544" cy="28498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10544"/>
                <a:gridCol w="30480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s-ES" sz="1600" dirty="0" smtClean="0"/>
                        <a:t>FACTORES</a:t>
                      </a:r>
                      <a:r>
                        <a:rPr lang="es-ES" sz="1600" baseline="0" dirty="0" smtClean="0"/>
                        <a:t> EVALUADOS al inicio del tratamiento</a:t>
                      </a:r>
                      <a:endParaRPr lang="es-E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CLÍNICOS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Demográficos</a:t>
                      </a:r>
                    </a:p>
                    <a:p>
                      <a:r>
                        <a:rPr lang="es-ES" sz="1800" dirty="0" smtClean="0"/>
                        <a:t>ACT</a:t>
                      </a:r>
                    </a:p>
                    <a:p>
                      <a:r>
                        <a:rPr lang="es-ES" sz="1800" dirty="0" smtClean="0"/>
                        <a:t>Exacerbaciones</a:t>
                      </a:r>
                      <a:r>
                        <a:rPr lang="es-ES" sz="1800" baseline="0" dirty="0" smtClean="0"/>
                        <a:t> graves anuales</a:t>
                      </a:r>
                    </a:p>
                    <a:p>
                      <a:r>
                        <a:rPr lang="es-ES" sz="1800" baseline="0" dirty="0" smtClean="0"/>
                        <a:t>Ciclos de esteroides</a:t>
                      </a:r>
                    </a:p>
                    <a:p>
                      <a:r>
                        <a:rPr lang="es-ES" sz="1800" baseline="0" dirty="0" smtClean="0"/>
                        <a:t>Ingresos anuales</a:t>
                      </a:r>
                    </a:p>
                    <a:p>
                      <a:r>
                        <a:rPr lang="es-ES" sz="1800" baseline="0" dirty="0" smtClean="0"/>
                        <a:t>Dosis de esteroides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FUNCIONALES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FEV1, FVC,</a:t>
                      </a:r>
                      <a:r>
                        <a:rPr lang="es-ES" sz="1800" baseline="0" dirty="0" smtClean="0"/>
                        <a:t> FEV1/FVC</a:t>
                      </a:r>
                      <a:endParaRPr lang="es-E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INFLAMATORIOS</a:t>
                      </a:r>
                      <a:endParaRPr lang="es-E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err="1" smtClean="0"/>
                        <a:t>FeNO</a:t>
                      </a:r>
                      <a:r>
                        <a:rPr lang="es-ES" sz="1800" dirty="0" smtClean="0"/>
                        <a:t>, </a:t>
                      </a:r>
                      <a:r>
                        <a:rPr lang="es-ES" sz="1800" dirty="0" err="1" smtClean="0"/>
                        <a:t>eosinofilia</a:t>
                      </a:r>
                      <a:endParaRPr lang="es-E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84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 smtClean="0">
                <a:latin typeface="Franklin Gothic Demi Cond" panose="020B0706030402020204" pitchFamily="34" charset="0"/>
              </a:rPr>
              <a:t>MATERIAL Y MÉTODOS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s-ES" sz="2800" dirty="0" smtClean="0"/>
              <a:t>Valoración de la respuesta al tratamiento:</a:t>
            </a:r>
          </a:p>
          <a:p>
            <a:pPr marL="0" indent="0">
              <a:buNone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 EXACTO </a:t>
            </a:r>
          </a:p>
          <a:p>
            <a:pPr marL="0" indent="0">
              <a:buNone/>
            </a:pPr>
            <a:r>
              <a:rPr lang="es-ES" sz="2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EXACERBACIONES GRAVES  / 0 ESTEROIDES ORALES</a:t>
            </a:r>
            <a:endParaRPr lang="es-ES" sz="2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837" t="20586" r="35826" b="13583"/>
          <a:stretch/>
        </p:blipFill>
        <p:spPr>
          <a:xfrm>
            <a:off x="457200" y="2787773"/>
            <a:ext cx="3466728" cy="236139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9839" t="27590" r="35037" b="42996"/>
          <a:stretch/>
        </p:blipFill>
        <p:spPr>
          <a:xfrm>
            <a:off x="4103440" y="2787773"/>
            <a:ext cx="5040560" cy="151216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4103440" y="4557298"/>
            <a:ext cx="23679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olidFill>
                  <a:srgbClr val="505050"/>
                </a:solidFill>
                <a:latin typeface="NexusSansPro"/>
              </a:rPr>
              <a:t>Fuente: Casas-Maldonado et al.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03210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s-ES" dirty="0" smtClean="0">
                <a:latin typeface="Franklin Gothic Demi Cond" panose="020B0706030402020204" pitchFamily="34" charset="0"/>
              </a:rPr>
              <a:t>RESULTADOS</a:t>
            </a:r>
            <a:endParaRPr lang="es-ES" dirty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761504207"/>
              </p:ext>
            </p:extLst>
          </p:nvPr>
        </p:nvGraphicFramePr>
        <p:xfrm>
          <a:off x="-396552" y="2211710"/>
          <a:ext cx="4320480" cy="264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ángulo 6"/>
          <p:cNvSpPr/>
          <p:nvPr/>
        </p:nvSpPr>
        <p:spPr>
          <a:xfrm>
            <a:off x="457200" y="1172029"/>
            <a:ext cx="327258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N= 76 pacientes (73,7% mujeres) </a:t>
            </a:r>
          </a:p>
          <a:p>
            <a:endParaRPr lang="es-ES" dirty="0" smtClean="0"/>
          </a:p>
          <a:p>
            <a:r>
              <a:rPr lang="es-ES" dirty="0" smtClean="0"/>
              <a:t>Edad </a:t>
            </a:r>
            <a:r>
              <a:rPr lang="es-ES" dirty="0"/>
              <a:t>media 54,3 (14,8</a:t>
            </a:r>
            <a:r>
              <a:rPr lang="es-ES" dirty="0" smtClean="0"/>
              <a:t>)</a:t>
            </a:r>
          </a:p>
          <a:p>
            <a:endParaRPr lang="es-ES" dirty="0"/>
          </a:p>
          <a:p>
            <a:endParaRPr lang="es-ES" dirty="0"/>
          </a:p>
          <a:p>
            <a:endParaRPr lang="es-ES" sz="1200" dirty="0"/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24824"/>
              </p:ext>
            </p:extLst>
          </p:nvPr>
        </p:nvGraphicFramePr>
        <p:xfrm>
          <a:off x="3851920" y="1011550"/>
          <a:ext cx="4464496" cy="3840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4136"/>
                <a:gridCol w="1368152"/>
                <a:gridCol w="1152128"/>
                <a:gridCol w="720080"/>
              </a:tblGrid>
              <a:tr h="449379"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</a:rPr>
                        <a:t>NO MONOCLONAL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</a:rPr>
                        <a:t> PREVIO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</a:rPr>
                        <a:t>MONOCLONAL</a:t>
                      </a:r>
                      <a:r>
                        <a:rPr lang="es-ES" sz="1200" baseline="0" dirty="0" smtClean="0">
                          <a:solidFill>
                            <a:schemeClr val="tx1"/>
                          </a:solidFill>
                        </a:rPr>
                        <a:t> PREVIO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solidFill>
                            <a:schemeClr val="tx1"/>
                          </a:solidFill>
                        </a:rPr>
                        <a:t>p-</a:t>
                      </a:r>
                      <a:r>
                        <a:rPr lang="es-ES" sz="1200" dirty="0" err="1" smtClean="0">
                          <a:solidFill>
                            <a:schemeClr val="tx1"/>
                          </a:solidFill>
                        </a:rPr>
                        <a:t>value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EDAD</a:t>
                      </a:r>
                      <a:r>
                        <a:rPr lang="es-ES" sz="1200" b="1" baseline="0" dirty="0" smtClean="0"/>
                        <a:t> </a:t>
                      </a:r>
                      <a:endParaRPr lang="es-E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55,35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52,26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IMC</a:t>
                      </a:r>
                      <a:endParaRPr lang="es-E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28,04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29,88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FEV1 INICIAL</a:t>
                      </a:r>
                      <a:endParaRPr lang="es-E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74,85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69,29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ACT </a:t>
                      </a:r>
                      <a:endParaRPr lang="es-E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11,92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11,31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FENO</a:t>
                      </a:r>
                      <a:endParaRPr lang="es-E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58,07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61,47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EOSINOFILIA</a:t>
                      </a:r>
                      <a:endParaRPr lang="es-ES" sz="1200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715,2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845,7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449379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Exacerbaciones graves anuales</a:t>
                      </a:r>
                      <a:endParaRPr lang="es-ES" sz="12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/>
                        <a:t>6,304</a:t>
                      </a:r>
                      <a:endParaRPr lang="es-ES" sz="12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/>
                        <a:t>4,308</a:t>
                      </a:r>
                      <a:endParaRPr lang="es-ES" sz="12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 smtClean="0"/>
                        <a:t>0,030</a:t>
                      </a:r>
                      <a:endParaRPr lang="es-ES" sz="1200" b="1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CICLOS</a:t>
                      </a:r>
                      <a:r>
                        <a:rPr lang="es-ES" sz="1200" b="1" baseline="0" dirty="0" smtClean="0"/>
                        <a:t> C.O. </a:t>
                      </a:r>
                      <a:endParaRPr lang="es-ES" sz="1200" b="1" dirty="0" smtClean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6,13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4,5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INGRESOS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0,146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0,185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86628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Dosis C.O. continuo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22,14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23,22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  <a:tr h="264341">
                <a:tc>
                  <a:txBody>
                    <a:bodyPr/>
                    <a:lstStyle/>
                    <a:p>
                      <a:r>
                        <a:rPr lang="es-ES" sz="1200" b="1" dirty="0" smtClean="0"/>
                        <a:t>Dosis ICS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2227,17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2423,07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5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857250"/>
          </a:xfrm>
        </p:spPr>
        <p:txBody>
          <a:bodyPr/>
          <a:lstStyle/>
          <a:p>
            <a:r>
              <a:rPr lang="es-ES" dirty="0">
                <a:latin typeface="Franklin Gothic Demi Cond" panose="020B0706030402020204" pitchFamily="34" charset="0"/>
              </a:rPr>
              <a:t>RESULTADOS</a:t>
            </a:r>
            <a:endParaRPr lang="es-ES" dirty="0"/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4197163760"/>
              </p:ext>
            </p:extLst>
          </p:nvPr>
        </p:nvGraphicFramePr>
        <p:xfrm>
          <a:off x="3491880" y="987574"/>
          <a:ext cx="594038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ángulo 9"/>
          <p:cNvSpPr/>
          <p:nvPr/>
        </p:nvSpPr>
        <p:spPr>
          <a:xfrm>
            <a:off x="323528" y="2067694"/>
            <a:ext cx="4178884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s-ES" dirty="0" smtClean="0"/>
              <a:t>Respuesta al tratamiento: 67 pacientes</a:t>
            </a:r>
          </a:p>
          <a:p>
            <a:endParaRPr lang="es-ES" dirty="0" smtClean="0"/>
          </a:p>
          <a:p>
            <a:r>
              <a:rPr lang="es-ES" dirty="0" smtClean="0"/>
              <a:t>Retiradas</a:t>
            </a:r>
            <a:r>
              <a:rPr lang="es-ES" dirty="0"/>
              <a:t>: </a:t>
            </a:r>
          </a:p>
          <a:p>
            <a:r>
              <a:rPr lang="es-ES" dirty="0"/>
              <a:t>- Efectos secundarios (6) </a:t>
            </a:r>
          </a:p>
          <a:p>
            <a:r>
              <a:rPr lang="es-ES" dirty="0"/>
              <a:t>- Embarazo (2) </a:t>
            </a:r>
          </a:p>
          <a:p>
            <a:r>
              <a:rPr lang="es-ES" dirty="0"/>
              <a:t>- </a:t>
            </a:r>
            <a:r>
              <a:rPr lang="es-ES" dirty="0" err="1"/>
              <a:t>Éxitus</a:t>
            </a:r>
            <a:r>
              <a:rPr lang="es-ES" dirty="0"/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181739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5380" y="-92546"/>
            <a:ext cx="8229600" cy="857250"/>
          </a:xfrm>
        </p:spPr>
        <p:txBody>
          <a:bodyPr/>
          <a:lstStyle/>
          <a:p>
            <a:r>
              <a:rPr lang="es-ES" dirty="0">
                <a:latin typeface="Franklin Gothic Demi Cond" panose="020B0706030402020204" pitchFamily="34" charset="0"/>
              </a:rPr>
              <a:t>RESULTADOS</a:t>
            </a:r>
            <a:endParaRPr lang="es-ES" dirty="0"/>
          </a:p>
        </p:txBody>
      </p:sp>
      <p:graphicFrame>
        <p:nvGraphicFramePr>
          <p:cNvPr id="7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57457"/>
              </p:ext>
            </p:extLst>
          </p:nvPr>
        </p:nvGraphicFramePr>
        <p:xfrm>
          <a:off x="120118" y="849370"/>
          <a:ext cx="4091842" cy="2180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120118" y="2698871"/>
            <a:ext cx="1141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p-</a:t>
            </a:r>
            <a:r>
              <a:rPr lang="es-E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value</a:t>
            </a:r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</a:t>
            </a:r>
            <a:r>
              <a:rPr lang="es-E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0,015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8111210"/>
              </p:ext>
            </p:extLst>
          </p:nvPr>
        </p:nvGraphicFramePr>
        <p:xfrm>
          <a:off x="4526536" y="849370"/>
          <a:ext cx="4288444" cy="2180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4554547" y="2698870"/>
            <a:ext cx="1141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p-</a:t>
            </a:r>
            <a:r>
              <a:rPr lang="es-E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value</a:t>
            </a:r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=0,569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1" name="Grá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5276666"/>
              </p:ext>
            </p:extLst>
          </p:nvPr>
        </p:nvGraphicFramePr>
        <p:xfrm>
          <a:off x="120118" y="3029758"/>
          <a:ext cx="4302224" cy="216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123491" y="4879259"/>
            <a:ext cx="1141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p-</a:t>
            </a:r>
            <a:r>
              <a:rPr lang="es-E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value</a:t>
            </a:r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=0,526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330462"/>
              </p:ext>
            </p:extLst>
          </p:nvPr>
        </p:nvGraphicFramePr>
        <p:xfrm>
          <a:off x="4593190" y="3114424"/>
          <a:ext cx="4572000" cy="2108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uadroTexto 13"/>
          <p:cNvSpPr txBox="1"/>
          <p:nvPr/>
        </p:nvSpPr>
        <p:spPr>
          <a:xfrm>
            <a:off x="4554547" y="4879259"/>
            <a:ext cx="1141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p-</a:t>
            </a:r>
            <a:r>
              <a:rPr lang="es-ES" sz="1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value</a:t>
            </a:r>
            <a:r>
              <a:rPr lang="es-E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=0,628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Rectángulo redondeado 2"/>
          <p:cNvSpPr/>
          <p:nvPr/>
        </p:nvSpPr>
        <p:spPr>
          <a:xfrm>
            <a:off x="0" y="915566"/>
            <a:ext cx="4526536" cy="2114192"/>
          </a:xfrm>
          <a:prstGeom prst="roundRect">
            <a:avLst/>
          </a:prstGeom>
          <a:noFill/>
          <a:ln w="57150"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015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latin typeface="Franklin Gothic Demi Cond" panose="020B0706030402020204" pitchFamily="34" charset="0"/>
              </a:rPr>
              <a:t>CONCLUSIONES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35646"/>
            <a:ext cx="8229600" cy="266429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2400" b="1" dirty="0" smtClean="0"/>
              <a:t>En </a:t>
            </a:r>
            <a:r>
              <a:rPr lang="es-ES" sz="2400" b="1" dirty="0" smtClean="0"/>
              <a:t>pacientes </a:t>
            </a:r>
            <a:r>
              <a:rPr lang="es-ES" sz="2400" b="1" dirty="0"/>
              <a:t>con </a:t>
            </a:r>
            <a:r>
              <a:rPr lang="es-ES" sz="2400" b="1" dirty="0" err="1"/>
              <a:t>M</a:t>
            </a:r>
            <a:r>
              <a:rPr lang="es-ES" sz="2400" b="1" dirty="0" err="1" smtClean="0"/>
              <a:t>epolizumab</a:t>
            </a:r>
            <a:r>
              <a:rPr lang="es-ES" sz="2400" b="1" dirty="0" smtClean="0"/>
              <a:t> </a:t>
            </a:r>
            <a:r>
              <a:rPr lang="es-ES" sz="2400" b="1" dirty="0"/>
              <a:t>sólo encontramos diferencias basales </a:t>
            </a:r>
            <a:r>
              <a:rPr lang="es-ES" sz="2400" b="1" dirty="0" smtClean="0"/>
              <a:t>entre</a:t>
            </a:r>
            <a:r>
              <a:rPr lang="es-ES" sz="2400" b="1" dirty="0" smtClean="0"/>
              <a:t> </a:t>
            </a:r>
            <a:r>
              <a:rPr lang="es-ES" sz="2400" b="1" dirty="0"/>
              <a:t>los tratados previamente con </a:t>
            </a:r>
            <a:r>
              <a:rPr lang="es-ES" sz="2400" b="1" dirty="0" err="1" smtClean="0"/>
              <a:t>Omalizumab</a:t>
            </a:r>
            <a:r>
              <a:rPr lang="es-ES" sz="2400" b="1" dirty="0" smtClean="0"/>
              <a:t> y los que no, </a:t>
            </a:r>
            <a:r>
              <a:rPr lang="es-ES" sz="2400" b="1" dirty="0"/>
              <a:t>en el número de </a:t>
            </a:r>
            <a:r>
              <a:rPr lang="es-ES" sz="2400" b="1" dirty="0" smtClean="0"/>
              <a:t>exacerbaciones. </a:t>
            </a:r>
            <a:endParaRPr lang="es-ES" sz="2400" b="1" dirty="0" smtClean="0"/>
          </a:p>
          <a:p>
            <a:pPr marL="0" indent="0" algn="ctr">
              <a:buNone/>
            </a:pPr>
            <a:endParaRPr lang="es-ES" sz="2400" b="1" dirty="0" smtClean="0"/>
          </a:p>
          <a:p>
            <a:pPr marL="0" indent="0" algn="ctr">
              <a:buNone/>
            </a:pPr>
            <a:r>
              <a:rPr lang="es-ES" sz="2400" b="1" dirty="0" smtClean="0"/>
              <a:t>La </a:t>
            </a:r>
            <a:r>
              <a:rPr lang="es-ES" sz="2400" b="1" dirty="0"/>
              <a:t>respuesta fue similar a los 3 años, a excepción de la respuesta completa </a:t>
            </a:r>
            <a:r>
              <a:rPr lang="es-ES" sz="2400" b="1" dirty="0" smtClean="0"/>
              <a:t>(mayor </a:t>
            </a:r>
            <a:r>
              <a:rPr lang="es-ES" sz="2400" b="1" dirty="0"/>
              <a:t>para los no tratados </a:t>
            </a:r>
            <a:r>
              <a:rPr lang="es-ES" sz="2400" b="1" dirty="0" smtClean="0"/>
              <a:t>previamente).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392130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8529</TotalTime>
  <Words>391</Words>
  <Application>Microsoft Office PowerPoint</Application>
  <PresentationFormat>Presentación en pantalla (16:9)</PresentationFormat>
  <Paragraphs>124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Calibri</vt:lpstr>
      <vt:lpstr>Franklin Gothic Demi Cond</vt:lpstr>
      <vt:lpstr>NexusSansPro</vt:lpstr>
      <vt:lpstr>Tema de Office</vt:lpstr>
      <vt:lpstr>EVALUACIÓN DE LA RESPUESTA AL TRATAMIENTO CON MEPOLIZUMAB A 3 AÑOS EN PACIENTES CON ASMA GRAVE TRAS CAMBIO DE OMALIZUMAB</vt:lpstr>
      <vt:lpstr>INTRODUCCIÓN</vt:lpstr>
      <vt:lpstr>INTRODUCCIÓN</vt:lpstr>
      <vt:lpstr>MATERIAL Y MÉTODOS</vt:lpstr>
      <vt:lpstr>MATERIAL Y MÉTODOS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BELEN M S</cp:lastModifiedBy>
  <cp:revision>40</cp:revision>
  <dcterms:created xsi:type="dcterms:W3CDTF">2022-01-11T08:55:46Z</dcterms:created>
  <dcterms:modified xsi:type="dcterms:W3CDTF">2023-03-23T08:29:17Z</dcterms:modified>
</cp:coreProperties>
</file>