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7" r:id="rId4"/>
    <p:sldId id="265" r:id="rId5"/>
    <p:sldId id="274" r:id="rId6"/>
    <p:sldId id="273" r:id="rId7"/>
    <p:sldId id="269" r:id="rId8"/>
    <p:sldId id="270" r:id="rId9"/>
    <p:sldId id="272" r:id="rId10"/>
    <p:sldId id="259" r:id="rId11"/>
    <p:sldId id="260" r:id="rId12"/>
    <p:sldId id="264" r:id="rId13"/>
    <p:sldId id="262" r:id="rId14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4" autoAdjust="0"/>
    <p:restoredTop sz="94737" autoAdjust="0"/>
  </p:normalViewPr>
  <p:slideViewPr>
    <p:cSldViewPr>
      <p:cViewPr varScale="1">
        <p:scale>
          <a:sx n="136" d="100"/>
          <a:sy n="136" d="100"/>
        </p:scale>
        <p:origin x="-112" y="-20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Relationship Id="rId2" Type="http://schemas.openxmlformats.org/officeDocument/2006/relationships/image" Target="../media/image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Relationship Id="rId2" Type="http://schemas.openxmlformats.org/officeDocument/2006/relationships/image" Target="../media/image1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22/3/23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22/3/23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22/3/23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22/3/23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22/3/23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oleObject" Target="file:///\\localhost\Users\Portatil\Desktop\R1\CONGRESO%20SEVILLA%2023\COMUNICACIO&#769;N\Macintosh%20HD:Users:Portatil:Desktop:R1:CONGRESO%20SEVILLA%2023:COMUNICACIO&#769;N:tablas%20.docx!OLE_LINK1" TargetMode="External"/><Relationship Id="rId5" Type="http://schemas.openxmlformats.org/officeDocument/2006/relationships/image" Target="../media/image7.emf"/><Relationship Id="rId6" Type="http://schemas.openxmlformats.org/officeDocument/2006/relationships/oleObject" Target="file:///\\localhost\Users\Portatil\Desktop\R1\CONGRESO%20SEVILLA%2023\COMUNICACIO&#769;N\Macintosh%20HD:Users:Portatil:Desktop:R1:CONGRESO%20SEVILLA%2023:COMUNICACIO&#769;N:tablas%20apaisadas.docx!OLE_LINK1" TargetMode="External"/><Relationship Id="rId7" Type="http://schemas.openxmlformats.org/officeDocument/2006/relationships/image" Target="../media/image8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4" Type="http://schemas.openxmlformats.org/officeDocument/2006/relationships/oleObject" Target="file:///\\localhost\Users\Portatil\Desktop\R1\CONGRESO%20SEVILLA%2023\COMUNICACIO&#769;N\Macintosh%20HD:Users:Portatil:Desktop:R1:CONGRESO%20SEVILLA%2023:COMUNICACIO&#769;N:tablas%20.docx!OLE_LINK7" TargetMode="External"/><Relationship Id="rId5" Type="http://schemas.openxmlformats.org/officeDocument/2006/relationships/image" Target="../media/image10.emf"/><Relationship Id="rId6" Type="http://schemas.openxmlformats.org/officeDocument/2006/relationships/image" Target="../media/image12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emf"/><Relationship Id="rId3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localhost\Users\Portatil\Desktop\R1\CONGRESO%20SEVILLA%2023\COMUNICACIO&#769;N\Documento3!OLE_LINK5" TargetMode="External"/><Relationship Id="rId4" Type="http://schemas.openxmlformats.org/officeDocument/2006/relationships/image" Target="../media/image15.emf"/><Relationship Id="rId5" Type="http://schemas.openxmlformats.org/officeDocument/2006/relationships/oleObject" Target="file:///\\localhost\Users\Portatil\Desktop\R1\CONGRESO%20SEVILLA%2023\COMUNICACIO&#769;N\Macintosh%20HD:Users:Portatil:Desktop:R1:CONGRESO%20SEVILLA%2023:COMUNICACIO&#769;N:tablas%20apaisadas.docx!OLE_LINK6" TargetMode="External"/><Relationship Id="rId6" Type="http://schemas.openxmlformats.org/officeDocument/2006/relationships/image" Target="../media/image16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23528" y="987574"/>
            <a:ext cx="842282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 smtClean="0">
                <a:latin typeface="Palatino Linotype"/>
                <a:cs typeface="Palatino Linotype"/>
              </a:rPr>
              <a:t>SATISFACCIÓN CON EL TRATAMIENTO MONOCLONAL EN PACIENTES CON ASMA GRAVE</a:t>
            </a:r>
            <a:endParaRPr lang="es-ES" sz="3200" b="1" dirty="0">
              <a:latin typeface="Palatino Linotype"/>
              <a:cs typeface="Palatino Linotype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23528" y="2787774"/>
            <a:ext cx="860444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dirty="0" smtClean="0"/>
              <a:t>M. Baena Bustos</a:t>
            </a:r>
            <a:r>
              <a:rPr lang="es-ES" sz="1600" baseline="30000" dirty="0" smtClean="0"/>
              <a:t>1</a:t>
            </a:r>
            <a:r>
              <a:rPr lang="es-ES" sz="1600" dirty="0" smtClean="0"/>
              <a:t>, E. </a:t>
            </a:r>
            <a:r>
              <a:rPr lang="es-ES" sz="1600" dirty="0" err="1" smtClean="0"/>
              <a:t>Viciana</a:t>
            </a:r>
            <a:r>
              <a:rPr lang="es-ES" sz="1600" dirty="0" smtClean="0"/>
              <a:t> Martín</a:t>
            </a:r>
            <a:r>
              <a:rPr lang="es-ES" sz="1600" baseline="30000" dirty="0" smtClean="0"/>
              <a:t>1</a:t>
            </a:r>
            <a:r>
              <a:rPr lang="es-ES" sz="1600" dirty="0" smtClean="0"/>
              <a:t>, C. Benito Bernáldez</a:t>
            </a:r>
            <a:r>
              <a:rPr lang="es-ES" sz="1600" baseline="30000" dirty="0" smtClean="0"/>
              <a:t>1</a:t>
            </a:r>
            <a:r>
              <a:rPr lang="es-ES" sz="1600" dirty="0" smtClean="0"/>
              <a:t>, V. Merino Bohórquez</a:t>
            </a:r>
            <a:r>
              <a:rPr lang="es-ES" sz="1600" baseline="30000" dirty="0"/>
              <a:t>2</a:t>
            </a:r>
            <a:r>
              <a:rPr lang="es-ES" sz="1600" dirty="0" smtClean="0"/>
              <a:t>, </a:t>
            </a:r>
          </a:p>
          <a:p>
            <a:pPr algn="ctr"/>
            <a:r>
              <a:rPr lang="es-ES" sz="1600" dirty="0" smtClean="0"/>
              <a:t>A. Gómez-Bastero Fernández</a:t>
            </a:r>
            <a:r>
              <a:rPr lang="es-ES" sz="1600" baseline="30000" dirty="0" smtClean="0"/>
              <a:t>1</a:t>
            </a:r>
            <a:r>
              <a:rPr lang="es-ES" sz="1600" dirty="0" smtClean="0"/>
              <a:t> </a:t>
            </a:r>
            <a:endParaRPr lang="es-ES" sz="1600" dirty="0"/>
          </a:p>
        </p:txBody>
      </p:sp>
      <p:sp>
        <p:nvSpPr>
          <p:cNvPr id="4" name="Rectángulo 3"/>
          <p:cNvSpPr/>
          <p:nvPr/>
        </p:nvSpPr>
        <p:spPr>
          <a:xfrm>
            <a:off x="2242390" y="3435846"/>
            <a:ext cx="4624684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ES" sz="1400" baseline="30000" dirty="0" smtClean="0"/>
              <a:t>1 </a:t>
            </a:r>
            <a:r>
              <a:rPr lang="es-ES" sz="1400" dirty="0" smtClean="0"/>
              <a:t>Servicio Neumología. HU Virgen Macarena. Sevilla</a:t>
            </a:r>
          </a:p>
          <a:p>
            <a:pPr algn="ctr"/>
            <a:r>
              <a:rPr lang="es-ES" sz="1400" baseline="30000" dirty="0" smtClean="0"/>
              <a:t>2</a:t>
            </a:r>
            <a:r>
              <a:rPr lang="es-ES" sz="1400" dirty="0" smtClean="0"/>
              <a:t> Servicio Farmacia Hospitalaria. HU Virgen Macarena. Sevilla</a:t>
            </a:r>
            <a:endParaRPr lang="es-ES" sz="1400" baseline="30000" dirty="0" smtClean="0"/>
          </a:p>
          <a:p>
            <a:endParaRPr lang="es-ES" sz="1400" dirty="0" smtClean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987824" y="123478"/>
            <a:ext cx="28144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 smtClean="0">
                <a:latin typeface="Palatino Linotype"/>
                <a:cs typeface="Palatino Linotype"/>
              </a:rPr>
              <a:t>INTRODUCCIÓN</a:t>
            </a:r>
            <a:endParaRPr lang="es-ES" sz="2400" b="1" dirty="0">
              <a:latin typeface="Palatino Linotype"/>
              <a:cs typeface="Palatino Linotype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23528" y="843558"/>
            <a:ext cx="85689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charset="2"/>
              <a:buChar char="u"/>
            </a:pPr>
            <a:r>
              <a:rPr lang="es-ES" dirty="0"/>
              <a:t>A</a:t>
            </a:r>
            <a:r>
              <a:rPr lang="es-ES" dirty="0" smtClean="0"/>
              <a:t>sma grave es el que necesita múltiples fármacos y altas </a:t>
            </a:r>
            <a:r>
              <a:rPr lang="es-ES" dirty="0" smtClean="0"/>
              <a:t>dosis</a:t>
            </a:r>
          </a:p>
          <a:p>
            <a:pPr marL="285750" indent="-285750">
              <a:buFont typeface="Wingdings" charset="2"/>
              <a:buChar char="u"/>
            </a:pPr>
            <a:r>
              <a:rPr lang="es-ES" dirty="0" smtClean="0"/>
              <a:t>Asma grave mal controlada a pesar de estos escalones terapéuticos no se logra el control de la enfermedad</a:t>
            </a:r>
          </a:p>
          <a:p>
            <a:pPr marL="285750" indent="-285750">
              <a:buFont typeface="Wingdings" charset="2"/>
              <a:buChar char="u"/>
            </a:pPr>
            <a:r>
              <a:rPr lang="es-ES" dirty="0" smtClean="0"/>
              <a:t>Existen </a:t>
            </a:r>
            <a:r>
              <a:rPr lang="es-ES" dirty="0" smtClean="0"/>
              <a:t>nuevas terapias basadas en anticuerpos monoclonales con dianas en la cascada inflamatoria</a:t>
            </a:r>
          </a:p>
        </p:txBody>
      </p:sp>
      <p:pic>
        <p:nvPicPr>
          <p:cNvPr id="9" name="Imagen 8" descr="fianl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33" y="2499742"/>
            <a:ext cx="3545967" cy="2405634"/>
          </a:xfrm>
          <a:prstGeom prst="rect">
            <a:avLst/>
          </a:prstGeom>
        </p:spPr>
      </p:pic>
      <p:pic>
        <p:nvPicPr>
          <p:cNvPr id="4" name="Imagen 3" descr="Captura de pantalla 2023-02-14 a las 17.57.32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371563"/>
            <a:ext cx="3795268" cy="27204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123728" y="91556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3" name="Rectángulo 2"/>
          <p:cNvSpPr/>
          <p:nvPr/>
        </p:nvSpPr>
        <p:spPr>
          <a:xfrm>
            <a:off x="539552" y="915566"/>
            <a:ext cx="79208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charset="2"/>
              <a:buChar char="u"/>
            </a:pPr>
            <a:r>
              <a:rPr lang="es-ES" dirty="0" smtClean="0"/>
              <a:t>La cronicidad </a:t>
            </a:r>
            <a:r>
              <a:rPr lang="es-ES" dirty="0"/>
              <a:t>de la enfermedad y comorbilidades asociadas </a:t>
            </a:r>
            <a:r>
              <a:rPr lang="es-ES" dirty="0" smtClean="0"/>
              <a:t>hace importante medir la </a:t>
            </a:r>
            <a:r>
              <a:rPr lang="es-ES" dirty="0"/>
              <a:t>satisfacción de los pacientes con los tratamientos, ya que se asocia a una mejor adherencia y continuidad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39552" y="3075806"/>
            <a:ext cx="7920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Evaluar la satisfacción de pacientes con asma grave en tratamiento con anticuerpos monoclonales y su correlación con métodos de evaluación y control</a:t>
            </a:r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3376575" y="2427734"/>
            <a:ext cx="17714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 smtClean="0">
                <a:latin typeface="Palatino Linotype"/>
                <a:cs typeface="Palatino Linotype"/>
              </a:rPr>
              <a:t>OBJETIVO</a:t>
            </a:r>
            <a:endParaRPr lang="es-ES" sz="2400" b="1" dirty="0">
              <a:latin typeface="Palatino Linotype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4915959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123728" y="91556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3" name="CuadroTexto 2"/>
          <p:cNvSpPr txBox="1"/>
          <p:nvPr/>
        </p:nvSpPr>
        <p:spPr>
          <a:xfrm>
            <a:off x="2699792" y="123478"/>
            <a:ext cx="3876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latin typeface="Palatino Linotype"/>
                <a:cs typeface="Palatino Linotype"/>
              </a:rPr>
              <a:t>MATERIAL Y MÉTODOS</a:t>
            </a:r>
            <a:endParaRPr lang="es-ES" sz="2400" b="1" dirty="0">
              <a:latin typeface="Palatino Linotype"/>
              <a:cs typeface="Palatino Linotype"/>
            </a:endParaRPr>
          </a:p>
        </p:txBody>
      </p:sp>
      <p:sp>
        <p:nvSpPr>
          <p:cNvPr id="4" name="CuadroTexto 3"/>
          <p:cNvSpPr txBox="1"/>
          <p:nvPr/>
        </p:nvSpPr>
        <p:spPr>
          <a:xfrm>
            <a:off x="467544" y="915566"/>
            <a:ext cx="806489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Estudio observacional transversal</a:t>
            </a:r>
            <a:r>
              <a:rPr lang="es-ES" dirty="0"/>
              <a:t> </a:t>
            </a:r>
            <a:r>
              <a:rPr lang="es-ES" dirty="0" smtClean="0"/>
              <a:t>de pacientes con asma grave en tratamiento con anticuerpos monoclonales de la unidad de asma del HUVM</a:t>
            </a:r>
          </a:p>
          <a:p>
            <a:endParaRPr lang="es-ES" dirty="0" smtClean="0"/>
          </a:p>
          <a:p>
            <a:endParaRPr lang="es-ES" dirty="0"/>
          </a:p>
          <a:p>
            <a:r>
              <a:rPr lang="es-ES" b="1" dirty="0" smtClean="0"/>
              <a:t>Variables: 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Características demográficas: edad, sexo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Comorbilidades: atopia, </a:t>
            </a:r>
            <a:r>
              <a:rPr lang="es-ES" dirty="0" err="1" smtClean="0"/>
              <a:t>rinosinusitis</a:t>
            </a:r>
            <a:r>
              <a:rPr lang="es-ES" dirty="0" smtClean="0"/>
              <a:t> crónica, </a:t>
            </a:r>
            <a:r>
              <a:rPr lang="es-ES" dirty="0" err="1" smtClean="0"/>
              <a:t>poliposis</a:t>
            </a:r>
            <a:r>
              <a:rPr lang="es-ES" dirty="0" smtClean="0"/>
              <a:t> </a:t>
            </a:r>
            <a:r>
              <a:rPr lang="es-ES" dirty="0" err="1" smtClean="0"/>
              <a:t>nasosinusal</a:t>
            </a:r>
            <a:r>
              <a:rPr lang="es-ES" dirty="0" smtClean="0"/>
              <a:t>, EREA, AOS, obesidad, bronquiectasias, ERGE, patología psiquiátrica, inmunodeficiencia, EGPA, osteoporosis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Control de síntomas, </a:t>
            </a:r>
            <a:r>
              <a:rPr lang="es-ES" b="1" dirty="0" smtClean="0"/>
              <a:t>ACT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Respuesta al tratamiento, </a:t>
            </a:r>
            <a:r>
              <a:rPr lang="es-ES" b="1" dirty="0" smtClean="0"/>
              <a:t>índice EXACTO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Efectos secundarios</a:t>
            </a:r>
          </a:p>
          <a:p>
            <a:pPr marL="285750" indent="-285750">
              <a:buFont typeface="Arial"/>
              <a:buChar char="•"/>
            </a:pPr>
            <a:r>
              <a:rPr lang="es-ES" dirty="0" smtClean="0"/>
              <a:t>Satisfacción, cuestionario </a:t>
            </a:r>
            <a:r>
              <a:rPr lang="es-ES" b="1" dirty="0" smtClean="0"/>
              <a:t>SATMED-Q</a:t>
            </a:r>
          </a:p>
        </p:txBody>
      </p:sp>
    </p:spTree>
    <p:extLst>
      <p:ext uri="{BB962C8B-B14F-4D97-AF65-F5344CB8AC3E}">
        <p14:creationId xmlns:p14="http://schemas.microsoft.com/office/powerpoint/2010/main" val="17206555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Captura de pantalla 2023-02-20 a las 17.22.48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910806"/>
            <a:ext cx="6972300" cy="42291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779912" y="411510"/>
            <a:ext cx="14319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 err="1" smtClean="0">
                <a:cs typeface="Palatino Linotype"/>
              </a:rPr>
              <a:t>Indice</a:t>
            </a:r>
            <a:r>
              <a:rPr lang="es-ES" sz="1600" b="1" dirty="0" smtClean="0">
                <a:cs typeface="Palatino Linotype"/>
              </a:rPr>
              <a:t> EXACTO</a:t>
            </a:r>
          </a:p>
        </p:txBody>
      </p:sp>
    </p:spTree>
    <p:extLst>
      <p:ext uri="{BB962C8B-B14F-4D97-AF65-F5344CB8AC3E}">
        <p14:creationId xmlns:p14="http://schemas.microsoft.com/office/powerpoint/2010/main" val="1498095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Captura de pantalla 2023-02-20 a las 16.51.5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36" y="987574"/>
            <a:ext cx="3702840" cy="3816424"/>
          </a:xfrm>
          <a:prstGeom prst="rect">
            <a:avLst/>
          </a:prstGeom>
        </p:spPr>
      </p:pic>
      <p:pic>
        <p:nvPicPr>
          <p:cNvPr id="10" name="Imagen 9" descr="Captura de pantalla 2023-02-20 a las 16.53.11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95485"/>
            <a:ext cx="3729307" cy="494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61950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539552" y="987574"/>
            <a:ext cx="80648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Análisis estadístico:</a:t>
            </a:r>
          </a:p>
          <a:p>
            <a:endParaRPr lang="es-ES" dirty="0" smtClean="0"/>
          </a:p>
          <a:p>
            <a:pPr marL="342900" indent="-342900">
              <a:buFont typeface="Arial"/>
              <a:buChar char="•"/>
            </a:pPr>
            <a:r>
              <a:rPr lang="es-ES" dirty="0" smtClean="0"/>
              <a:t>Análisis del control </a:t>
            </a:r>
            <a:r>
              <a:rPr lang="es-ES" dirty="0"/>
              <a:t>de síntomas (ACT), respuesta al tratamiento (EXACTO) e índice de </a:t>
            </a:r>
            <a:r>
              <a:rPr lang="es-ES" dirty="0" smtClean="0"/>
              <a:t>satisfacción:</a:t>
            </a:r>
            <a:endParaRPr lang="es-ES" dirty="0"/>
          </a:p>
          <a:p>
            <a:pPr marL="800100" lvl="1" indent="-342900">
              <a:buFont typeface="Arial"/>
              <a:buChar char="•"/>
            </a:pPr>
            <a:r>
              <a:rPr lang="es-ES" dirty="0"/>
              <a:t>E</a:t>
            </a:r>
            <a:r>
              <a:rPr lang="es-ES" dirty="0" smtClean="0"/>
              <a:t>ntre los diferentes tratamientos con anticuerpos monoclonales: test </a:t>
            </a:r>
            <a:r>
              <a:rPr lang="es-ES" dirty="0" err="1" smtClean="0"/>
              <a:t>Kruskal</a:t>
            </a:r>
            <a:r>
              <a:rPr lang="es-ES" dirty="0"/>
              <a:t>-</a:t>
            </a:r>
            <a:r>
              <a:rPr lang="es-ES" dirty="0" smtClean="0"/>
              <a:t>Wallis</a:t>
            </a:r>
            <a:endParaRPr lang="es-ES" dirty="0" smtClean="0"/>
          </a:p>
          <a:p>
            <a:pPr marL="800100" lvl="1" indent="-342900">
              <a:buFont typeface="Arial"/>
              <a:buChar char="•"/>
            </a:pPr>
            <a:r>
              <a:rPr lang="es-ES" dirty="0" smtClean="0"/>
              <a:t>Entre </a:t>
            </a:r>
            <a:r>
              <a:rPr lang="es-ES" dirty="0"/>
              <a:t>pacientes con administración hospitalaria y </a:t>
            </a:r>
            <a:r>
              <a:rPr lang="es-ES" dirty="0" smtClean="0"/>
              <a:t>autoadministración: test U de Mann-</a:t>
            </a:r>
            <a:r>
              <a:rPr lang="es-ES" dirty="0" err="1" smtClean="0"/>
              <a:t>Whitney</a:t>
            </a:r>
            <a:r>
              <a:rPr lang="es-ES" dirty="0" smtClean="0"/>
              <a:t> </a:t>
            </a:r>
          </a:p>
          <a:p>
            <a:pPr marL="285750" indent="-285750">
              <a:buFont typeface="Arial"/>
              <a:buChar char="•"/>
            </a:pPr>
            <a:endParaRPr lang="es-ES" dirty="0" smtClean="0"/>
          </a:p>
          <a:p>
            <a:pPr marL="342900" indent="-342900">
              <a:buFont typeface="Arial"/>
              <a:buChar char="•"/>
            </a:pPr>
            <a:r>
              <a:rPr lang="es-ES" dirty="0" smtClean="0"/>
              <a:t>Correlaciones entre satisfacción total con el control de síntomas y el índice EXACTO mediante el coeficiente </a:t>
            </a:r>
            <a:r>
              <a:rPr lang="es-ES" dirty="0"/>
              <a:t>de correlación de Pearson </a:t>
            </a:r>
          </a:p>
        </p:txBody>
      </p:sp>
      <p:sp>
        <p:nvSpPr>
          <p:cNvPr id="4" name="CuadroTexto 3"/>
          <p:cNvSpPr txBox="1"/>
          <p:nvPr/>
        </p:nvSpPr>
        <p:spPr>
          <a:xfrm>
            <a:off x="2699792" y="123478"/>
            <a:ext cx="38760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latin typeface="Palatino Linotype"/>
                <a:cs typeface="Palatino Linotype"/>
              </a:rPr>
              <a:t>MATERIAL Y MÉTODOS</a:t>
            </a:r>
            <a:endParaRPr lang="es-ES" sz="2400" b="1" dirty="0">
              <a:latin typeface="Palatino Linotype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2502177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123728" y="91556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14" name="CuadroTexto 13"/>
          <p:cNvSpPr txBox="1"/>
          <p:nvPr/>
        </p:nvSpPr>
        <p:spPr>
          <a:xfrm>
            <a:off x="3131840" y="123478"/>
            <a:ext cx="2298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latin typeface="Palatino Linotype"/>
                <a:cs typeface="Palatino Linotype"/>
              </a:rPr>
              <a:t>RESULTADOS</a:t>
            </a:r>
            <a:endParaRPr lang="es-ES" sz="2400" b="1" dirty="0">
              <a:latin typeface="Palatino Linotype"/>
              <a:cs typeface="Palatino Linotype"/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699542"/>
            <a:ext cx="4031742" cy="2430780"/>
          </a:xfrm>
          <a:prstGeom prst="rect">
            <a:avLst/>
          </a:prstGeom>
        </p:spPr>
      </p:pic>
      <p:graphicFrame>
        <p:nvGraphicFramePr>
          <p:cNvPr id="5" name="Objeto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3989339"/>
              </p:ext>
            </p:extLst>
          </p:nvPr>
        </p:nvGraphicFramePr>
        <p:xfrm>
          <a:off x="755576" y="915565"/>
          <a:ext cx="4176464" cy="23233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" name="Documento" r:id="rId4" imgW="5753100" imgH="3200400" progId="Word.Document.12">
                  <p:link updateAutomatic="1"/>
                </p:oleObj>
              </mc:Choice>
              <mc:Fallback>
                <p:oleObj name="Documento" r:id="rId4" imgW="5753100" imgH="32004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55576" y="915565"/>
                        <a:ext cx="4176464" cy="23233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to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034050"/>
              </p:ext>
            </p:extLst>
          </p:nvPr>
        </p:nvGraphicFramePr>
        <p:xfrm>
          <a:off x="1683480" y="3299968"/>
          <a:ext cx="5192776" cy="18435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8" name="Documento" r:id="rId6" imgW="6832600" imgH="2425700" progId="Word.Document.12">
                  <p:link updateAutomatic="1"/>
                </p:oleObj>
              </mc:Choice>
              <mc:Fallback>
                <p:oleObj name="Documento" r:id="rId6" imgW="6832600" imgH="24257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83480" y="3299968"/>
                        <a:ext cx="5192776" cy="18435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448138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123728" y="915566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3131840" y="123478"/>
            <a:ext cx="2298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b="1" dirty="0" smtClean="0">
                <a:latin typeface="Palatino Linotype"/>
                <a:cs typeface="Palatino Linotype"/>
              </a:rPr>
              <a:t>RESULTADOS</a:t>
            </a:r>
            <a:endParaRPr lang="es-ES" sz="2400" b="1" dirty="0">
              <a:latin typeface="Palatino Linotype"/>
              <a:cs typeface="Palatino Linotype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1043608" y="1995686"/>
            <a:ext cx="741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 smtClean="0"/>
              <a:t>N=88</a:t>
            </a:r>
            <a:endParaRPr lang="es-ES" sz="2000" dirty="0"/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883" y="1347614"/>
            <a:ext cx="5001219" cy="3050158"/>
          </a:xfrm>
          <a:prstGeom prst="rect">
            <a:avLst/>
          </a:prstGeom>
        </p:spPr>
      </p:pic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3452202"/>
              </p:ext>
            </p:extLst>
          </p:nvPr>
        </p:nvGraphicFramePr>
        <p:xfrm>
          <a:off x="323528" y="987574"/>
          <a:ext cx="4424363" cy="1452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" name="Documento" r:id="rId4" imgW="5537200" imgH="1816100" progId="Word.Document.12">
                  <p:link updateAutomatic="1"/>
                </p:oleObj>
              </mc:Choice>
              <mc:Fallback>
                <p:oleObj name="Documento" r:id="rId4" imgW="5537200" imgH="18161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3528" y="987574"/>
                        <a:ext cx="4424363" cy="14525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" name="Imagen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44" y="2499742"/>
            <a:ext cx="3481959" cy="209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8726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131840" y="123478"/>
            <a:ext cx="2298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latin typeface="Palatino Linotype"/>
                <a:cs typeface="Palatino Linotype"/>
              </a:rPr>
              <a:t>RESULTADOS</a:t>
            </a:r>
            <a:endParaRPr lang="es-ES" sz="2400" b="1" dirty="0">
              <a:latin typeface="Palatino Linotype"/>
              <a:cs typeface="Palatino Linotype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47" y="1563638"/>
            <a:ext cx="4684555" cy="2808312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983" y="1490078"/>
            <a:ext cx="4714817" cy="2868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1786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965789"/>
              </p:ext>
            </p:extLst>
          </p:nvPr>
        </p:nvGraphicFramePr>
        <p:xfrm>
          <a:off x="2411760" y="4083919"/>
          <a:ext cx="4680520" cy="8885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2" name="Documento" r:id="rId3" imgW="5753100" imgH="1092200" progId="Word.Document.12">
                  <p:link updateAutomatic="1"/>
                </p:oleObj>
              </mc:Choice>
              <mc:Fallback>
                <p:oleObj name="Documento" r:id="rId3" imgW="5753100" imgH="10922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411760" y="4083919"/>
                        <a:ext cx="4680520" cy="8885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uadroTexto 4"/>
          <p:cNvSpPr txBox="1"/>
          <p:nvPr/>
        </p:nvSpPr>
        <p:spPr>
          <a:xfrm>
            <a:off x="3131840" y="123478"/>
            <a:ext cx="2298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latin typeface="Palatino Linotype"/>
                <a:cs typeface="Palatino Linotype"/>
              </a:rPr>
              <a:t>RESULTADOS</a:t>
            </a:r>
            <a:endParaRPr lang="es-ES" sz="2400" b="1" dirty="0">
              <a:latin typeface="Palatino Linotype"/>
              <a:cs typeface="Palatino Linotype"/>
            </a:endParaRPr>
          </a:p>
        </p:txBody>
      </p:sp>
      <p:graphicFrame>
        <p:nvGraphicFramePr>
          <p:cNvPr id="2" name="Objeto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66682214"/>
              </p:ext>
            </p:extLst>
          </p:nvPr>
        </p:nvGraphicFramePr>
        <p:xfrm>
          <a:off x="1547664" y="915566"/>
          <a:ext cx="5828258" cy="28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3" name="Documento" r:id="rId5" imgW="7912100" imgH="3822700" progId="Word.Document.12">
                  <p:link updateAutomatic="1"/>
                </p:oleObj>
              </mc:Choice>
              <mc:Fallback>
                <p:oleObj name="Documento" r:id="rId5" imgW="7912100" imgH="3822700" progId="Word.Document.12">
                  <p:link updateAutomatic="1"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47664" y="915566"/>
                        <a:ext cx="5828258" cy="28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2783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3131840" y="123478"/>
            <a:ext cx="27628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latin typeface="Palatino Linotype"/>
                <a:cs typeface="Palatino Linotype"/>
              </a:rPr>
              <a:t>CONCLUSIONES</a:t>
            </a:r>
            <a:endParaRPr lang="es-ES" sz="2400" b="1" dirty="0">
              <a:latin typeface="Palatino Linotype"/>
              <a:cs typeface="Palatino Linotype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323528" y="1275606"/>
            <a:ext cx="856895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charset="2"/>
              <a:buChar char="u"/>
            </a:pPr>
            <a:r>
              <a:rPr lang="es-ES" dirty="0" smtClean="0"/>
              <a:t>El grado de satisfacción de pacientes con asma grave tratados con anticuerpos monoclonales es bueno y se correlaciona con el grado de control del asma (ACT) y la respuesta al tratamiento (EXACTO)</a:t>
            </a:r>
          </a:p>
          <a:p>
            <a:pPr marL="285750" indent="-285750">
              <a:buFontTx/>
              <a:buChar char="-"/>
            </a:pPr>
            <a:endParaRPr lang="es-ES" dirty="0"/>
          </a:p>
          <a:p>
            <a:pPr marL="285750" indent="-285750">
              <a:buFont typeface="Wingdings" charset="2"/>
              <a:buChar char="u"/>
            </a:pPr>
            <a:r>
              <a:rPr lang="es-ES" dirty="0" smtClean="0"/>
              <a:t>La percepción de la satisfacción fue mayor en los pacientes tratados con </a:t>
            </a:r>
            <a:r>
              <a:rPr lang="es-ES" dirty="0" err="1" smtClean="0"/>
              <a:t>Omalizumab</a:t>
            </a:r>
            <a:endParaRPr lang="es-ES" dirty="0" smtClean="0"/>
          </a:p>
          <a:p>
            <a:pPr marL="285750" indent="-285750">
              <a:buFont typeface="Wingdings" charset="2"/>
              <a:buChar char="u"/>
            </a:pPr>
            <a:endParaRPr lang="es-ES" dirty="0" smtClean="0"/>
          </a:p>
          <a:p>
            <a:pPr marL="285750" indent="-285750">
              <a:buFont typeface="Wingdings" charset="2"/>
              <a:buChar char="u"/>
            </a:pPr>
            <a:r>
              <a:rPr lang="es-ES" dirty="0" smtClean="0"/>
              <a:t>Los pacientes en tratamiento con </a:t>
            </a:r>
            <a:r>
              <a:rPr lang="es-ES" dirty="0" err="1" smtClean="0"/>
              <a:t>Benralizumab</a:t>
            </a:r>
            <a:r>
              <a:rPr lang="es-ES" dirty="0" smtClean="0"/>
              <a:t> mostraron mayor respuesta al tratamiento (EXACTO) </a:t>
            </a:r>
          </a:p>
          <a:p>
            <a:endParaRPr lang="es-ES" dirty="0"/>
          </a:p>
          <a:p>
            <a:pPr marL="285750" indent="-285750">
              <a:buFont typeface="Wingdings" charset="2"/>
              <a:buChar char="u"/>
            </a:pPr>
            <a:r>
              <a:rPr lang="es-ES" dirty="0" smtClean="0"/>
              <a:t>No hubo diferencias entre </a:t>
            </a:r>
            <a:r>
              <a:rPr lang="es-ES" dirty="0"/>
              <a:t>los pacientes </a:t>
            </a:r>
            <a:r>
              <a:rPr lang="es-ES" dirty="0" smtClean="0"/>
              <a:t>en administración hospitalaria y domiciliaria, en relación a la satisfacción, control del asma y respuesta al tratamiento</a:t>
            </a:r>
          </a:p>
        </p:txBody>
      </p:sp>
    </p:spTree>
    <p:extLst>
      <p:ext uri="{BB962C8B-B14F-4D97-AF65-F5344CB8AC3E}">
        <p14:creationId xmlns:p14="http://schemas.microsoft.com/office/powerpoint/2010/main" val="1784495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acias-por-tu-compr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185596"/>
            <a:ext cx="6480720" cy="2835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500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ctr">
          <a:defRPr sz="2400" b="1" dirty="0" smtClean="0">
            <a:latin typeface="Palatino Linotype"/>
            <a:cs typeface="Palatino Linotype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Inspiración.thmx</Template>
  <TotalTime>3536</TotalTime>
  <Words>399</Words>
  <Application>Microsoft Macintosh PowerPoint</Application>
  <PresentationFormat>Presentación en pantalla (16:9)</PresentationFormat>
  <Paragraphs>45</Paragraphs>
  <Slides>13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Vínculos</vt:lpstr>
      </vt:variant>
      <vt:variant>
        <vt:i4>5</vt:i4>
      </vt:variant>
      <vt:variant>
        <vt:lpstr>Títulos de diapositiva</vt:lpstr>
      </vt:variant>
      <vt:variant>
        <vt:i4>13</vt:i4>
      </vt:variant>
    </vt:vector>
  </HeadingPairs>
  <TitlesOfParts>
    <vt:vector size="19" baseType="lpstr">
      <vt:lpstr>Tema de Office</vt:lpstr>
      <vt:lpstr>\\localhost\Users\Portatil\Desktop\R1\CONGRESO SEVILLA 23\COMUNICACIÓN\Macintosh HD:Users:Portatil:Desktop:R1:CONGRESO SEVILLA 23:COMUNICACIÓN:tablas .docx!OLE_LINK1</vt:lpstr>
      <vt:lpstr>\\localhost\Users\Portatil\Desktop\R1\CONGRESO SEVILLA 23\COMUNICACIÓN\Macintosh HD:Users:Portatil:Desktop:R1:CONGRESO SEVILLA 23:COMUNICACIÓN:tablas apaisadas.docx!OLE_LINK1</vt:lpstr>
      <vt:lpstr>\\localhost\Users\Portatil\Desktop\R1\CONGRESO SEVILLA 23\COMUNICACIÓN\Macintosh HD:Users:Portatil:Desktop:R1:CONGRESO SEVILLA 23:COMUNICACIÓN:tablas .docx!OLE_LINK7</vt:lpstr>
      <vt:lpstr>\\localhost\Users\Portatil\Desktop\R1\CONGRESO SEVILLA 23\COMUNICACIÓN\Documento3!OLE_LINK5</vt:lpstr>
      <vt:lpstr>\\localhost\Users\Portatil\Desktop\R1\CONGRESO SEVILLA 23\COMUNICACIÓN\Macintosh HD:Users:Portatil:Desktop:R1:CONGRESO SEVILLA 23:COMUNICACIÓN:tablas apaisadas.docx!OLE_LINK6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Portatil</cp:lastModifiedBy>
  <cp:revision>82</cp:revision>
  <dcterms:created xsi:type="dcterms:W3CDTF">2022-01-11T08:55:46Z</dcterms:created>
  <dcterms:modified xsi:type="dcterms:W3CDTF">2023-03-23T19:12:01Z</dcterms:modified>
</cp:coreProperties>
</file>