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BCEF14B-5A4B-45B9-B159-96B617E57943}" type="CATEGORYNAME">
                      <a:rPr lang="en-US" smtClean="0"/>
                      <a:pPr>
                        <a:defRPr/>
                      </a:pPr>
                      <a:t>[NOMBRE DE CATEGORÍA]</a:t>
                    </a:fld>
                    <a:r>
                      <a:rPr lang="en-US" smtClean="0"/>
                      <a:t>:</a:t>
                    </a:r>
                    <a:r>
                      <a:rPr lang="en-US" baseline="0" smtClean="0"/>
                      <a:t> </a:t>
                    </a:r>
                    <a:fld id="{6412A810-C09C-45BD-B790-984AF3C3CA08}" type="VALUE">
                      <a:rPr lang="en-US" baseline="0" smtClean="0"/>
                      <a:pPr>
                        <a:defRPr/>
                      </a:pPr>
                      <a:t>[VALOR]</a:t>
                    </a:fld>
                    <a:r>
                      <a:rPr lang="en-US" baseline="0" smtClean="0"/>
                      <a:t> </a:t>
                    </a:r>
                    <a:fld id="{7260E6C0-30B2-4669-9EDE-A27615436341}" type="PERCENTAGE">
                      <a:rPr lang="en-US" baseline="0"/>
                      <a:pPr>
                        <a:defRPr/>
                      </a:pPr>
                      <a:t>[PORCENTAJE]</a:t>
                    </a:fld>
                    <a:endParaRPr lang="en-US" baseline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812D910-CAA4-4AC4-93DE-084656D7444B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baseline="0" dirty="0" smtClean="0"/>
                      <a:t>: </a:t>
                    </a:r>
                    <a:fld id="{B68F6FE1-390E-43F2-BAF2-60D973827E53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[VALOR]</a:t>
                    </a:fld>
                    <a:r>
                      <a:rPr lang="en-US" baseline="0" dirty="0" smtClean="0"/>
                      <a:t> </a:t>
                    </a:r>
                    <a:fld id="{B80ADE2D-E298-4898-AD9F-9DD261AAB4AB}" type="PERCENTAG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[PORCENTAJE]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9165D77-95C0-4B65-B212-06DC9E5AFA69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baseline="0" dirty="0" smtClean="0"/>
                      <a:t> </a:t>
                    </a:r>
                    <a:fld id="{87292914-A8BC-4F6C-947E-40CB9E40CFA0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[VALOR]</a:t>
                    </a:fld>
                    <a:endParaRPr lang="en-US" baseline="0" dirty="0" smtClean="0"/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 dirty="0" smtClean="0"/>
                      <a:t> </a:t>
                    </a:r>
                    <a:fld id="{7FB10437-8832-4C27-AC33-6EC7C6369993}" type="PERCENTAG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[PORCENTAJE]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1D3CCF2-D7CD-4C6A-9E5F-2D9A64558D40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dirty="0" smtClean="0"/>
                      <a:t>:</a:t>
                    </a:r>
                    <a:r>
                      <a:rPr lang="en-US" baseline="0" dirty="0" smtClean="0"/>
                      <a:t> </a:t>
                    </a:r>
                    <a:fld id="{9ABAC4B9-418A-4D1D-A65C-B210C5ED61CE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[VALOR]</a:t>
                    </a:fld>
                    <a:r>
                      <a:rPr lang="en-US" baseline="0" dirty="0" smtClean="0"/>
                      <a:t>; </a:t>
                    </a:r>
                    <a:fld id="{4BB066BF-B56E-4310-8E46-DF9FC429F616}" type="PERCENTAG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[PORCENTAJE]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Completa</c:v>
                </c:pt>
                <c:pt idx="1">
                  <c:v>Buena</c:v>
                </c:pt>
                <c:pt idx="2">
                  <c:v>Parcial</c:v>
                </c:pt>
                <c:pt idx="3">
                  <c:v>No respuesta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15</c:v>
                </c:pt>
                <c:pt idx="1">
                  <c:v>20</c:v>
                </c:pt>
                <c:pt idx="2">
                  <c:v>14</c:v>
                </c:pt>
                <c:pt idx="3">
                  <c:v>18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E08BE3-0ACA-4F8D-9F8F-AE8B80025137}" type="doc">
      <dgm:prSet loTypeId="urn:microsoft.com/office/officeart/2005/8/layout/default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AA30E94E-D286-48B3-B1F8-6A2FE5C98909}">
      <dgm:prSet phldrT="[Texto]" custT="1"/>
      <dgm:spPr/>
      <dgm:t>
        <a:bodyPr/>
        <a:lstStyle/>
        <a:p>
          <a:r>
            <a:rPr lang="es-ES" sz="1100" b="1" dirty="0" smtClean="0"/>
            <a:t>RINITIS</a:t>
          </a:r>
          <a:endParaRPr lang="es-ES" sz="700" b="1" dirty="0"/>
        </a:p>
      </dgm:t>
    </dgm:pt>
    <dgm:pt modelId="{8C57D454-A30D-4C6D-937C-620CFF126C55}" type="parTrans" cxnId="{B9DD7965-9BB5-4B68-AA13-3BDB2BB13BA7}">
      <dgm:prSet/>
      <dgm:spPr/>
      <dgm:t>
        <a:bodyPr/>
        <a:lstStyle/>
        <a:p>
          <a:endParaRPr lang="es-ES"/>
        </a:p>
      </dgm:t>
    </dgm:pt>
    <dgm:pt modelId="{803AE7A4-9A21-4CB7-935A-1DDA5CECE3EE}" type="sibTrans" cxnId="{B9DD7965-9BB5-4B68-AA13-3BDB2BB13BA7}">
      <dgm:prSet/>
      <dgm:spPr/>
      <dgm:t>
        <a:bodyPr/>
        <a:lstStyle/>
        <a:p>
          <a:endParaRPr lang="es-ES"/>
        </a:p>
      </dgm:t>
    </dgm:pt>
    <dgm:pt modelId="{FCB0FD28-06A1-46F3-9970-62851459887C}">
      <dgm:prSet phldrT="[Texto]" custT="1"/>
      <dgm:spPr/>
      <dgm:t>
        <a:bodyPr/>
        <a:lstStyle/>
        <a:p>
          <a:r>
            <a:rPr lang="es-ES" sz="1050" b="1" dirty="0" smtClean="0"/>
            <a:t>RINOSINUSITIS</a:t>
          </a:r>
          <a:endParaRPr lang="es-ES" sz="700" b="1" dirty="0"/>
        </a:p>
      </dgm:t>
    </dgm:pt>
    <dgm:pt modelId="{29E4EF0B-244F-4476-8C15-5E39B0309012}" type="parTrans" cxnId="{6713C6A0-E014-4605-81EC-8BF53ACF879B}">
      <dgm:prSet/>
      <dgm:spPr/>
      <dgm:t>
        <a:bodyPr/>
        <a:lstStyle/>
        <a:p>
          <a:endParaRPr lang="es-ES"/>
        </a:p>
      </dgm:t>
    </dgm:pt>
    <dgm:pt modelId="{C311B4AF-0F40-4F56-8894-844817923DB9}" type="sibTrans" cxnId="{6713C6A0-E014-4605-81EC-8BF53ACF879B}">
      <dgm:prSet/>
      <dgm:spPr/>
      <dgm:t>
        <a:bodyPr/>
        <a:lstStyle/>
        <a:p>
          <a:endParaRPr lang="es-ES"/>
        </a:p>
      </dgm:t>
    </dgm:pt>
    <dgm:pt modelId="{6BE3CDAB-9966-4F87-8D22-EB22145CCFC2}">
      <dgm:prSet phldrT="[Texto]" custT="1"/>
      <dgm:spPr/>
      <dgm:t>
        <a:bodyPr/>
        <a:lstStyle/>
        <a:p>
          <a:r>
            <a:rPr lang="es-ES" sz="1000" b="1" dirty="0" smtClean="0"/>
            <a:t>POLIPOSIS NASAL</a:t>
          </a:r>
          <a:endParaRPr lang="es-ES" sz="1000" b="1" dirty="0"/>
        </a:p>
      </dgm:t>
    </dgm:pt>
    <dgm:pt modelId="{D6F647EB-0DBB-4123-BCF4-B253774FCF09}" type="parTrans" cxnId="{1D6FBBC7-A2BA-40C3-8F84-2A14D38C7B58}">
      <dgm:prSet/>
      <dgm:spPr/>
      <dgm:t>
        <a:bodyPr/>
        <a:lstStyle/>
        <a:p>
          <a:endParaRPr lang="es-ES"/>
        </a:p>
      </dgm:t>
    </dgm:pt>
    <dgm:pt modelId="{FBE94E43-1FDD-4899-9A80-E5A48EFDCC6A}" type="sibTrans" cxnId="{1D6FBBC7-A2BA-40C3-8F84-2A14D38C7B58}">
      <dgm:prSet/>
      <dgm:spPr/>
      <dgm:t>
        <a:bodyPr/>
        <a:lstStyle/>
        <a:p>
          <a:endParaRPr lang="es-ES"/>
        </a:p>
      </dgm:t>
    </dgm:pt>
    <dgm:pt modelId="{61C9B3C4-BD5F-4A3D-9182-7FD34C50FEA8}">
      <dgm:prSet phldrT="[Texto]" custT="1"/>
      <dgm:spPr/>
      <dgm:t>
        <a:bodyPr/>
        <a:lstStyle/>
        <a:p>
          <a:r>
            <a:rPr lang="es-ES" sz="1050" b="1" dirty="0" smtClean="0"/>
            <a:t>AOS</a:t>
          </a:r>
          <a:endParaRPr lang="es-ES" sz="1050" b="1" dirty="0"/>
        </a:p>
      </dgm:t>
    </dgm:pt>
    <dgm:pt modelId="{F9EDF68D-F38F-4BF8-96D7-E442F14632C3}" type="parTrans" cxnId="{256BD576-0A03-4543-9DB5-8834ACEBFA5C}">
      <dgm:prSet/>
      <dgm:spPr/>
      <dgm:t>
        <a:bodyPr/>
        <a:lstStyle/>
        <a:p>
          <a:endParaRPr lang="es-ES"/>
        </a:p>
      </dgm:t>
    </dgm:pt>
    <dgm:pt modelId="{B2F5BEE5-F16A-4108-B3F2-A49521330187}" type="sibTrans" cxnId="{256BD576-0A03-4543-9DB5-8834ACEBFA5C}">
      <dgm:prSet/>
      <dgm:spPr/>
      <dgm:t>
        <a:bodyPr/>
        <a:lstStyle/>
        <a:p>
          <a:endParaRPr lang="es-ES"/>
        </a:p>
      </dgm:t>
    </dgm:pt>
    <dgm:pt modelId="{25474B96-DBD7-464E-AE0D-0BB667668B70}">
      <dgm:prSet phldrT="[Texto]" custT="1"/>
      <dgm:spPr/>
      <dgm:t>
        <a:bodyPr/>
        <a:lstStyle/>
        <a:p>
          <a:r>
            <a:rPr lang="es-ES" sz="1100" b="1" dirty="0" smtClean="0"/>
            <a:t>ERGE</a:t>
          </a:r>
          <a:endParaRPr lang="es-ES" sz="700" b="1" dirty="0"/>
        </a:p>
      </dgm:t>
    </dgm:pt>
    <dgm:pt modelId="{855E0C4D-0417-47F5-9A37-F5E9D6AF37FC}" type="parTrans" cxnId="{0AFCEB0A-4D0F-4EBA-93BA-B21BA5037923}">
      <dgm:prSet/>
      <dgm:spPr/>
      <dgm:t>
        <a:bodyPr/>
        <a:lstStyle/>
        <a:p>
          <a:endParaRPr lang="es-ES"/>
        </a:p>
      </dgm:t>
    </dgm:pt>
    <dgm:pt modelId="{869BCC83-60D5-4962-86C1-9CCF456F660E}" type="sibTrans" cxnId="{0AFCEB0A-4D0F-4EBA-93BA-B21BA5037923}">
      <dgm:prSet/>
      <dgm:spPr/>
      <dgm:t>
        <a:bodyPr/>
        <a:lstStyle/>
        <a:p>
          <a:endParaRPr lang="es-ES"/>
        </a:p>
      </dgm:t>
    </dgm:pt>
    <dgm:pt modelId="{F2776976-FA57-457C-AF02-D3493EF182FE}">
      <dgm:prSet custT="1"/>
      <dgm:spPr/>
      <dgm:t>
        <a:bodyPr/>
        <a:lstStyle/>
        <a:p>
          <a:r>
            <a:rPr lang="es-ES" sz="1050" b="1" dirty="0" smtClean="0"/>
            <a:t>ANSIEDAD/</a:t>
          </a:r>
        </a:p>
        <a:p>
          <a:r>
            <a:rPr lang="es-ES" sz="1050" b="1" dirty="0" smtClean="0"/>
            <a:t>DEPRESIÓN</a:t>
          </a:r>
          <a:endParaRPr lang="es-ES" sz="1050" b="1" dirty="0"/>
        </a:p>
      </dgm:t>
    </dgm:pt>
    <dgm:pt modelId="{3CDDB085-0BC6-438A-94B1-38E54ED88ECC}" type="parTrans" cxnId="{12DD0224-5E80-4659-B3AE-00064995C919}">
      <dgm:prSet/>
      <dgm:spPr/>
      <dgm:t>
        <a:bodyPr/>
        <a:lstStyle/>
        <a:p>
          <a:endParaRPr lang="es-ES"/>
        </a:p>
      </dgm:t>
    </dgm:pt>
    <dgm:pt modelId="{C88BA9DE-284D-4130-82FC-898CF84D2794}" type="sibTrans" cxnId="{12DD0224-5E80-4659-B3AE-00064995C919}">
      <dgm:prSet/>
      <dgm:spPr/>
      <dgm:t>
        <a:bodyPr/>
        <a:lstStyle/>
        <a:p>
          <a:endParaRPr lang="es-ES"/>
        </a:p>
      </dgm:t>
    </dgm:pt>
    <dgm:pt modelId="{51D93292-2B56-4AAF-BC20-5F4ECDF27537}">
      <dgm:prSet custT="1"/>
      <dgm:spPr/>
      <dgm:t>
        <a:bodyPr/>
        <a:lstStyle/>
        <a:p>
          <a:r>
            <a:rPr lang="es-ES" sz="800" b="1" dirty="0" smtClean="0"/>
            <a:t>BRONQUIECTASIAS</a:t>
          </a:r>
          <a:endParaRPr lang="es-ES" sz="800" b="1" dirty="0"/>
        </a:p>
      </dgm:t>
    </dgm:pt>
    <dgm:pt modelId="{0D4D454C-333C-442F-BAC5-057160C50433}" type="parTrans" cxnId="{BD012C38-BEDC-4831-AF19-1EF7B22AF6D0}">
      <dgm:prSet/>
      <dgm:spPr/>
      <dgm:t>
        <a:bodyPr/>
        <a:lstStyle/>
        <a:p>
          <a:endParaRPr lang="es-ES"/>
        </a:p>
      </dgm:t>
    </dgm:pt>
    <dgm:pt modelId="{BDA53FDB-661C-44C9-8A48-BEA7624F2458}" type="sibTrans" cxnId="{BD012C38-BEDC-4831-AF19-1EF7B22AF6D0}">
      <dgm:prSet/>
      <dgm:spPr/>
      <dgm:t>
        <a:bodyPr/>
        <a:lstStyle/>
        <a:p>
          <a:endParaRPr lang="es-ES"/>
        </a:p>
      </dgm:t>
    </dgm:pt>
    <dgm:pt modelId="{92BAD170-4CE2-40AE-AC92-1FFE057EB048}">
      <dgm:prSet custT="1"/>
      <dgm:spPr/>
      <dgm:t>
        <a:bodyPr/>
        <a:lstStyle/>
        <a:p>
          <a:r>
            <a:rPr lang="es-ES" sz="800" b="1" dirty="0" smtClean="0"/>
            <a:t>INMUNODEFICENCIA</a:t>
          </a:r>
          <a:endParaRPr lang="es-ES" sz="800" b="1" dirty="0"/>
        </a:p>
      </dgm:t>
    </dgm:pt>
    <dgm:pt modelId="{AF272040-F29E-4B13-A7FA-8FC72468725D}" type="parTrans" cxnId="{DF23C213-87E0-4669-B00F-28F54411BF2F}">
      <dgm:prSet/>
      <dgm:spPr/>
      <dgm:t>
        <a:bodyPr/>
        <a:lstStyle/>
        <a:p>
          <a:endParaRPr lang="es-ES"/>
        </a:p>
      </dgm:t>
    </dgm:pt>
    <dgm:pt modelId="{9363C61C-EA24-4C9F-B610-3206EF0D2F7F}" type="sibTrans" cxnId="{DF23C213-87E0-4669-B00F-28F54411BF2F}">
      <dgm:prSet/>
      <dgm:spPr/>
      <dgm:t>
        <a:bodyPr/>
        <a:lstStyle/>
        <a:p>
          <a:endParaRPr lang="es-ES"/>
        </a:p>
      </dgm:t>
    </dgm:pt>
    <dgm:pt modelId="{BD5F8E2A-56A9-415A-8AAC-6B5C169E866C}">
      <dgm:prSet custT="1"/>
      <dgm:spPr/>
      <dgm:t>
        <a:bodyPr/>
        <a:lstStyle/>
        <a:p>
          <a:r>
            <a:rPr lang="es-ES" sz="1100" b="1" dirty="0" smtClean="0"/>
            <a:t>ABPA</a:t>
          </a:r>
          <a:endParaRPr lang="es-ES" sz="1100" b="1" dirty="0"/>
        </a:p>
      </dgm:t>
    </dgm:pt>
    <dgm:pt modelId="{E6D8F213-4107-4C86-8FE6-5D9E12317E27}" type="parTrans" cxnId="{11C6F347-A75A-4B11-BED2-02243E2844C1}">
      <dgm:prSet/>
      <dgm:spPr/>
      <dgm:t>
        <a:bodyPr/>
        <a:lstStyle/>
        <a:p>
          <a:endParaRPr lang="es-ES"/>
        </a:p>
      </dgm:t>
    </dgm:pt>
    <dgm:pt modelId="{B0D05FFE-06DF-43B4-9C1F-4F6BCD69EA54}" type="sibTrans" cxnId="{11C6F347-A75A-4B11-BED2-02243E2844C1}">
      <dgm:prSet/>
      <dgm:spPr/>
      <dgm:t>
        <a:bodyPr/>
        <a:lstStyle/>
        <a:p>
          <a:endParaRPr lang="es-ES"/>
        </a:p>
      </dgm:t>
    </dgm:pt>
    <dgm:pt modelId="{55C0D549-83E7-428E-842C-E7D23E58A698}">
      <dgm:prSet custT="1"/>
      <dgm:spPr/>
      <dgm:t>
        <a:bodyPr/>
        <a:lstStyle/>
        <a:p>
          <a:r>
            <a:rPr lang="es-ES" sz="1100" b="1" dirty="0" smtClean="0"/>
            <a:t>OBESIDAD</a:t>
          </a:r>
          <a:endParaRPr lang="es-ES" sz="1500" b="1" dirty="0"/>
        </a:p>
      </dgm:t>
    </dgm:pt>
    <dgm:pt modelId="{832C2DB0-E558-4F65-B24E-24176DB94E25}" type="parTrans" cxnId="{9F0A4FA2-6614-45FC-B361-312AC5947613}">
      <dgm:prSet/>
      <dgm:spPr/>
      <dgm:t>
        <a:bodyPr/>
        <a:lstStyle/>
        <a:p>
          <a:endParaRPr lang="es-ES"/>
        </a:p>
      </dgm:t>
    </dgm:pt>
    <dgm:pt modelId="{B41FFCFF-0678-4FCF-A564-528E07BCC937}" type="sibTrans" cxnId="{9F0A4FA2-6614-45FC-B361-312AC5947613}">
      <dgm:prSet/>
      <dgm:spPr/>
      <dgm:t>
        <a:bodyPr/>
        <a:lstStyle/>
        <a:p>
          <a:endParaRPr lang="es-ES"/>
        </a:p>
      </dgm:t>
    </dgm:pt>
    <dgm:pt modelId="{B30D341F-53E9-4154-8953-247D22199BBC}" type="pres">
      <dgm:prSet presAssocID="{18E08BE3-0ACA-4F8D-9F8F-AE8B8002513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F99D37D-22EE-4A76-9431-58BE9F470B69}" type="pres">
      <dgm:prSet presAssocID="{AA30E94E-D286-48B3-B1F8-6A2FE5C98909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0D20C5-B592-41D4-961D-CE8E29C49EC9}" type="pres">
      <dgm:prSet presAssocID="{803AE7A4-9A21-4CB7-935A-1DDA5CECE3EE}" presName="sibTrans" presStyleCnt="0"/>
      <dgm:spPr/>
    </dgm:pt>
    <dgm:pt modelId="{30D43FDF-6EF0-4255-B996-71F57E0DA9E4}" type="pres">
      <dgm:prSet presAssocID="{FCB0FD28-06A1-46F3-9970-62851459887C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89E55E-D413-4AEA-8484-CFDB9F5DD38C}" type="pres">
      <dgm:prSet presAssocID="{C311B4AF-0F40-4F56-8894-844817923DB9}" presName="sibTrans" presStyleCnt="0"/>
      <dgm:spPr/>
    </dgm:pt>
    <dgm:pt modelId="{C4385328-228B-4973-B06E-56322C480B38}" type="pres">
      <dgm:prSet presAssocID="{6BE3CDAB-9966-4F87-8D22-EB22145CCFC2}" presName="node" presStyleLbl="node1" presStyleIdx="2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81EADC-2136-45B6-BA61-492A4A1E0B03}" type="pres">
      <dgm:prSet presAssocID="{FBE94E43-1FDD-4899-9A80-E5A48EFDCC6A}" presName="sibTrans" presStyleCnt="0"/>
      <dgm:spPr/>
    </dgm:pt>
    <dgm:pt modelId="{8DD5E4A5-E1B1-4610-8DD5-23AE39943A40}" type="pres">
      <dgm:prSet presAssocID="{61C9B3C4-BD5F-4A3D-9182-7FD34C50FEA8}" presName="node" presStyleLbl="node1" presStyleIdx="3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EC9C24-5AA3-4AD0-992E-63ED52EE08AE}" type="pres">
      <dgm:prSet presAssocID="{B2F5BEE5-F16A-4108-B3F2-A49521330187}" presName="sibTrans" presStyleCnt="0"/>
      <dgm:spPr/>
    </dgm:pt>
    <dgm:pt modelId="{C7227FEA-FCC0-4522-9BA6-CB6C3470B9F3}" type="pres">
      <dgm:prSet presAssocID="{25474B96-DBD7-464E-AE0D-0BB667668B70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123D11B-C008-439C-8EF2-E07F31BC14FE}" type="pres">
      <dgm:prSet presAssocID="{869BCC83-60D5-4962-86C1-9CCF456F660E}" presName="sibTrans" presStyleCnt="0"/>
      <dgm:spPr/>
    </dgm:pt>
    <dgm:pt modelId="{4C927483-F92B-49AF-B3E2-7AE023A46CEB}" type="pres">
      <dgm:prSet presAssocID="{F2776976-FA57-457C-AF02-D3493EF182FE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030C2E-D0D9-4C3B-B602-8C5527ECDC97}" type="pres">
      <dgm:prSet presAssocID="{C88BA9DE-284D-4130-82FC-898CF84D2794}" presName="sibTrans" presStyleCnt="0"/>
      <dgm:spPr/>
    </dgm:pt>
    <dgm:pt modelId="{6B983BD5-B055-4ECB-BF44-6BAE76528B7E}" type="pres">
      <dgm:prSet presAssocID="{51D93292-2B56-4AAF-BC20-5F4ECDF27537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87B1EA-BEE0-4C93-A9A7-AA4C24FF4BFD}" type="pres">
      <dgm:prSet presAssocID="{BDA53FDB-661C-44C9-8A48-BEA7624F2458}" presName="sibTrans" presStyleCnt="0"/>
      <dgm:spPr/>
    </dgm:pt>
    <dgm:pt modelId="{D356B928-A6A1-4835-ACD4-1B1E0B618958}" type="pres">
      <dgm:prSet presAssocID="{92BAD170-4CE2-40AE-AC92-1FFE057EB048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B5936C-E7D3-4170-8F27-76A3D65F6771}" type="pres">
      <dgm:prSet presAssocID="{9363C61C-EA24-4C9F-B610-3206EF0D2F7F}" presName="sibTrans" presStyleCnt="0"/>
      <dgm:spPr/>
    </dgm:pt>
    <dgm:pt modelId="{E2F7F30F-74FE-45F9-A4EE-F7182DA38E40}" type="pres">
      <dgm:prSet presAssocID="{BD5F8E2A-56A9-415A-8AAC-6B5C169E866C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56C118-13E6-49BC-8520-AA85CD637B49}" type="pres">
      <dgm:prSet presAssocID="{B0D05FFE-06DF-43B4-9C1F-4F6BCD69EA54}" presName="sibTrans" presStyleCnt="0"/>
      <dgm:spPr/>
    </dgm:pt>
    <dgm:pt modelId="{65561B5B-9A89-4AD6-8B18-6407E2B33642}" type="pres">
      <dgm:prSet presAssocID="{55C0D549-83E7-428E-842C-E7D23E58A698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22C234B-78E4-48AD-9E7A-FB96439E61A8}" type="presOf" srcId="{92BAD170-4CE2-40AE-AC92-1FFE057EB048}" destId="{D356B928-A6A1-4835-ACD4-1B1E0B618958}" srcOrd="0" destOrd="0" presId="urn:microsoft.com/office/officeart/2005/8/layout/default"/>
    <dgm:cxn modelId="{6713C6A0-E014-4605-81EC-8BF53ACF879B}" srcId="{18E08BE3-0ACA-4F8D-9F8F-AE8B80025137}" destId="{FCB0FD28-06A1-46F3-9970-62851459887C}" srcOrd="1" destOrd="0" parTransId="{29E4EF0B-244F-4476-8C15-5E39B0309012}" sibTransId="{C311B4AF-0F40-4F56-8894-844817923DB9}"/>
    <dgm:cxn modelId="{DF23C213-87E0-4669-B00F-28F54411BF2F}" srcId="{18E08BE3-0ACA-4F8D-9F8F-AE8B80025137}" destId="{92BAD170-4CE2-40AE-AC92-1FFE057EB048}" srcOrd="7" destOrd="0" parTransId="{AF272040-F29E-4B13-A7FA-8FC72468725D}" sibTransId="{9363C61C-EA24-4C9F-B610-3206EF0D2F7F}"/>
    <dgm:cxn modelId="{BD012C38-BEDC-4831-AF19-1EF7B22AF6D0}" srcId="{18E08BE3-0ACA-4F8D-9F8F-AE8B80025137}" destId="{51D93292-2B56-4AAF-BC20-5F4ECDF27537}" srcOrd="6" destOrd="0" parTransId="{0D4D454C-333C-442F-BAC5-057160C50433}" sibTransId="{BDA53FDB-661C-44C9-8A48-BEA7624F2458}"/>
    <dgm:cxn modelId="{653F9D68-5565-449A-BD0D-4FD7BF6808EA}" type="presOf" srcId="{18E08BE3-0ACA-4F8D-9F8F-AE8B80025137}" destId="{B30D341F-53E9-4154-8953-247D22199BBC}" srcOrd="0" destOrd="0" presId="urn:microsoft.com/office/officeart/2005/8/layout/default"/>
    <dgm:cxn modelId="{68984C54-6EA6-437E-A11F-AB9E4AEDCEDE}" type="presOf" srcId="{6BE3CDAB-9966-4F87-8D22-EB22145CCFC2}" destId="{C4385328-228B-4973-B06E-56322C480B38}" srcOrd="0" destOrd="0" presId="urn:microsoft.com/office/officeart/2005/8/layout/default"/>
    <dgm:cxn modelId="{469A1759-13F2-46FA-89A6-0870C0377E77}" type="presOf" srcId="{F2776976-FA57-457C-AF02-D3493EF182FE}" destId="{4C927483-F92B-49AF-B3E2-7AE023A46CEB}" srcOrd="0" destOrd="0" presId="urn:microsoft.com/office/officeart/2005/8/layout/default"/>
    <dgm:cxn modelId="{CF614B3A-30EB-4F2E-9040-37ACBE58E32E}" type="presOf" srcId="{BD5F8E2A-56A9-415A-8AAC-6B5C169E866C}" destId="{E2F7F30F-74FE-45F9-A4EE-F7182DA38E40}" srcOrd="0" destOrd="0" presId="urn:microsoft.com/office/officeart/2005/8/layout/default"/>
    <dgm:cxn modelId="{9F0A4FA2-6614-45FC-B361-312AC5947613}" srcId="{18E08BE3-0ACA-4F8D-9F8F-AE8B80025137}" destId="{55C0D549-83E7-428E-842C-E7D23E58A698}" srcOrd="9" destOrd="0" parTransId="{832C2DB0-E558-4F65-B24E-24176DB94E25}" sibTransId="{B41FFCFF-0678-4FCF-A564-528E07BCC937}"/>
    <dgm:cxn modelId="{48DEFBD1-848A-443A-AA95-876BB8378742}" type="presOf" srcId="{25474B96-DBD7-464E-AE0D-0BB667668B70}" destId="{C7227FEA-FCC0-4522-9BA6-CB6C3470B9F3}" srcOrd="0" destOrd="0" presId="urn:microsoft.com/office/officeart/2005/8/layout/default"/>
    <dgm:cxn modelId="{D40F4EDC-5AC9-4D99-92FF-1F7EB6315B73}" type="presOf" srcId="{55C0D549-83E7-428E-842C-E7D23E58A698}" destId="{65561B5B-9A89-4AD6-8B18-6407E2B33642}" srcOrd="0" destOrd="0" presId="urn:microsoft.com/office/officeart/2005/8/layout/default"/>
    <dgm:cxn modelId="{BF83BE48-3640-4D00-AFDC-962D28FB9B75}" type="presOf" srcId="{61C9B3C4-BD5F-4A3D-9182-7FD34C50FEA8}" destId="{8DD5E4A5-E1B1-4610-8DD5-23AE39943A40}" srcOrd="0" destOrd="0" presId="urn:microsoft.com/office/officeart/2005/8/layout/default"/>
    <dgm:cxn modelId="{11C6F347-A75A-4B11-BED2-02243E2844C1}" srcId="{18E08BE3-0ACA-4F8D-9F8F-AE8B80025137}" destId="{BD5F8E2A-56A9-415A-8AAC-6B5C169E866C}" srcOrd="8" destOrd="0" parTransId="{E6D8F213-4107-4C86-8FE6-5D9E12317E27}" sibTransId="{B0D05FFE-06DF-43B4-9C1F-4F6BCD69EA54}"/>
    <dgm:cxn modelId="{12AECE6A-A6B3-402B-AA6E-86442F3CA29F}" type="presOf" srcId="{51D93292-2B56-4AAF-BC20-5F4ECDF27537}" destId="{6B983BD5-B055-4ECB-BF44-6BAE76528B7E}" srcOrd="0" destOrd="0" presId="urn:microsoft.com/office/officeart/2005/8/layout/default"/>
    <dgm:cxn modelId="{1D6FBBC7-A2BA-40C3-8F84-2A14D38C7B58}" srcId="{18E08BE3-0ACA-4F8D-9F8F-AE8B80025137}" destId="{6BE3CDAB-9966-4F87-8D22-EB22145CCFC2}" srcOrd="2" destOrd="0" parTransId="{D6F647EB-0DBB-4123-BCF4-B253774FCF09}" sibTransId="{FBE94E43-1FDD-4899-9A80-E5A48EFDCC6A}"/>
    <dgm:cxn modelId="{B9DD7965-9BB5-4B68-AA13-3BDB2BB13BA7}" srcId="{18E08BE3-0ACA-4F8D-9F8F-AE8B80025137}" destId="{AA30E94E-D286-48B3-B1F8-6A2FE5C98909}" srcOrd="0" destOrd="0" parTransId="{8C57D454-A30D-4C6D-937C-620CFF126C55}" sibTransId="{803AE7A4-9A21-4CB7-935A-1DDA5CECE3EE}"/>
    <dgm:cxn modelId="{0AFCEB0A-4D0F-4EBA-93BA-B21BA5037923}" srcId="{18E08BE3-0ACA-4F8D-9F8F-AE8B80025137}" destId="{25474B96-DBD7-464E-AE0D-0BB667668B70}" srcOrd="4" destOrd="0" parTransId="{855E0C4D-0417-47F5-9A37-F5E9D6AF37FC}" sibTransId="{869BCC83-60D5-4962-86C1-9CCF456F660E}"/>
    <dgm:cxn modelId="{CB221DFB-7BCB-40D4-8DBB-037A31B8C323}" type="presOf" srcId="{FCB0FD28-06A1-46F3-9970-62851459887C}" destId="{30D43FDF-6EF0-4255-B996-71F57E0DA9E4}" srcOrd="0" destOrd="0" presId="urn:microsoft.com/office/officeart/2005/8/layout/default"/>
    <dgm:cxn modelId="{256BD576-0A03-4543-9DB5-8834ACEBFA5C}" srcId="{18E08BE3-0ACA-4F8D-9F8F-AE8B80025137}" destId="{61C9B3C4-BD5F-4A3D-9182-7FD34C50FEA8}" srcOrd="3" destOrd="0" parTransId="{F9EDF68D-F38F-4BF8-96D7-E442F14632C3}" sibTransId="{B2F5BEE5-F16A-4108-B3F2-A49521330187}"/>
    <dgm:cxn modelId="{12DD0224-5E80-4659-B3AE-00064995C919}" srcId="{18E08BE3-0ACA-4F8D-9F8F-AE8B80025137}" destId="{F2776976-FA57-457C-AF02-D3493EF182FE}" srcOrd="5" destOrd="0" parTransId="{3CDDB085-0BC6-438A-94B1-38E54ED88ECC}" sibTransId="{C88BA9DE-284D-4130-82FC-898CF84D2794}"/>
    <dgm:cxn modelId="{65B3CB99-E122-4EC5-AE55-A3AB459FD6D6}" type="presOf" srcId="{AA30E94E-D286-48B3-B1F8-6A2FE5C98909}" destId="{FF99D37D-22EE-4A76-9431-58BE9F470B69}" srcOrd="0" destOrd="0" presId="urn:microsoft.com/office/officeart/2005/8/layout/default"/>
    <dgm:cxn modelId="{38A12925-3C80-4B91-8B5B-28A93C17784F}" type="presParOf" srcId="{B30D341F-53E9-4154-8953-247D22199BBC}" destId="{FF99D37D-22EE-4A76-9431-58BE9F470B69}" srcOrd="0" destOrd="0" presId="urn:microsoft.com/office/officeart/2005/8/layout/default"/>
    <dgm:cxn modelId="{8D84A8BF-DE91-47D7-B348-413AE1ABB6EA}" type="presParOf" srcId="{B30D341F-53E9-4154-8953-247D22199BBC}" destId="{FA0D20C5-B592-41D4-961D-CE8E29C49EC9}" srcOrd="1" destOrd="0" presId="urn:microsoft.com/office/officeart/2005/8/layout/default"/>
    <dgm:cxn modelId="{3FC01B84-3F9A-4F27-AD86-01B8328B7BF6}" type="presParOf" srcId="{B30D341F-53E9-4154-8953-247D22199BBC}" destId="{30D43FDF-6EF0-4255-B996-71F57E0DA9E4}" srcOrd="2" destOrd="0" presId="urn:microsoft.com/office/officeart/2005/8/layout/default"/>
    <dgm:cxn modelId="{482ADD5A-4B77-42FF-874B-8F5557065987}" type="presParOf" srcId="{B30D341F-53E9-4154-8953-247D22199BBC}" destId="{1789E55E-D413-4AEA-8484-CFDB9F5DD38C}" srcOrd="3" destOrd="0" presId="urn:microsoft.com/office/officeart/2005/8/layout/default"/>
    <dgm:cxn modelId="{FF43BEA2-99A2-4914-BB1A-0641D30E5045}" type="presParOf" srcId="{B30D341F-53E9-4154-8953-247D22199BBC}" destId="{C4385328-228B-4973-B06E-56322C480B38}" srcOrd="4" destOrd="0" presId="urn:microsoft.com/office/officeart/2005/8/layout/default"/>
    <dgm:cxn modelId="{906EA76B-2538-44DC-AFD5-D6B6F17E4F21}" type="presParOf" srcId="{B30D341F-53E9-4154-8953-247D22199BBC}" destId="{A581EADC-2136-45B6-BA61-492A4A1E0B03}" srcOrd="5" destOrd="0" presId="urn:microsoft.com/office/officeart/2005/8/layout/default"/>
    <dgm:cxn modelId="{BE06BA08-9A1E-4714-8507-1BDFB9E6C62B}" type="presParOf" srcId="{B30D341F-53E9-4154-8953-247D22199BBC}" destId="{8DD5E4A5-E1B1-4610-8DD5-23AE39943A40}" srcOrd="6" destOrd="0" presId="urn:microsoft.com/office/officeart/2005/8/layout/default"/>
    <dgm:cxn modelId="{45F3DCB7-5658-4654-9AC3-0C04FF00CE58}" type="presParOf" srcId="{B30D341F-53E9-4154-8953-247D22199BBC}" destId="{EDEC9C24-5AA3-4AD0-992E-63ED52EE08AE}" srcOrd="7" destOrd="0" presId="urn:microsoft.com/office/officeart/2005/8/layout/default"/>
    <dgm:cxn modelId="{6772B821-04F6-4A50-9869-55071466349C}" type="presParOf" srcId="{B30D341F-53E9-4154-8953-247D22199BBC}" destId="{C7227FEA-FCC0-4522-9BA6-CB6C3470B9F3}" srcOrd="8" destOrd="0" presId="urn:microsoft.com/office/officeart/2005/8/layout/default"/>
    <dgm:cxn modelId="{4EE4B8A9-751D-4A92-BAC2-CDFC693FBC2C}" type="presParOf" srcId="{B30D341F-53E9-4154-8953-247D22199BBC}" destId="{F123D11B-C008-439C-8EF2-E07F31BC14FE}" srcOrd="9" destOrd="0" presId="urn:microsoft.com/office/officeart/2005/8/layout/default"/>
    <dgm:cxn modelId="{44C6B76D-2B5F-4D2C-922D-2426FF26FB84}" type="presParOf" srcId="{B30D341F-53E9-4154-8953-247D22199BBC}" destId="{4C927483-F92B-49AF-B3E2-7AE023A46CEB}" srcOrd="10" destOrd="0" presId="urn:microsoft.com/office/officeart/2005/8/layout/default"/>
    <dgm:cxn modelId="{F52B2080-B887-4E75-9763-7037E0FF961D}" type="presParOf" srcId="{B30D341F-53E9-4154-8953-247D22199BBC}" destId="{9E030C2E-D0D9-4C3B-B602-8C5527ECDC97}" srcOrd="11" destOrd="0" presId="urn:microsoft.com/office/officeart/2005/8/layout/default"/>
    <dgm:cxn modelId="{3FE266D1-BC3E-4071-99BA-A73A97C768F2}" type="presParOf" srcId="{B30D341F-53E9-4154-8953-247D22199BBC}" destId="{6B983BD5-B055-4ECB-BF44-6BAE76528B7E}" srcOrd="12" destOrd="0" presId="urn:microsoft.com/office/officeart/2005/8/layout/default"/>
    <dgm:cxn modelId="{B594B572-B627-48C3-8CE7-FE747D6C2D6F}" type="presParOf" srcId="{B30D341F-53E9-4154-8953-247D22199BBC}" destId="{6E87B1EA-BEE0-4C93-A9A7-AA4C24FF4BFD}" srcOrd="13" destOrd="0" presId="urn:microsoft.com/office/officeart/2005/8/layout/default"/>
    <dgm:cxn modelId="{9BDF5A3D-9FBA-4A61-BE19-89BBFA6FA72D}" type="presParOf" srcId="{B30D341F-53E9-4154-8953-247D22199BBC}" destId="{D356B928-A6A1-4835-ACD4-1B1E0B618958}" srcOrd="14" destOrd="0" presId="urn:microsoft.com/office/officeart/2005/8/layout/default"/>
    <dgm:cxn modelId="{26A7F33D-9A48-4F9C-8407-EE492596E38C}" type="presParOf" srcId="{B30D341F-53E9-4154-8953-247D22199BBC}" destId="{42B5936C-E7D3-4170-8F27-76A3D65F6771}" srcOrd="15" destOrd="0" presId="urn:microsoft.com/office/officeart/2005/8/layout/default"/>
    <dgm:cxn modelId="{4C6E3ACB-B47D-4973-A6FF-5001F953578F}" type="presParOf" srcId="{B30D341F-53E9-4154-8953-247D22199BBC}" destId="{E2F7F30F-74FE-45F9-A4EE-F7182DA38E40}" srcOrd="16" destOrd="0" presId="urn:microsoft.com/office/officeart/2005/8/layout/default"/>
    <dgm:cxn modelId="{5E02BC4F-FE9D-450E-9D7E-BDD1A4B1F5E2}" type="presParOf" srcId="{B30D341F-53E9-4154-8953-247D22199BBC}" destId="{3656C118-13E6-49BC-8520-AA85CD637B49}" srcOrd="17" destOrd="0" presId="urn:microsoft.com/office/officeart/2005/8/layout/default"/>
    <dgm:cxn modelId="{E15CF37B-118D-4177-8895-9A52AA554590}" type="presParOf" srcId="{B30D341F-53E9-4154-8953-247D22199BBC}" destId="{65561B5B-9A89-4AD6-8B18-6407E2B33642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9D37D-22EE-4A76-9431-58BE9F470B69}">
      <dsp:nvSpPr>
        <dsp:cNvPr id="0" name=""/>
        <dsp:cNvSpPr/>
      </dsp:nvSpPr>
      <dsp:spPr>
        <a:xfrm>
          <a:off x="91881" y="912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 smtClean="0"/>
            <a:t>RINITIS</a:t>
          </a:r>
          <a:endParaRPr lang="es-ES" sz="700" b="1" kern="1200" dirty="0"/>
        </a:p>
      </dsp:txBody>
      <dsp:txXfrm>
        <a:off x="91881" y="912"/>
        <a:ext cx="1056289" cy="633773"/>
      </dsp:txXfrm>
    </dsp:sp>
    <dsp:sp modelId="{30D43FDF-6EF0-4255-B996-71F57E0DA9E4}">
      <dsp:nvSpPr>
        <dsp:cNvPr id="0" name=""/>
        <dsp:cNvSpPr/>
      </dsp:nvSpPr>
      <dsp:spPr>
        <a:xfrm>
          <a:off x="1253799" y="912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 smtClean="0"/>
            <a:t>RINOSINUSITIS</a:t>
          </a:r>
          <a:endParaRPr lang="es-ES" sz="700" b="1" kern="1200" dirty="0"/>
        </a:p>
      </dsp:txBody>
      <dsp:txXfrm>
        <a:off x="1253799" y="912"/>
        <a:ext cx="1056289" cy="633773"/>
      </dsp:txXfrm>
    </dsp:sp>
    <dsp:sp modelId="{C4385328-228B-4973-B06E-56322C480B38}">
      <dsp:nvSpPr>
        <dsp:cNvPr id="0" name=""/>
        <dsp:cNvSpPr/>
      </dsp:nvSpPr>
      <dsp:spPr>
        <a:xfrm>
          <a:off x="2415717" y="912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/>
            <a:t>POLIPOSIS NASAL</a:t>
          </a:r>
          <a:endParaRPr lang="es-ES" sz="1000" b="1" kern="1200" dirty="0"/>
        </a:p>
      </dsp:txBody>
      <dsp:txXfrm>
        <a:off x="2415717" y="912"/>
        <a:ext cx="1056289" cy="633773"/>
      </dsp:txXfrm>
    </dsp:sp>
    <dsp:sp modelId="{8DD5E4A5-E1B1-4610-8DD5-23AE39943A40}">
      <dsp:nvSpPr>
        <dsp:cNvPr id="0" name=""/>
        <dsp:cNvSpPr/>
      </dsp:nvSpPr>
      <dsp:spPr>
        <a:xfrm>
          <a:off x="91881" y="740314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 smtClean="0"/>
            <a:t>AOS</a:t>
          </a:r>
          <a:endParaRPr lang="es-ES" sz="1050" b="1" kern="1200" dirty="0"/>
        </a:p>
      </dsp:txBody>
      <dsp:txXfrm>
        <a:off x="91881" y="740314"/>
        <a:ext cx="1056289" cy="633773"/>
      </dsp:txXfrm>
    </dsp:sp>
    <dsp:sp modelId="{C7227FEA-FCC0-4522-9BA6-CB6C3470B9F3}">
      <dsp:nvSpPr>
        <dsp:cNvPr id="0" name=""/>
        <dsp:cNvSpPr/>
      </dsp:nvSpPr>
      <dsp:spPr>
        <a:xfrm>
          <a:off x="1253799" y="740314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 smtClean="0"/>
            <a:t>ERGE</a:t>
          </a:r>
          <a:endParaRPr lang="es-ES" sz="700" b="1" kern="1200" dirty="0"/>
        </a:p>
      </dsp:txBody>
      <dsp:txXfrm>
        <a:off x="1253799" y="740314"/>
        <a:ext cx="1056289" cy="633773"/>
      </dsp:txXfrm>
    </dsp:sp>
    <dsp:sp modelId="{4C927483-F92B-49AF-B3E2-7AE023A46CEB}">
      <dsp:nvSpPr>
        <dsp:cNvPr id="0" name=""/>
        <dsp:cNvSpPr/>
      </dsp:nvSpPr>
      <dsp:spPr>
        <a:xfrm>
          <a:off x="2415717" y="740314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 smtClean="0"/>
            <a:t>ANSIEDAD/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b="1" kern="1200" dirty="0" smtClean="0"/>
            <a:t>DEPRESIÓN</a:t>
          </a:r>
          <a:endParaRPr lang="es-ES" sz="1050" b="1" kern="1200" dirty="0"/>
        </a:p>
      </dsp:txBody>
      <dsp:txXfrm>
        <a:off x="2415717" y="740314"/>
        <a:ext cx="1056289" cy="633773"/>
      </dsp:txXfrm>
    </dsp:sp>
    <dsp:sp modelId="{6B983BD5-B055-4ECB-BF44-6BAE76528B7E}">
      <dsp:nvSpPr>
        <dsp:cNvPr id="0" name=""/>
        <dsp:cNvSpPr/>
      </dsp:nvSpPr>
      <dsp:spPr>
        <a:xfrm>
          <a:off x="91881" y="1479716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b="1" kern="1200" dirty="0" smtClean="0"/>
            <a:t>BRONQUIECTASIAS</a:t>
          </a:r>
          <a:endParaRPr lang="es-ES" sz="800" b="1" kern="1200" dirty="0"/>
        </a:p>
      </dsp:txBody>
      <dsp:txXfrm>
        <a:off x="91881" y="1479716"/>
        <a:ext cx="1056289" cy="633773"/>
      </dsp:txXfrm>
    </dsp:sp>
    <dsp:sp modelId="{D356B928-A6A1-4835-ACD4-1B1E0B618958}">
      <dsp:nvSpPr>
        <dsp:cNvPr id="0" name=""/>
        <dsp:cNvSpPr/>
      </dsp:nvSpPr>
      <dsp:spPr>
        <a:xfrm>
          <a:off x="1253799" y="1479716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800" b="1" kern="1200" dirty="0" smtClean="0"/>
            <a:t>INMUNODEFICENCIA</a:t>
          </a:r>
          <a:endParaRPr lang="es-ES" sz="800" b="1" kern="1200" dirty="0"/>
        </a:p>
      </dsp:txBody>
      <dsp:txXfrm>
        <a:off x="1253799" y="1479716"/>
        <a:ext cx="1056289" cy="633773"/>
      </dsp:txXfrm>
    </dsp:sp>
    <dsp:sp modelId="{E2F7F30F-74FE-45F9-A4EE-F7182DA38E40}">
      <dsp:nvSpPr>
        <dsp:cNvPr id="0" name=""/>
        <dsp:cNvSpPr/>
      </dsp:nvSpPr>
      <dsp:spPr>
        <a:xfrm>
          <a:off x="2415717" y="1479716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 smtClean="0"/>
            <a:t>ABPA</a:t>
          </a:r>
          <a:endParaRPr lang="es-ES" sz="1100" b="1" kern="1200" dirty="0"/>
        </a:p>
      </dsp:txBody>
      <dsp:txXfrm>
        <a:off x="2415717" y="1479716"/>
        <a:ext cx="1056289" cy="633773"/>
      </dsp:txXfrm>
    </dsp:sp>
    <dsp:sp modelId="{65561B5B-9A89-4AD6-8B18-6407E2B33642}">
      <dsp:nvSpPr>
        <dsp:cNvPr id="0" name=""/>
        <dsp:cNvSpPr/>
      </dsp:nvSpPr>
      <dsp:spPr>
        <a:xfrm>
          <a:off x="1253799" y="2219119"/>
          <a:ext cx="1056289" cy="6337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 smtClean="0"/>
            <a:t>OBESIDAD</a:t>
          </a:r>
          <a:endParaRPr lang="es-ES" sz="1500" b="1" kern="1200" dirty="0"/>
        </a:p>
      </dsp:txBody>
      <dsp:txXfrm>
        <a:off x="1253799" y="2219119"/>
        <a:ext cx="1056289" cy="6337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98013-67BB-4C1C-82FA-F683BADE4B49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6F99-91ED-46D9-926D-8009586900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181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06F99-91ED-46D9-926D-80095869009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555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23/03/2023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s-ES" sz="2800" dirty="0">
                <a:latin typeface="Franklin Gothic Demi Cond" panose="020B0706030402020204" pitchFamily="34" charset="0"/>
              </a:rPr>
              <a:t>Respuesta al tratamiento con </a:t>
            </a:r>
            <a:r>
              <a:rPr lang="es-ES" sz="2800" dirty="0" err="1">
                <a:latin typeface="Franklin Gothic Demi Cond" panose="020B0706030402020204" pitchFamily="34" charset="0"/>
              </a:rPr>
              <a:t>Mepolizumab</a:t>
            </a:r>
            <a:r>
              <a:rPr lang="es-ES" sz="2800" dirty="0">
                <a:latin typeface="Franklin Gothic Demi Cond" panose="020B0706030402020204" pitchFamily="34" charset="0"/>
              </a:rPr>
              <a:t> tras 3 años en pacientes con asma grave </a:t>
            </a:r>
            <a:r>
              <a:rPr lang="es-ES" sz="2800" dirty="0" err="1">
                <a:latin typeface="Franklin Gothic Demi Cond" panose="020B0706030402020204" pitchFamily="34" charset="0"/>
              </a:rPr>
              <a:t>eosinofílica</a:t>
            </a:r>
            <a:r>
              <a:rPr lang="es-ES" sz="2800" dirty="0">
                <a:latin typeface="Franklin Gothic Demi Cond" panose="020B0706030402020204" pitchFamily="34" charset="0"/>
              </a:rPr>
              <a:t> según las comorbilidades relacionadas con el </a:t>
            </a:r>
            <a:r>
              <a:rPr lang="es-ES" sz="2800" dirty="0" smtClean="0">
                <a:latin typeface="Franklin Gothic Demi Cond" panose="020B0706030402020204" pitchFamily="34" charset="0"/>
              </a:rPr>
              <a:t>asma</a:t>
            </a:r>
            <a:endParaRPr lang="es-ES" sz="2800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sz="1600" dirty="0" smtClean="0"/>
              <a:t>B. Muñoz Sánchez , F.J. Álvarez Gutiérrez , </a:t>
            </a:r>
            <a:r>
              <a:rPr lang="es-ES" sz="1600" dirty="0"/>
              <a:t> J.F. Medina </a:t>
            </a:r>
            <a:r>
              <a:rPr lang="es-ES" sz="1600" dirty="0" smtClean="0"/>
              <a:t>Gallardo, </a:t>
            </a:r>
            <a:r>
              <a:rPr lang="es-ES" sz="1600" dirty="0"/>
              <a:t>A. Romero </a:t>
            </a:r>
            <a:r>
              <a:rPr lang="es-ES" sz="1600" dirty="0" smtClean="0"/>
              <a:t>Falcón, </a:t>
            </a:r>
            <a:r>
              <a:rPr lang="es-ES" sz="1600" dirty="0"/>
              <a:t>M.V. Maestre </a:t>
            </a:r>
            <a:r>
              <a:rPr lang="es-ES" sz="1600" dirty="0" smtClean="0"/>
              <a:t>Sánchez, </a:t>
            </a:r>
            <a:r>
              <a:rPr lang="es-ES" sz="1600" dirty="0"/>
              <a:t>A. Gómez </a:t>
            </a:r>
            <a:r>
              <a:rPr lang="es-ES" sz="1600" dirty="0" smtClean="0"/>
              <a:t>Bastero, </a:t>
            </a:r>
            <a:r>
              <a:rPr lang="es-ES" sz="1600" dirty="0"/>
              <a:t>S. </a:t>
            </a:r>
            <a:r>
              <a:rPr lang="es-ES" sz="1600" dirty="0" err="1"/>
              <a:t>Cimbollek</a:t>
            </a:r>
            <a:r>
              <a:rPr lang="es-ES" sz="1600" dirty="0"/>
              <a:t> </a:t>
            </a:r>
            <a:r>
              <a:rPr lang="es-ES" sz="1600" dirty="0" smtClean="0"/>
              <a:t>He, </a:t>
            </a:r>
            <a:r>
              <a:rPr lang="es-ES" sz="1600" dirty="0"/>
              <a:t> J. Delgado </a:t>
            </a:r>
            <a:r>
              <a:rPr lang="es-ES" sz="1600" dirty="0" smtClean="0"/>
              <a:t>Romero, </a:t>
            </a:r>
            <a:r>
              <a:rPr lang="es-ES" sz="1600" dirty="0"/>
              <a:t>A. Ruiz </a:t>
            </a:r>
            <a:r>
              <a:rPr lang="es-ES" sz="1600" dirty="0" smtClean="0"/>
              <a:t>Bernal, </a:t>
            </a:r>
            <a:r>
              <a:rPr lang="es-ES" sz="1600" dirty="0"/>
              <a:t>M. Ferrer </a:t>
            </a:r>
            <a:r>
              <a:rPr lang="es-ES" sz="1600" dirty="0" smtClean="0"/>
              <a:t>Galván</a:t>
            </a:r>
          </a:p>
          <a:p>
            <a:endParaRPr lang="es-ES" sz="1600" dirty="0"/>
          </a:p>
          <a:p>
            <a:endParaRPr lang="es-ES" sz="1600" dirty="0"/>
          </a:p>
          <a:p>
            <a:r>
              <a:rPr lang="es-ES" sz="1600" dirty="0"/>
              <a:t> </a:t>
            </a:r>
            <a:r>
              <a:rPr lang="es-ES" sz="1600" dirty="0" smtClean="0"/>
              <a:t>1) </a:t>
            </a:r>
            <a:r>
              <a:rPr lang="es-ES" sz="1600" dirty="0"/>
              <a:t>Hospital Universitario Virgen del Rocío. Sevilla. </a:t>
            </a:r>
            <a:endParaRPr lang="es-ES" sz="1600" dirty="0" smtClean="0"/>
          </a:p>
          <a:p>
            <a:r>
              <a:rPr lang="es-ES" sz="1600" dirty="0" smtClean="0"/>
              <a:t>2)Hospital Universitario Virgen Macarena. Sevilla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>
                <a:latin typeface="Franklin Gothic Demi Cond" panose="020B0706030402020204" pitchFamily="34" charset="0"/>
              </a:rPr>
              <a:t>INTRODUCCIÓN</a:t>
            </a:r>
            <a:endParaRPr lang="es-ES" sz="3200" dirty="0">
              <a:latin typeface="Franklin Gothic Demi Cond" panose="020B07060304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4032448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MEPOLIZUMAB</a:t>
            </a:r>
            <a:r>
              <a:rPr lang="es-ES" sz="2000" dirty="0" smtClean="0"/>
              <a:t> es un anticuerpo monoclonal anti-IL5. </a:t>
            </a:r>
          </a:p>
          <a:p>
            <a:pPr marL="0" indent="0">
              <a:buNone/>
            </a:pPr>
            <a:r>
              <a:rPr lang="es-ES" sz="2000" dirty="0" smtClean="0"/>
              <a:t>Indicado en pacientes con asma grave </a:t>
            </a:r>
            <a:r>
              <a:rPr lang="es-ES" sz="2000" dirty="0" err="1" smtClean="0"/>
              <a:t>eosinofílica</a:t>
            </a:r>
            <a:r>
              <a:rPr lang="es-ES" sz="2000" dirty="0" smtClean="0"/>
              <a:t> no controlada (AGNC)</a:t>
            </a:r>
            <a:endParaRPr lang="es-ES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55512" t="34593" r="5901" b="10781"/>
          <a:stretch/>
        </p:blipFill>
        <p:spPr>
          <a:xfrm>
            <a:off x="4901810" y="855178"/>
            <a:ext cx="4167639" cy="34988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923928" y="4649835"/>
            <a:ext cx="388843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F.J. </a:t>
            </a:r>
            <a:r>
              <a:rPr lang="es-ES" sz="900" dirty="0" err="1"/>
              <a:t>Alvarez</a:t>
            </a:r>
            <a:r>
              <a:rPr lang="es-ES" sz="900" dirty="0"/>
              <a:t>-Gutiérrez, </a:t>
            </a:r>
            <a:r>
              <a:rPr lang="es-ES" sz="900" dirty="0" smtClean="0"/>
              <a:t>M. Blanco-Aparicio</a:t>
            </a:r>
            <a:r>
              <a:rPr lang="es-ES" sz="900" dirty="0"/>
              <a:t>, </a:t>
            </a:r>
            <a:r>
              <a:rPr lang="es-ES" sz="900" dirty="0" err="1" smtClean="0"/>
              <a:t>F.Casas</a:t>
            </a:r>
            <a:r>
              <a:rPr lang="es-ES" sz="900" dirty="0" smtClean="0"/>
              <a:t>-Maldonado </a:t>
            </a:r>
            <a:r>
              <a:rPr lang="es-ES" sz="900" dirty="0"/>
              <a:t>et al. Open</a:t>
            </a:r>
          </a:p>
          <a:p>
            <a:r>
              <a:rPr lang="es-ES" sz="900" dirty="0" err="1"/>
              <a:t>Respiratory</a:t>
            </a:r>
            <a:r>
              <a:rPr lang="es-ES" sz="900" dirty="0"/>
              <a:t> Archives 4 (2022)</a:t>
            </a:r>
          </a:p>
          <a:p>
            <a:r>
              <a:rPr lang="es-ES" sz="900" dirty="0"/>
              <a:t>100192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7713" t="38795" r="34250" b="34592"/>
          <a:stretch/>
        </p:blipFill>
        <p:spPr>
          <a:xfrm>
            <a:off x="167348" y="3033049"/>
            <a:ext cx="4797746" cy="1662833"/>
          </a:xfrm>
          <a:prstGeom prst="rect">
            <a:avLst/>
          </a:prstGeom>
        </p:spPr>
      </p:pic>
      <p:sp>
        <p:nvSpPr>
          <p:cNvPr id="6" name="Proceso alternativo 5"/>
          <p:cNvSpPr/>
          <p:nvPr/>
        </p:nvSpPr>
        <p:spPr>
          <a:xfrm>
            <a:off x="45038" y="3723878"/>
            <a:ext cx="3086802" cy="1080120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220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>
                <a:latin typeface="Franklin Gothic Demi Cond" panose="020B0706030402020204" pitchFamily="34" charset="0"/>
              </a:rPr>
              <a:t>INTRODUCCIÓN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Varios estudios han demostrado seguridad y eficacia a corto plazo.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11560" y="2715766"/>
            <a:ext cx="7776864" cy="16619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¿Qué ocurre a largo plazo? </a:t>
            </a:r>
            <a:endParaRPr lang="es-ES" sz="2800" b="1" dirty="0" smtClean="0"/>
          </a:p>
          <a:p>
            <a:pPr algn="ctr"/>
            <a:r>
              <a:rPr lang="es-ES" sz="2800" b="1" dirty="0" smtClean="0"/>
              <a:t>¿</a:t>
            </a:r>
            <a:r>
              <a:rPr lang="es-ES" sz="2800" b="1" dirty="0"/>
              <a:t>Influyen las comorbilidades asociadas con el asma?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759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latin typeface="Franklin Gothic Demi Cond" panose="020B0706030402020204" pitchFamily="34" charset="0"/>
              </a:rPr>
              <a:t>MATERIAL Y MÉTODOS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3528" y="1054476"/>
            <a:ext cx="5482952" cy="339447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s-ES" sz="2300" dirty="0" smtClean="0"/>
              <a:t>Estudio </a:t>
            </a:r>
            <a:r>
              <a:rPr lang="es-ES" sz="2300" dirty="0" err="1" smtClean="0"/>
              <a:t>multicéntrico</a:t>
            </a:r>
            <a:r>
              <a:rPr lang="es-ES" sz="2300" dirty="0" smtClean="0"/>
              <a:t> en práctica clínica habitual</a:t>
            </a:r>
          </a:p>
          <a:p>
            <a:pPr marL="0" indent="0">
              <a:buNone/>
            </a:pPr>
            <a:endParaRPr lang="es-ES" sz="800" dirty="0" smtClean="0"/>
          </a:p>
          <a:p>
            <a:pPr>
              <a:buFontTx/>
              <a:buChar char="-"/>
            </a:pPr>
            <a:r>
              <a:rPr lang="es-ES" sz="2300" dirty="0" smtClean="0"/>
              <a:t>Pacientes consecutivos con </a:t>
            </a:r>
            <a:r>
              <a:rPr lang="es-ES" sz="2300" dirty="0"/>
              <a:t>asma </a:t>
            </a:r>
            <a:r>
              <a:rPr lang="es-ES" sz="2300" dirty="0" err="1"/>
              <a:t>eosinofílica</a:t>
            </a:r>
            <a:r>
              <a:rPr lang="es-ES" sz="2300" dirty="0"/>
              <a:t> grave no controlada en tratamiento con </a:t>
            </a:r>
            <a:r>
              <a:rPr lang="es-ES" sz="2300" dirty="0" err="1" smtClean="0"/>
              <a:t>Mepolizumab</a:t>
            </a:r>
            <a:r>
              <a:rPr lang="es-ES" sz="2300" dirty="0" smtClean="0"/>
              <a:t> </a:t>
            </a:r>
            <a:r>
              <a:rPr lang="es-ES" sz="2300" dirty="0"/>
              <a:t>durante 3 años </a:t>
            </a:r>
            <a:r>
              <a:rPr lang="es-ES" sz="2300" dirty="0" smtClean="0"/>
              <a:t>en consultas </a:t>
            </a:r>
            <a:r>
              <a:rPr lang="es-ES" sz="2300" dirty="0"/>
              <a:t>de </a:t>
            </a:r>
            <a:r>
              <a:rPr lang="es-ES" sz="2300" dirty="0" smtClean="0"/>
              <a:t>Neumología </a:t>
            </a:r>
            <a:r>
              <a:rPr lang="es-ES" sz="2300" dirty="0"/>
              <a:t>y </a:t>
            </a:r>
            <a:r>
              <a:rPr lang="es-ES" sz="2300" dirty="0" smtClean="0"/>
              <a:t>Alergología</a:t>
            </a:r>
          </a:p>
          <a:p>
            <a:pPr>
              <a:buFontTx/>
              <a:buChar char="-"/>
            </a:pPr>
            <a:endParaRPr lang="es-ES" sz="900" dirty="0" smtClean="0"/>
          </a:p>
          <a:p>
            <a:pPr>
              <a:buFontTx/>
              <a:buChar char="-"/>
            </a:pPr>
            <a:r>
              <a:rPr lang="es-ES" sz="23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" sz="23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omorbilidades</a:t>
            </a:r>
            <a:r>
              <a:rPr lang="es-ES" sz="2300" dirty="0" smtClean="0"/>
              <a:t> </a:t>
            </a:r>
            <a:r>
              <a:rPr lang="es-ES" sz="2300" dirty="0"/>
              <a:t>relacionadas con el asma en la visita de </a:t>
            </a:r>
            <a:r>
              <a:rPr lang="es-ES" sz="2300" dirty="0" smtClean="0"/>
              <a:t>inicio:</a:t>
            </a:r>
            <a:endParaRPr lang="es-ES" sz="2300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729092450"/>
              </p:ext>
            </p:extLst>
          </p:nvPr>
        </p:nvGraphicFramePr>
        <p:xfrm>
          <a:off x="5614935" y="1419622"/>
          <a:ext cx="3563888" cy="2853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984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latin typeface="Franklin Gothic Demi Cond" panose="020B0706030402020204" pitchFamily="34" charset="0"/>
              </a:rPr>
              <a:t>MATERIAL Y MÉTODOS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sz="2800" dirty="0" smtClean="0"/>
              <a:t>Valoración de la respuesta al tratamiento:</a:t>
            </a:r>
          </a:p>
          <a:p>
            <a:pPr marL="0" indent="0">
              <a:buNone/>
            </a:pPr>
            <a:r>
              <a:rPr lang="es-E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 EXACTO </a:t>
            </a:r>
          </a:p>
          <a:p>
            <a:pPr marL="0" indent="0">
              <a:buNone/>
            </a:pPr>
            <a:r>
              <a:rPr lang="es-E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EXACERBACIONES GRAVES  / 0 ESTEROIDES ORALES</a:t>
            </a:r>
            <a:endParaRPr lang="es-ES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9837" t="20586" r="35826" b="13583"/>
          <a:stretch/>
        </p:blipFill>
        <p:spPr>
          <a:xfrm>
            <a:off x="457200" y="2787773"/>
            <a:ext cx="3466728" cy="236139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9839" t="27590" r="35037" b="42996"/>
          <a:stretch/>
        </p:blipFill>
        <p:spPr>
          <a:xfrm>
            <a:off x="4103440" y="2787773"/>
            <a:ext cx="5040560" cy="151216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103440" y="4557298"/>
            <a:ext cx="23679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solidFill>
                  <a:srgbClr val="505050"/>
                </a:solidFill>
                <a:latin typeface="NexusSansPro"/>
              </a:rPr>
              <a:t>Fuente: Casas-Maldonado et al.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03210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Franklin Gothic Demi Cond" panose="020B0706030402020204" pitchFamily="34" charset="0"/>
              </a:rPr>
              <a:t>RESULTADOS</a:t>
            </a:r>
            <a:endParaRPr lang="es-ES" dirty="0"/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38161374"/>
              </p:ext>
            </p:extLst>
          </p:nvPr>
        </p:nvGraphicFramePr>
        <p:xfrm>
          <a:off x="-540568" y="1203598"/>
          <a:ext cx="5508332" cy="3303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5042102" y="1901144"/>
            <a:ext cx="361074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N= 76 pacientes (73,7% mujeres) </a:t>
            </a:r>
          </a:p>
          <a:p>
            <a:r>
              <a:rPr lang="es-ES" sz="2000" dirty="0" smtClean="0"/>
              <a:t>Edad media 54,3 (14,8)</a:t>
            </a:r>
          </a:p>
          <a:p>
            <a:endParaRPr lang="es-ES" sz="2000" dirty="0" smtClean="0"/>
          </a:p>
          <a:p>
            <a:r>
              <a:rPr lang="es-ES" sz="2000" dirty="0" smtClean="0"/>
              <a:t>Retiradas: </a:t>
            </a:r>
          </a:p>
          <a:p>
            <a:r>
              <a:rPr lang="es-ES" sz="2000" dirty="0" smtClean="0"/>
              <a:t>- Efectos secundarios (6) </a:t>
            </a:r>
          </a:p>
          <a:p>
            <a:r>
              <a:rPr lang="es-ES" sz="2000" dirty="0" smtClean="0"/>
              <a:t>- Embarazo (2) </a:t>
            </a:r>
          </a:p>
          <a:p>
            <a:r>
              <a:rPr lang="es-ES" sz="2000" dirty="0" smtClean="0"/>
              <a:t>- </a:t>
            </a:r>
            <a:r>
              <a:rPr lang="es-ES" sz="2000" dirty="0" err="1" smtClean="0"/>
              <a:t>Éxitus</a:t>
            </a:r>
            <a:r>
              <a:rPr lang="es-ES" sz="2000" dirty="0" smtClean="0"/>
              <a:t> (1)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75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12445"/>
            <a:ext cx="8229600" cy="857250"/>
          </a:xfrm>
        </p:spPr>
        <p:txBody>
          <a:bodyPr/>
          <a:lstStyle/>
          <a:p>
            <a:r>
              <a:rPr lang="es-ES" dirty="0">
                <a:latin typeface="Franklin Gothic Demi Cond" panose="020B0706030402020204" pitchFamily="34" charset="0"/>
              </a:rPr>
              <a:t>RESULTADOS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62464" y="1991261"/>
            <a:ext cx="3477072" cy="1594272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s-ES" sz="1800" b="1" dirty="0" smtClean="0"/>
              <a:t>26 PACIENTES (38,8%) OBESOS</a:t>
            </a:r>
          </a:p>
        </p:txBody>
      </p:sp>
      <p:sp>
        <p:nvSpPr>
          <p:cNvPr id="19" name="Flecha izquierda 18"/>
          <p:cNvSpPr/>
          <p:nvPr/>
        </p:nvSpPr>
        <p:spPr>
          <a:xfrm>
            <a:off x="5437607" y="4731990"/>
            <a:ext cx="648072" cy="216024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2675" t="23387" r="31101" b="12182"/>
          <a:stretch/>
        </p:blipFill>
        <p:spPr>
          <a:xfrm>
            <a:off x="683568" y="823020"/>
            <a:ext cx="475252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9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Franklin Gothic Demi Cond" panose="020B0706030402020204" pitchFamily="34" charset="0"/>
              </a:rPr>
              <a:t>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779662"/>
            <a:ext cx="8229600" cy="209167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s-ES" dirty="0"/>
              <a:t>En relación a las </a:t>
            </a:r>
            <a:r>
              <a:rPr lang="es-ES" dirty="0" smtClean="0"/>
              <a:t>comorbilidades asociadas </a:t>
            </a:r>
            <a:r>
              <a:rPr lang="es-ES" dirty="0"/>
              <a:t>a</a:t>
            </a:r>
            <a:r>
              <a:rPr lang="es-ES" dirty="0" smtClean="0"/>
              <a:t>l </a:t>
            </a:r>
            <a:r>
              <a:rPr lang="es-ES" dirty="0"/>
              <a:t>asma, sólo encontramos diferencias </a:t>
            </a:r>
            <a:r>
              <a:rPr lang="es-ES" dirty="0" smtClean="0"/>
              <a:t>significativas en </a:t>
            </a:r>
            <a:r>
              <a:rPr lang="es-ES" dirty="0"/>
              <a:t>la respuesta a largo plazo con </a:t>
            </a:r>
            <a:r>
              <a:rPr lang="es-ES" dirty="0" err="1"/>
              <a:t>M</a:t>
            </a:r>
            <a:r>
              <a:rPr lang="es-ES" dirty="0" err="1" smtClean="0"/>
              <a:t>epolizumab</a:t>
            </a:r>
            <a:r>
              <a:rPr lang="es-ES" dirty="0" smtClean="0"/>
              <a:t> </a:t>
            </a:r>
            <a:r>
              <a:rPr lang="es-ES" dirty="0"/>
              <a:t>para la obesidad.</a:t>
            </a:r>
          </a:p>
        </p:txBody>
      </p:sp>
    </p:spTree>
    <p:extLst>
      <p:ext uri="{BB962C8B-B14F-4D97-AF65-F5344CB8AC3E}">
        <p14:creationId xmlns:p14="http://schemas.microsoft.com/office/powerpoint/2010/main" val="392130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7555</TotalTime>
  <Words>263</Words>
  <Application>Microsoft Office PowerPoint</Application>
  <PresentationFormat>Presentación en pantalla (16:9)</PresentationFormat>
  <Paragraphs>56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Franklin Gothic Demi Cond</vt:lpstr>
      <vt:lpstr>NexusSansPro</vt:lpstr>
      <vt:lpstr>Tema de Office</vt:lpstr>
      <vt:lpstr>Respuesta al tratamiento con Mepolizumab tras 3 años en pacientes con asma grave eosinofílica según las comorbilidades relacionadas con el asma</vt:lpstr>
      <vt:lpstr>INTRODUCCIÓN</vt:lpstr>
      <vt:lpstr>INTRODUCCIÓN</vt:lpstr>
      <vt:lpstr>MATERIAL Y MÉTODOS</vt:lpstr>
      <vt:lpstr>MATERIAL Y MÉTODOS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BELEN M S</cp:lastModifiedBy>
  <cp:revision>39</cp:revision>
  <dcterms:created xsi:type="dcterms:W3CDTF">2022-01-11T08:55:46Z</dcterms:created>
  <dcterms:modified xsi:type="dcterms:W3CDTF">2023-03-23T08:29:27Z</dcterms:modified>
</cp:coreProperties>
</file>