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701" r:id="rId2"/>
    <p:sldId id="2147470703" r:id="rId3"/>
    <p:sldId id="2147470707" r:id="rId4"/>
    <p:sldId id="256" r:id="rId5"/>
    <p:sldId id="258" r:id="rId6"/>
    <p:sldId id="2147470705" r:id="rId7"/>
    <p:sldId id="2147470700" r:id="rId8"/>
    <p:sldId id="2147470706" r:id="rId9"/>
    <p:sldId id="2147470704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DF5"/>
    <a:srgbClr val="F8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668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dirty="0">
                <a:effectLst/>
              </a:rPr>
              <a:t>Respuesta</a:t>
            </a:r>
          </a:p>
        </c:rich>
      </c:tx>
      <c:layout>
        <c:manualLayout>
          <c:xMode val="edge"/>
          <c:yMode val="edge"/>
          <c:x val="0.73450188541142503"/>
          <c:y val="0.28997038513963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RESPUESTA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5F1-4868-9516-D470A19F2BB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5F1-4868-9516-D470A19F2BBF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75F1-4868-9516-D470A19F2BBF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75F1-4868-9516-D470A19F2BBF}"/>
              </c:ext>
            </c:extLst>
          </c:dPt>
          <c:dLbls>
            <c:dLbl>
              <c:idx val="0"/>
              <c:layout>
                <c:manualLayout>
                  <c:x val="-0.15136239071079644"/>
                  <c:y val="0.1338516950497563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8BFBCD0A-D2C8-412D-AB66-DDF8DDC36D29}" type="PERCENTAGE">
                      <a:rPr lang="en-US" sz="1800" smtClean="0"/>
                      <a:pPr>
                        <a:defRPr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[PORCENTAJE]</a:t>
                    </a:fld>
                    <a:r>
                      <a:rPr lang="en-US" sz="1800" dirty="0"/>
                      <a:t> </a:t>
                    </a:r>
                  </a:p>
                  <a:p>
                    <a:pPr>
                      <a:defRPr sz="18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800" dirty="0"/>
                      <a:t>N= 15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5F1-4868-9516-D470A19F2BBF}"/>
                </c:ext>
              </c:extLst>
            </c:dLbl>
            <c:dLbl>
              <c:idx val="1"/>
              <c:layout>
                <c:manualLayout>
                  <c:x val="-3.724894764779222E-3"/>
                  <c:y val="-0.1920270267589315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8B5BF8F2-2ABE-4774-8809-7709A0925EB1}" type="PERCENTAGE">
                      <a:rPr lang="en-US" sz="1800" smtClean="0"/>
                      <a:pPr>
                        <a:defRPr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[PORCENTAJE]</a:t>
                    </a:fld>
                    <a:endParaRPr lang="en-US" sz="1800" dirty="0"/>
                  </a:p>
                  <a:p>
                    <a:pPr>
                      <a:defRPr sz="18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800" dirty="0"/>
                      <a:t>N= 25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5F1-4868-9516-D470A19F2BBF}"/>
                </c:ext>
              </c:extLst>
            </c:dLbl>
            <c:dLbl>
              <c:idx val="2"/>
              <c:layout>
                <c:manualLayout>
                  <c:x val="0.11491320552011976"/>
                  <c:y val="0.130549836866198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72127F2D-2EEF-4001-9392-A98FBDF68263}" type="PERCENTAGE">
                      <a:rPr lang="en-US" sz="1800" smtClean="0"/>
                      <a:pPr>
                        <a:defRPr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[PORCENTAJE]</a:t>
                    </a:fld>
                    <a:endParaRPr lang="en-US" sz="1800" dirty="0"/>
                  </a:p>
                  <a:p>
                    <a:pPr>
                      <a:defRPr sz="18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800" dirty="0"/>
                      <a:t>N=</a:t>
                    </a:r>
                    <a:r>
                      <a:rPr lang="en-US" sz="1800" baseline="0" dirty="0"/>
                      <a:t> 12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5F1-4868-9516-D470A19F2BBF}"/>
                </c:ext>
              </c:extLst>
            </c:dLbl>
            <c:dLbl>
              <c:idx val="3"/>
              <c:layout>
                <c:manualLayout>
                  <c:x val="3.1299428929431668E-2"/>
                  <c:y val="0.132185142693895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A3D685D-FC63-4425-94EF-5E07D3FE8C0A}" type="PERCENTAGE">
                      <a:rPr lang="en-US" sz="160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[PORCENTAJE]</a:t>
                    </a:fld>
                    <a:endParaRPr lang="en-US" sz="1600" dirty="0"/>
                  </a:p>
                  <a:p>
                    <a:pPr>
                      <a:defRPr sz="1600" b="1">
                        <a:solidFill>
                          <a:schemeClr val="bg1"/>
                        </a:solidFill>
                      </a:defRPr>
                    </a:pPr>
                    <a:r>
                      <a:rPr lang="en-US" sz="1600" dirty="0"/>
                      <a:t>N= 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593533135493513E-2"/>
                      <c:h val="0.1638794669073050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5F1-4868-9516-D470A19F2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Completa</c:v>
                </c:pt>
                <c:pt idx="1">
                  <c:v>Buena</c:v>
                </c:pt>
                <c:pt idx="2">
                  <c:v>Parcial</c:v>
                </c:pt>
                <c:pt idx="3">
                  <c:v>No respuesta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15</c:v>
                </c:pt>
                <c:pt idx="1">
                  <c:v>25</c:v>
                </c:pt>
                <c:pt idx="2">
                  <c:v>12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F1-4868-9516-D470A19F2BB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72787353692726953"/>
          <c:y val="0.40765641601259772"/>
          <c:w val="0.22012677603723044"/>
          <c:h val="0.508350220842630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3FBA64C-9E0B-41D8-9E52-15146759D777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D51EB6-2586-BAAA-8741-021CED2F2813}"/>
              </a:ext>
            </a:extLst>
          </p:cNvPr>
          <p:cNvSpPr txBox="1"/>
          <p:nvPr/>
        </p:nvSpPr>
        <p:spPr>
          <a:xfrm>
            <a:off x="1619672" y="783744"/>
            <a:ext cx="750607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dirty="0"/>
              <a:t>F. Casas Maldonado</a:t>
            </a:r>
            <a:r>
              <a:rPr lang="es-ES" sz="800" baseline="30000" dirty="0"/>
              <a:t>1</a:t>
            </a:r>
            <a:r>
              <a:rPr lang="es-ES" sz="800" dirty="0"/>
              <a:t>, F.J. Álvarez-Gutiérrez</a:t>
            </a:r>
            <a:r>
              <a:rPr lang="es-ES" sz="800" baseline="30000" dirty="0"/>
              <a:t>2</a:t>
            </a:r>
            <a:r>
              <a:rPr lang="es-ES" sz="800" dirty="0"/>
              <a:t>, J.G. Soto-Campos</a:t>
            </a:r>
            <a:r>
              <a:rPr lang="es-ES" sz="800" baseline="30000" dirty="0"/>
              <a:t>3</a:t>
            </a:r>
            <a:r>
              <a:rPr lang="es-ES" sz="800" dirty="0"/>
              <a:t>, L. Pinel Jimenez</a:t>
            </a:r>
            <a:r>
              <a:rPr lang="es-ES" sz="800" baseline="30000" dirty="0"/>
              <a:t>4</a:t>
            </a:r>
            <a:r>
              <a:rPr lang="es-ES" sz="800" dirty="0"/>
              <a:t>, A Gómez-Bastero Fernández</a:t>
            </a:r>
            <a:r>
              <a:rPr lang="es-ES" sz="800" baseline="30000" dirty="0"/>
              <a:t>5</a:t>
            </a:r>
            <a:r>
              <a:rPr lang="es-ES" sz="800" dirty="0"/>
              <a:t>, G. Perez Chica</a:t>
            </a:r>
            <a:r>
              <a:rPr lang="es-ES" sz="800" baseline="30000" dirty="0"/>
              <a:t>6</a:t>
            </a:r>
            <a:r>
              <a:rPr lang="es-ES" sz="800" dirty="0"/>
              <a:t>; B. Navas Bueno</a:t>
            </a:r>
            <a:r>
              <a:rPr lang="es-ES" sz="800" baseline="30000" dirty="0"/>
              <a:t>7</a:t>
            </a:r>
            <a:r>
              <a:rPr lang="es-ES" sz="800" dirty="0"/>
              <a:t>; G. Jiménez Gálvez</a:t>
            </a:r>
            <a:r>
              <a:rPr lang="es-ES" sz="800" baseline="30000" dirty="0"/>
              <a:t>8</a:t>
            </a:r>
            <a:r>
              <a:rPr lang="es-ES" sz="800" dirty="0"/>
              <a:t>; D. Fole Vázquez</a:t>
            </a:r>
            <a:r>
              <a:rPr lang="es-ES" sz="800" baseline="30000" dirty="0"/>
              <a:t>9</a:t>
            </a:r>
            <a:r>
              <a:rPr lang="es-ES" sz="800" dirty="0"/>
              <a:t>; LM. Entrenas Costa</a:t>
            </a:r>
            <a:r>
              <a:rPr lang="es-ES" sz="800" baseline="30000" dirty="0"/>
              <a:t>10</a:t>
            </a:r>
            <a:r>
              <a:rPr lang="es-ES" sz="800" dirty="0"/>
              <a:t>. (1) HU Clínico San Cecilio, Granada; (2) HU Virgen del Rocío, Sevilla; (3) HU Jerez de la Frontera, Cádiz; (4) HC Virgen de la Victoria, Málaga; (5) HU Virgen Macarena, Sevilla; (6) HU de Jaén; (7) H Santa Ana, Motril; (8) HU Virgen de las Nieves, Granada; (9) HU Torrecárdenas, Almería; (10) Hospital </a:t>
            </a:r>
            <a:r>
              <a:rPr lang="es-ES" sz="800" dirty="0" err="1"/>
              <a:t>QuirónSalud</a:t>
            </a:r>
            <a:r>
              <a:rPr lang="es-ES" sz="800" dirty="0"/>
              <a:t> Córdoba.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F9ED9578-FCCC-D633-3A50-F96B13A325EB}"/>
              </a:ext>
            </a:extLst>
          </p:cNvPr>
          <p:cNvGrpSpPr/>
          <p:nvPr/>
        </p:nvGrpSpPr>
        <p:grpSpPr>
          <a:xfrm>
            <a:off x="324036" y="1379008"/>
            <a:ext cx="5896082" cy="1212523"/>
            <a:chOff x="324036" y="1347614"/>
            <a:chExt cx="5967992" cy="1212523"/>
          </a:xfrm>
        </p:grpSpPr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8C432FA0-9DE3-8897-4820-B23BD34BA943}"/>
                </a:ext>
              </a:extLst>
            </p:cNvPr>
            <p:cNvSpPr txBox="1"/>
            <p:nvPr/>
          </p:nvSpPr>
          <p:spPr>
            <a:xfrm>
              <a:off x="531387" y="1821473"/>
              <a:ext cx="576064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s-ES" sz="1400" dirty="0">
                  <a:solidFill>
                    <a:srgbClr val="000000"/>
                  </a:solidFill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 el AG se han podido identificar diferentes fenotipos/endotipos que han permitido realizar un tratamiento personalizado con anticuerpos monoclonales (mAb). </a:t>
              </a:r>
              <a:endParaRPr lang="es-ES" sz="14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B0B4EDFF-85C0-04DE-1B2D-591AA905218B}"/>
                </a:ext>
              </a:extLst>
            </p:cNvPr>
            <p:cNvSpPr txBox="1"/>
            <p:nvPr/>
          </p:nvSpPr>
          <p:spPr>
            <a:xfrm>
              <a:off x="324036" y="1347614"/>
              <a:ext cx="2015716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sz="1600" b="1" dirty="0">
                  <a:latin typeface="Trebuchet MS" panose="020B0603020202020204" pitchFamily="34" charset="0"/>
                </a:rPr>
                <a:t>1. Introducción</a:t>
              </a:r>
            </a:p>
          </p:txBody>
        </p:sp>
      </p:grpSp>
      <p:sp>
        <p:nvSpPr>
          <p:cNvPr id="4" name="Marcador de pie de página 1">
            <a:extLst>
              <a:ext uri="{FF2B5EF4-FFF2-40B4-BE49-F238E27FC236}">
                <a16:creationId xmlns:a16="http://schemas.microsoft.com/office/drawing/2014/main" id="{97625E4C-2C37-50EB-1186-12032667FA4A}"/>
              </a:ext>
            </a:extLst>
          </p:cNvPr>
          <p:cNvSpPr txBox="1">
            <a:spLocks/>
          </p:cNvSpPr>
          <p:nvPr/>
        </p:nvSpPr>
        <p:spPr>
          <a:xfrm>
            <a:off x="291857" y="4635777"/>
            <a:ext cx="7736527" cy="357809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es-ES"/>
            </a:defPPr>
            <a:lvl1pPr marL="0" algn="l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50" i="1" dirty="0">
                <a:solidFill>
                  <a:schemeClr val="tx1"/>
                </a:solidFill>
                <a:latin typeface="Trebuchet MS" panose="020B0603020202020204" pitchFamily="34" charset="0"/>
              </a:rPr>
              <a:t>F.J. Alvarez-Gutiérrez, M. Blanco-Aparicio, F. Casas-Maldonado et al. Open Respiratory Archives 4 (2022) 100192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BDDC87A-07D4-461E-61E2-6A59373B7411}"/>
              </a:ext>
            </a:extLst>
          </p:cNvPr>
          <p:cNvSpPr txBox="1"/>
          <p:nvPr/>
        </p:nvSpPr>
        <p:spPr>
          <a:xfrm>
            <a:off x="536954" y="2760479"/>
            <a:ext cx="82804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buFont typeface="+mj-lt"/>
              <a:buAutoNum type="arabicPeriod"/>
            </a:pPr>
            <a:r>
              <a:rPr lang="es-ES" sz="1400" b="1" dirty="0">
                <a:latin typeface="Trebuchet MS" panose="020B0603020202020204" pitchFamily="34" charset="0"/>
              </a:rPr>
              <a:t>Dos algoritmos de tratamiento personalizado del AGNC con mAb:</a:t>
            </a:r>
          </a:p>
          <a:p>
            <a:pPr marL="449263" lvl="2" indent="-179388"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General </a:t>
            </a:r>
          </a:p>
          <a:p>
            <a:pPr marL="449263" lvl="2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Específico para pacientes corticodependientes</a:t>
            </a:r>
          </a:p>
          <a:p>
            <a:pPr marL="269875" indent="-269875">
              <a:spcAft>
                <a:spcPts val="600"/>
              </a:spcAft>
              <a:buFont typeface="+mj-lt"/>
              <a:buAutoNum type="arabicPeriod" startAt="2"/>
            </a:pPr>
            <a:r>
              <a:rPr lang="es-ES" sz="1400" b="1" dirty="0">
                <a:latin typeface="Trebuchet MS" panose="020B0603020202020204" pitchFamily="34" charset="0"/>
              </a:rPr>
              <a:t>Considera a pacientes según T2 alto / T2 bajo</a:t>
            </a:r>
          </a:p>
          <a:p>
            <a:pPr marL="269875" indent="-269875">
              <a:spcAft>
                <a:spcPts val="600"/>
              </a:spcAft>
              <a:buFont typeface="+mj-lt"/>
              <a:buAutoNum type="arabicPeriod" startAt="2"/>
            </a:pPr>
            <a:r>
              <a:rPr lang="es-ES" sz="1400" b="1" dirty="0">
                <a:latin typeface="Trebuchet MS" panose="020B0603020202020204" pitchFamily="34" charset="0"/>
              </a:rPr>
              <a:t>Inclusión de eosinofilia, alergia clínica </a:t>
            </a:r>
            <a:r>
              <a:rPr lang="es-ES" sz="1400" dirty="0">
                <a:latin typeface="Trebuchet MS" panose="020B0603020202020204" pitchFamily="34" charset="0"/>
              </a:rPr>
              <a:t>y </a:t>
            </a:r>
            <a:r>
              <a:rPr lang="es-ES" sz="1400" b="1" dirty="0">
                <a:latin typeface="Trebuchet MS" panose="020B0603020202020204" pitchFamily="34" charset="0"/>
              </a:rPr>
              <a:t>FENO</a:t>
            </a:r>
            <a:r>
              <a:rPr lang="es-ES" sz="1400" dirty="0">
                <a:latin typeface="Trebuchet MS" panose="020B0603020202020204" pitchFamily="34" charset="0"/>
              </a:rPr>
              <a:t> en el algoritmo general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6D9915D-BDFE-0961-DF54-CAB441520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04" t="17507" r="7326"/>
          <a:stretch/>
        </p:blipFill>
        <p:spPr>
          <a:xfrm>
            <a:off x="6300192" y="1480001"/>
            <a:ext cx="2670967" cy="14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9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6EA19A3-F9EC-9645-D4BD-00A1F850E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70601"/>
            <a:ext cx="5328592" cy="4035627"/>
          </a:xfrm>
          <a:prstGeom prst="rect">
            <a:avLst/>
          </a:prstGeom>
        </p:spPr>
      </p:pic>
      <p:sp>
        <p:nvSpPr>
          <p:cNvPr id="5" name="Marcador de pie de página 1">
            <a:extLst>
              <a:ext uri="{FF2B5EF4-FFF2-40B4-BE49-F238E27FC236}">
                <a16:creationId xmlns:a16="http://schemas.microsoft.com/office/drawing/2014/main" id="{25344C6A-6FF2-E845-A0E5-5478D31C7729}"/>
              </a:ext>
            </a:extLst>
          </p:cNvPr>
          <p:cNvSpPr txBox="1">
            <a:spLocks/>
          </p:cNvSpPr>
          <p:nvPr/>
        </p:nvSpPr>
        <p:spPr>
          <a:xfrm>
            <a:off x="1907704" y="201806"/>
            <a:ext cx="4608511" cy="357809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es-ES"/>
            </a:defPPr>
            <a:lvl1pPr marL="0" algn="l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50" i="1" dirty="0">
                <a:solidFill>
                  <a:schemeClr val="tx1"/>
                </a:solidFill>
                <a:latin typeface="Trebuchet MS" panose="020B0603020202020204" pitchFamily="34" charset="0"/>
              </a:rPr>
              <a:t>F.J. Alvarez-Gutiérrez, M. Blanco-Aparicio, F. Casas-Maldonado et al. Open Respiratory Archives 4 (2022) 100192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440EBC3-BC00-1FC4-ED3B-22F44F6B3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608" y="1563638"/>
            <a:ext cx="3528392" cy="24482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804E6A2-E74B-56F4-924D-3966A94013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04" t="17507" r="7326"/>
          <a:stretch/>
        </p:blipFill>
        <p:spPr>
          <a:xfrm>
            <a:off x="6516215" y="-1909"/>
            <a:ext cx="2522802" cy="137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4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3FBA64C-9E0B-41D8-9E52-15146759D777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D51EB6-2586-BAAA-8741-021CED2F2813}"/>
              </a:ext>
            </a:extLst>
          </p:cNvPr>
          <p:cNvSpPr txBox="1"/>
          <p:nvPr/>
        </p:nvSpPr>
        <p:spPr>
          <a:xfrm>
            <a:off x="1619672" y="783744"/>
            <a:ext cx="750607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dirty="0"/>
              <a:t>F. Casas Maldonado</a:t>
            </a:r>
            <a:r>
              <a:rPr lang="es-ES" sz="800" baseline="30000" dirty="0"/>
              <a:t>1</a:t>
            </a:r>
            <a:r>
              <a:rPr lang="es-ES" sz="800" dirty="0"/>
              <a:t>, F.J. Álvarez-Gutiérrez</a:t>
            </a:r>
            <a:r>
              <a:rPr lang="es-ES" sz="800" baseline="30000" dirty="0"/>
              <a:t>2</a:t>
            </a:r>
            <a:r>
              <a:rPr lang="es-ES" sz="800" dirty="0"/>
              <a:t>, J.G. Soto-Campos</a:t>
            </a:r>
            <a:r>
              <a:rPr lang="es-ES" sz="800" baseline="30000" dirty="0"/>
              <a:t>3</a:t>
            </a:r>
            <a:r>
              <a:rPr lang="es-ES" sz="800" dirty="0"/>
              <a:t>, L. Pinel Jimenez</a:t>
            </a:r>
            <a:r>
              <a:rPr lang="es-ES" sz="800" baseline="30000" dirty="0"/>
              <a:t>4</a:t>
            </a:r>
            <a:r>
              <a:rPr lang="es-ES" sz="800" dirty="0"/>
              <a:t>, A Gómez-Bastero Fernández</a:t>
            </a:r>
            <a:r>
              <a:rPr lang="es-ES" sz="800" baseline="30000" dirty="0"/>
              <a:t>5</a:t>
            </a:r>
            <a:r>
              <a:rPr lang="es-ES" sz="800" dirty="0"/>
              <a:t>, G. Perez Chica</a:t>
            </a:r>
            <a:r>
              <a:rPr lang="es-ES" sz="800" baseline="30000" dirty="0"/>
              <a:t>6</a:t>
            </a:r>
            <a:r>
              <a:rPr lang="es-ES" sz="800" dirty="0"/>
              <a:t>; B. Navas Bueno</a:t>
            </a:r>
            <a:r>
              <a:rPr lang="es-ES" sz="800" baseline="30000" dirty="0"/>
              <a:t>7</a:t>
            </a:r>
            <a:r>
              <a:rPr lang="es-ES" sz="800" dirty="0"/>
              <a:t>; G. Jiménez Gálvez</a:t>
            </a:r>
            <a:r>
              <a:rPr lang="es-ES" sz="800" baseline="30000" dirty="0"/>
              <a:t>8</a:t>
            </a:r>
            <a:r>
              <a:rPr lang="es-ES" sz="800" dirty="0"/>
              <a:t>; D. Fole Vázquez</a:t>
            </a:r>
            <a:r>
              <a:rPr lang="es-ES" sz="800" baseline="30000" dirty="0"/>
              <a:t>9</a:t>
            </a:r>
            <a:r>
              <a:rPr lang="es-ES" sz="800" dirty="0"/>
              <a:t>; LM. Entrenas Costa</a:t>
            </a:r>
            <a:r>
              <a:rPr lang="es-ES" sz="800" baseline="30000" dirty="0"/>
              <a:t>10</a:t>
            </a:r>
            <a:r>
              <a:rPr lang="es-ES" sz="800" dirty="0"/>
              <a:t>. (1) HU Clínico San Cecilio, Granada; (2) HU Virgen del Rocío, Sevilla; (3) HU Jerez de la Frontera, Cádiz; (4) HC Virgen de la Victoria, Málaga; (5) HU Virgen Macarena, Sevilla; (6) HU de Jaén; (7) H Santa Ana, Motril; (8) HU Virgen de las Nieves, Granada; (9) HU Torrecárdenas, Almería; (10) Hospital </a:t>
            </a:r>
            <a:r>
              <a:rPr lang="es-ES" sz="800" dirty="0" err="1"/>
              <a:t>QuirónSalud</a:t>
            </a:r>
            <a:r>
              <a:rPr lang="es-ES" sz="800" dirty="0"/>
              <a:t> Córdoba.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0E18D6C-0538-6BF3-C4D1-879BADCAC50A}"/>
              </a:ext>
            </a:extLst>
          </p:cNvPr>
          <p:cNvSpPr txBox="1"/>
          <p:nvPr/>
        </p:nvSpPr>
        <p:spPr>
          <a:xfrm>
            <a:off x="467544" y="3836500"/>
            <a:ext cx="8280411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68288" indent="-268288">
              <a:buFont typeface="+mj-lt"/>
              <a:buAutoNum type="arabicPeriod" startAt="4"/>
            </a:pPr>
            <a:r>
              <a:rPr lang="es-ES" sz="1400" b="1" dirty="0">
                <a:latin typeface="Trebuchet MS" panose="020B0603020202020204" pitchFamily="34" charset="0"/>
              </a:rPr>
              <a:t>Valoración respuesta: </a:t>
            </a:r>
          </a:p>
          <a:p>
            <a:pPr marL="449263" lvl="1" indent="-179388">
              <a:buFont typeface="Arial" panose="020B0604020202020204" pitchFamily="34" charset="0"/>
              <a:buChar char="•"/>
            </a:pPr>
            <a:r>
              <a:rPr lang="es-ES" sz="1400" b="1" dirty="0">
                <a:latin typeface="Trebuchet MS" panose="020B0603020202020204" pitchFamily="34" charset="0"/>
              </a:rPr>
              <a:t>Asma:</a:t>
            </a:r>
            <a:r>
              <a:rPr lang="es-ES" sz="1400" dirty="0">
                <a:latin typeface="Trebuchet MS" panose="020B0603020202020204" pitchFamily="34" charset="0"/>
              </a:rPr>
              <a:t> Escala multidimensional EXACTO</a:t>
            </a:r>
          </a:p>
          <a:p>
            <a:pPr marL="449263" lvl="1" indent="-179388">
              <a:buFont typeface="Arial" panose="020B0604020202020204" pitchFamily="34" charset="0"/>
              <a:buChar char="•"/>
            </a:pPr>
            <a:r>
              <a:rPr lang="es-ES" sz="1400" b="1" dirty="0">
                <a:latin typeface="Trebuchet MS" panose="020B0603020202020204" pitchFamily="34" charset="0"/>
              </a:rPr>
              <a:t>RSCcPN:</a:t>
            </a:r>
            <a:r>
              <a:rPr lang="es-ES" sz="1400" dirty="0">
                <a:latin typeface="Trebuchet MS" panose="020B0603020202020204" pitchFamily="34" charset="0"/>
              </a:rPr>
              <a:t> SNOT 22 y EVA</a:t>
            </a:r>
          </a:p>
          <a:p>
            <a:pPr marL="449263" lvl="1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Trebuchet MS" panose="020B0603020202020204" pitchFamily="34" charset="0"/>
              </a:rPr>
              <a:t>Paciente:</a:t>
            </a:r>
            <a:r>
              <a:rPr lang="es-ES" sz="1400" dirty="0">
                <a:latin typeface="Trebuchet MS" panose="020B0603020202020204" pitchFamily="34" charset="0"/>
              </a:rPr>
              <a:t> Escala satisfacción del tratamiento con el mAb</a:t>
            </a:r>
          </a:p>
        </p:txBody>
      </p:sp>
      <p:sp>
        <p:nvSpPr>
          <p:cNvPr id="11" name="Marcador de pie de página 1">
            <a:extLst>
              <a:ext uri="{FF2B5EF4-FFF2-40B4-BE49-F238E27FC236}">
                <a16:creationId xmlns:a16="http://schemas.microsoft.com/office/drawing/2014/main" id="{90F98AF4-783B-A7E1-554D-BAC9D135758D}"/>
              </a:ext>
            </a:extLst>
          </p:cNvPr>
          <p:cNvSpPr txBox="1">
            <a:spLocks/>
          </p:cNvSpPr>
          <p:nvPr/>
        </p:nvSpPr>
        <p:spPr>
          <a:xfrm>
            <a:off x="291857" y="4734221"/>
            <a:ext cx="7736527" cy="357809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es-ES"/>
            </a:defPPr>
            <a:lvl1pPr marL="0" algn="l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50" i="1" dirty="0">
                <a:solidFill>
                  <a:schemeClr val="tx1"/>
                </a:solidFill>
                <a:latin typeface="Trebuchet MS" panose="020B0603020202020204" pitchFamily="34" charset="0"/>
              </a:rPr>
              <a:t>F.J. Alvarez-Gutiérrez, M. Blanco-Aparicio, F. Casas-Maldonado et al. Open Respiratory Archives 4 (2022) 100192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45B82F8-05C2-1F25-22DE-4ADB782119C1}"/>
              </a:ext>
            </a:extLst>
          </p:cNvPr>
          <p:cNvGrpSpPr/>
          <p:nvPr/>
        </p:nvGrpSpPr>
        <p:grpSpPr>
          <a:xfrm>
            <a:off x="324036" y="1347614"/>
            <a:ext cx="5834737" cy="1212523"/>
            <a:chOff x="324036" y="1347614"/>
            <a:chExt cx="5905899" cy="1212523"/>
          </a:xfrm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A508FF74-E1AD-2DEE-DF62-D662E0316533}"/>
                </a:ext>
              </a:extLst>
            </p:cNvPr>
            <p:cNvSpPr txBox="1"/>
            <p:nvPr/>
          </p:nvSpPr>
          <p:spPr>
            <a:xfrm>
              <a:off x="469294" y="1821473"/>
              <a:ext cx="576064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s-ES" sz="1400" dirty="0">
                  <a:solidFill>
                    <a:srgbClr val="000000"/>
                  </a:solidFill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 el AG se han podido identificar diferentes fenotipos/endotipos que han permitido realizar un tratamiento personalizado con anticuerpos monoclonales (mAb). </a:t>
              </a:r>
              <a:endParaRPr lang="es-ES" sz="14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734A285-FCC6-D794-0D6A-A2EC990D39A7}"/>
                </a:ext>
              </a:extLst>
            </p:cNvPr>
            <p:cNvSpPr txBox="1"/>
            <p:nvPr/>
          </p:nvSpPr>
          <p:spPr>
            <a:xfrm>
              <a:off x="324036" y="1347614"/>
              <a:ext cx="2015716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sz="1600" b="1" dirty="0">
                  <a:latin typeface="Trebuchet MS" panose="020B0603020202020204" pitchFamily="34" charset="0"/>
                </a:rPr>
                <a:t>1. Introducción</a:t>
              </a:r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AB7FD1E-1573-3607-3EE8-81EA62D5069D}"/>
              </a:ext>
            </a:extLst>
          </p:cNvPr>
          <p:cNvSpPr txBox="1"/>
          <p:nvPr/>
        </p:nvSpPr>
        <p:spPr>
          <a:xfrm>
            <a:off x="467544" y="2540356"/>
            <a:ext cx="82804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buFont typeface="+mj-lt"/>
              <a:buAutoNum type="arabicPeriod"/>
            </a:pPr>
            <a:r>
              <a:rPr lang="es-ES" sz="1400" b="1" dirty="0">
                <a:latin typeface="Trebuchet MS" panose="020B0603020202020204" pitchFamily="34" charset="0"/>
              </a:rPr>
              <a:t>Dos algoritmos de tratamiento personalizado del AGNC con mAb:</a:t>
            </a:r>
          </a:p>
          <a:p>
            <a:pPr marL="449263" lvl="2" indent="-179388"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General </a:t>
            </a:r>
          </a:p>
          <a:p>
            <a:pPr marL="449263" lvl="2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Específico para pacientes corticodependientes</a:t>
            </a:r>
          </a:p>
          <a:p>
            <a:pPr marL="269875" indent="-269875">
              <a:spcAft>
                <a:spcPts val="600"/>
              </a:spcAft>
              <a:buFont typeface="+mj-lt"/>
              <a:buAutoNum type="arabicPeriod" startAt="2"/>
            </a:pPr>
            <a:r>
              <a:rPr lang="es-ES" sz="1400" b="1" dirty="0">
                <a:latin typeface="Trebuchet MS" panose="020B0603020202020204" pitchFamily="34" charset="0"/>
              </a:rPr>
              <a:t>Considera a pacientes según T2 alto / T2 bajo</a:t>
            </a:r>
          </a:p>
          <a:p>
            <a:pPr marL="269875" indent="-269875">
              <a:spcAft>
                <a:spcPts val="600"/>
              </a:spcAft>
              <a:buFont typeface="+mj-lt"/>
              <a:buAutoNum type="arabicPeriod" startAt="2"/>
            </a:pPr>
            <a:r>
              <a:rPr lang="es-ES" sz="1400" b="1" dirty="0">
                <a:latin typeface="Trebuchet MS" panose="020B0603020202020204" pitchFamily="34" charset="0"/>
              </a:rPr>
              <a:t>Inclusión de eosinofilia, alergia clínica </a:t>
            </a:r>
            <a:r>
              <a:rPr lang="es-ES" sz="1400" dirty="0">
                <a:latin typeface="Trebuchet MS" panose="020B0603020202020204" pitchFamily="34" charset="0"/>
              </a:rPr>
              <a:t>y </a:t>
            </a:r>
            <a:r>
              <a:rPr lang="es-ES" sz="1400" b="1" dirty="0">
                <a:latin typeface="Trebuchet MS" panose="020B0603020202020204" pitchFamily="34" charset="0"/>
              </a:rPr>
              <a:t>FENO</a:t>
            </a:r>
            <a:r>
              <a:rPr lang="es-ES" sz="1400" dirty="0">
                <a:latin typeface="Trebuchet MS" panose="020B0603020202020204" pitchFamily="34" charset="0"/>
              </a:rPr>
              <a:t> en el algoritmo general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E0AE603-2A0B-E694-F2BD-3F8A989BF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04" t="17507" r="7326"/>
          <a:stretch/>
        </p:blipFill>
        <p:spPr>
          <a:xfrm>
            <a:off x="6365529" y="1376599"/>
            <a:ext cx="2670967" cy="14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8C432FA0-9DE3-8897-4820-B23BD34BA943}"/>
              </a:ext>
            </a:extLst>
          </p:cNvPr>
          <p:cNvSpPr txBox="1"/>
          <p:nvPr/>
        </p:nvSpPr>
        <p:spPr>
          <a:xfrm>
            <a:off x="431794" y="1489740"/>
            <a:ext cx="828041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EXACTO </a:t>
            </a:r>
            <a:r>
              <a:rPr lang="es-ES" sz="1600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1600" dirty="0" err="1">
                <a:solidFill>
                  <a:srgbClr val="C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s-ES" sz="16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acerbaciones</a:t>
            </a:r>
            <a:r>
              <a:rPr lang="es-ES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600" dirty="0">
                <a:solidFill>
                  <a:srgbClr val="C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CT, </a:t>
            </a:r>
            <a:r>
              <a:rPr lang="es-ES" sz="1600" dirty="0" err="1">
                <a:solidFill>
                  <a:srgbClr val="C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" sz="16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sz="1600" dirty="0" err="1">
                <a:solidFill>
                  <a:srgbClr val="C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ES" sz="1600" dirty="0" err="1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icosteroides</a:t>
            </a:r>
            <a:r>
              <a:rPr lang="es-ES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sistémicos, </a:t>
            </a:r>
            <a:r>
              <a:rPr lang="es-ES" sz="1600" dirty="0">
                <a:solidFill>
                  <a:srgbClr val="C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bstrucción) </a:t>
            </a:r>
            <a:r>
              <a:rPr lang="es-ES" sz="1600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una escala multidimensional que </a:t>
            </a:r>
            <a:r>
              <a:rPr lang="es-ES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evalúa </a:t>
            </a:r>
            <a:r>
              <a:rPr lang="es-ES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exacerbaciones, </a:t>
            </a:r>
            <a:r>
              <a:rPr lang="es-ES" sz="16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uso</a:t>
            </a:r>
            <a:r>
              <a:rPr lang="es-ES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GCS, síntomas (ACT) y función pulmonar (FEV1): </a:t>
            </a:r>
          </a:p>
          <a:p>
            <a:pPr marL="449263" lvl="1" indent="-269875" algn="just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Permite evaluar la respuesta de un paciente con AGNC al tratamiento con un mAb.</a:t>
            </a:r>
          </a:p>
          <a:p>
            <a:pPr marL="449263" lvl="1" indent="-269875" algn="just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Categoriza la respuesta: no respuesta, respuesta buena, parcial y completa. </a:t>
            </a:r>
          </a:p>
        </p:txBody>
      </p:sp>
      <p:sp>
        <p:nvSpPr>
          <p:cNvPr id="20" name="8 CuadroTexto">
            <a:extLst>
              <a:ext uri="{FF2B5EF4-FFF2-40B4-BE49-F238E27FC236}">
                <a16:creationId xmlns:a16="http://schemas.microsoft.com/office/drawing/2014/main" id="{E39A35A4-1D8D-9D12-63FE-44183E6878C4}"/>
              </a:ext>
            </a:extLst>
          </p:cNvPr>
          <p:cNvSpPr txBox="1"/>
          <p:nvPr/>
        </p:nvSpPr>
        <p:spPr>
          <a:xfrm>
            <a:off x="463936" y="1059582"/>
            <a:ext cx="3819091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34541" defTabSz="685783">
              <a:defRPr/>
            </a:pPr>
            <a:r>
              <a:rPr lang="es-ES" b="1" dirty="0">
                <a:latin typeface="Trebuchet MS" panose="020B0603020202020204" pitchFamily="34" charset="0"/>
              </a:rPr>
              <a:t>Escala EXACTO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D772959-3458-B211-4898-FAD7E0B8FB7F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335BE14-D750-241D-0DC0-2902FE8E37E4}"/>
              </a:ext>
            </a:extLst>
          </p:cNvPr>
          <p:cNvSpPr txBox="1"/>
          <p:nvPr/>
        </p:nvSpPr>
        <p:spPr>
          <a:xfrm>
            <a:off x="484078" y="4443958"/>
            <a:ext cx="72728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GEMA 5.2: Evaluación de la respuesta al mAb a las 16 semanas y al año de iniciar el tratamiento.</a:t>
            </a:r>
            <a:endParaRPr lang="es-ES" sz="16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6FDF8CD-65B4-5150-6A4D-E982C8096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579117"/>
              </p:ext>
            </p:extLst>
          </p:nvPr>
        </p:nvGraphicFramePr>
        <p:xfrm>
          <a:off x="1115616" y="2889394"/>
          <a:ext cx="4464496" cy="1300646"/>
        </p:xfrm>
        <a:graphic>
          <a:graphicData uri="http://schemas.openxmlformats.org/drawingml/2006/table">
            <a:tbl>
              <a:tblPr firstRow="1" firstCol="1" bandRow="1"/>
              <a:tblGrid>
                <a:gridCol w="1018219">
                  <a:extLst>
                    <a:ext uri="{9D8B030D-6E8A-4147-A177-3AD203B41FA5}">
                      <a16:colId xmlns:a16="http://schemas.microsoft.com/office/drawing/2014/main" val="3552684853"/>
                    </a:ext>
                  </a:extLst>
                </a:gridCol>
                <a:gridCol w="1644814">
                  <a:extLst>
                    <a:ext uri="{9D8B030D-6E8A-4147-A177-3AD203B41FA5}">
                      <a16:colId xmlns:a16="http://schemas.microsoft.com/office/drawing/2014/main" val="1750190543"/>
                    </a:ext>
                  </a:extLst>
                </a:gridCol>
                <a:gridCol w="1801463">
                  <a:extLst>
                    <a:ext uri="{9D8B030D-6E8A-4147-A177-3AD203B41FA5}">
                      <a16:colId xmlns:a16="http://schemas.microsoft.com/office/drawing/2014/main" val="899392275"/>
                    </a:ext>
                  </a:extLst>
                </a:gridCol>
              </a:tblGrid>
              <a:tr h="2026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Respuesta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Puntuación 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Pacientes sin GCO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Puntuación 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Pacientes con GCO</a:t>
                      </a:r>
                      <a:endParaRPr lang="es-ES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86015"/>
                  </a:ext>
                </a:extLst>
              </a:tr>
              <a:tr h="2871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mAB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319448"/>
                  </a:ext>
                </a:extLst>
              </a:tr>
              <a:tr h="2026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0-1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0-2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63130"/>
                  </a:ext>
                </a:extLst>
              </a:tr>
              <a:tr h="2026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Parcial</a:t>
                      </a:r>
                      <a:endParaRPr lang="es-ES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2-4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3-6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139004"/>
                  </a:ext>
                </a:extLst>
              </a:tr>
              <a:tr h="2026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Buena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5-6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7-9</a:t>
                      </a:r>
                      <a:endParaRPr lang="es-E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699860"/>
                  </a:ext>
                </a:extLst>
              </a:tr>
              <a:tr h="2026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Completa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s-ES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578" marR="185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24668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C86BB50-F5C4-2F4B-89ED-984072C71221}"/>
              </a:ext>
            </a:extLst>
          </p:cNvPr>
          <p:cNvSpPr txBox="1"/>
          <p:nvPr/>
        </p:nvSpPr>
        <p:spPr>
          <a:xfrm>
            <a:off x="5652120" y="3356876"/>
            <a:ext cx="3312368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respuesta completa define a los </a:t>
            </a:r>
            <a:r>
              <a:rPr lang="es-E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superrespondedores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asma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D65A5C89-A9AC-1B91-EB73-1E09AAEF5DAC}"/>
              </a:ext>
            </a:extLst>
          </p:cNvPr>
          <p:cNvSpPr txBox="1"/>
          <p:nvPr/>
        </p:nvSpPr>
        <p:spPr>
          <a:xfrm>
            <a:off x="323528" y="925215"/>
            <a:ext cx="331186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Trebuchet MS" panose="020B0603020202020204" pitchFamily="34" charset="0"/>
              </a:rPr>
              <a:t>2. Material y métodos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0E78413-B3CC-2446-DF42-6DF22297775D}"/>
              </a:ext>
            </a:extLst>
          </p:cNvPr>
          <p:cNvSpPr txBox="1"/>
          <p:nvPr/>
        </p:nvSpPr>
        <p:spPr>
          <a:xfrm>
            <a:off x="323528" y="1357759"/>
            <a:ext cx="399619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Estudio retrospectivo multicéntrico (10 hospitales de la Comunidad Andaluza) de una cohorte de 55 pacientes con AGNC que iniciaron tratamiento con dupilumab entre enero de 2022 y junio de 2022.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Hemos aplicado la escala EXACTO para evaluar la respuesta temprana (16 semanas) a los pacientes en tratamiento con dupilumab.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Trebuchet MS" panose="020B0603020202020204" pitchFamily="34" charset="0"/>
              </a:rPr>
              <a:t>Estudio estadístico mediante el programa IBM SPSS </a:t>
            </a:r>
            <a:r>
              <a:rPr lang="es-ES" sz="1400" dirty="0" err="1">
                <a:latin typeface="Trebuchet MS" panose="020B0603020202020204" pitchFamily="34" charset="0"/>
              </a:rPr>
              <a:t>Statistics</a:t>
            </a:r>
            <a:r>
              <a:rPr lang="es-ES" sz="1400" dirty="0">
                <a:latin typeface="Trebuchet MS" panose="020B0603020202020204" pitchFamily="34" charset="0"/>
              </a:rPr>
              <a:t> Versión 21.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3A98A07-4268-C224-116F-1CB4547AA0D7}"/>
              </a:ext>
            </a:extLst>
          </p:cNvPr>
          <p:cNvSpPr txBox="1"/>
          <p:nvPr/>
        </p:nvSpPr>
        <p:spPr>
          <a:xfrm>
            <a:off x="4666651" y="925215"/>
            <a:ext cx="18002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Trebuchet MS" panose="020B0603020202020204" pitchFamily="34" charset="0"/>
              </a:rPr>
              <a:t>3. 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20DA5B-0720-E783-A62F-8BA0DCC78860}"/>
              </a:ext>
            </a:extLst>
          </p:cNvPr>
          <p:cNvSpPr txBox="1"/>
          <p:nvPr/>
        </p:nvSpPr>
        <p:spPr>
          <a:xfrm>
            <a:off x="6764671" y="983572"/>
            <a:ext cx="1853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V1: 17,5 </a:t>
            </a:r>
            <a:r>
              <a:rPr lang="es-ES" sz="1400" b="1" dirty="0" err="1"/>
              <a:t>sem</a:t>
            </a:r>
            <a:r>
              <a:rPr lang="es-ES" sz="1400" b="1" dirty="0"/>
              <a:t> (DE= 2,5)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271014-C74C-EACC-883B-3167B9A6B25D}"/>
              </a:ext>
            </a:extLst>
          </p:cNvPr>
          <p:cNvSpPr txBox="1"/>
          <p:nvPr/>
        </p:nvSpPr>
        <p:spPr>
          <a:xfrm>
            <a:off x="4572000" y="1357759"/>
            <a:ext cx="379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" sz="1400" b="1" dirty="0">
                <a:solidFill>
                  <a:prstClr val="black"/>
                </a:solidFill>
                <a:latin typeface="Calibri" panose="020F0502020204030204"/>
              </a:rPr>
              <a:t>Tabla 1. Características basales de los pacientes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F973BDA9-3EE5-DCEC-B209-749A20FEB0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429501"/>
              </p:ext>
            </p:extLst>
          </p:nvPr>
        </p:nvGraphicFramePr>
        <p:xfrm>
          <a:off x="4710619" y="1664620"/>
          <a:ext cx="3512463" cy="29953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56994">
                  <a:extLst>
                    <a:ext uri="{9D8B030D-6E8A-4147-A177-3AD203B41FA5}">
                      <a16:colId xmlns:a16="http://schemas.microsoft.com/office/drawing/2014/main" val="3581820182"/>
                    </a:ext>
                  </a:extLst>
                </a:gridCol>
                <a:gridCol w="1755469">
                  <a:extLst>
                    <a:ext uri="{9D8B030D-6E8A-4147-A177-3AD203B41FA5}">
                      <a16:colId xmlns:a16="http://schemas.microsoft.com/office/drawing/2014/main" val="1952665986"/>
                    </a:ext>
                  </a:extLst>
                </a:gridCol>
              </a:tblGrid>
              <a:tr h="19792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Variables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n= 55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3383"/>
                  </a:ext>
                </a:extLst>
              </a:tr>
              <a:tr h="18755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Edad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56,1 (DE=12,5)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65623"/>
                  </a:ext>
                </a:extLst>
              </a:tr>
              <a:tr h="18755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Mujeres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30 (54,9%)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37385"/>
                  </a:ext>
                </a:extLst>
              </a:tr>
              <a:tr h="18755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IMC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27,9 (DE=5,7)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401466"/>
                  </a:ext>
                </a:extLst>
              </a:tr>
              <a:tr h="18755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Exfumadores (IPA)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21 (38,2%); 17,3 (DE=16,1)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455179"/>
                  </a:ext>
                </a:extLst>
              </a:tr>
              <a:tr h="41235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alérgico </a:t>
                      </a:r>
                    </a:p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eosinofílico</a:t>
                      </a:r>
                    </a:p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alérgico-eosinofílico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4 (7,3%)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31 (56,4%)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20 (36,4%)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67391"/>
                  </a:ext>
                </a:extLst>
              </a:tr>
              <a:tr h="749553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Poliposis nasal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ERGE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Depresión-ansiedad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Bronquiectasias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AOS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/>
                        <a:t>Osteopor</a:t>
                      </a:r>
                      <a:r>
                        <a:rPr lang="es-ES" sz="1100" b="1" dirty="0"/>
                        <a:t>./</a:t>
                      </a:r>
                      <a:r>
                        <a:rPr lang="es-ES" sz="1100" b="1" dirty="0" err="1"/>
                        <a:t>osteop</a:t>
                      </a:r>
                      <a:r>
                        <a:rPr lang="es-ES" sz="1100" b="1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24 (43,6%)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14 (25.5%)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12 (21,8%)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11 (20,0%)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11 (20,0%)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  8 (14,5%)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014889"/>
                  </a:ext>
                </a:extLst>
              </a:tr>
              <a:tr h="29995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es-ES" sz="1100" b="1" dirty="0" err="1"/>
                        <a:t>Naive</a:t>
                      </a:r>
                      <a:r>
                        <a:rPr lang="es-ES" sz="1100" b="1" dirty="0"/>
                        <a:t> Dupilumab</a:t>
                      </a:r>
                    </a:p>
                    <a:p>
                      <a:pPr>
                        <a:lnSpc>
                          <a:spcPts val="1100"/>
                        </a:lnSpc>
                      </a:pPr>
                      <a:r>
                        <a:rPr lang="es-ES" sz="1100" b="1" dirty="0"/>
                        <a:t>Switch </a:t>
                      </a:r>
                      <a:r>
                        <a:rPr lang="es-ES" sz="1100" b="1" dirty="0" err="1"/>
                        <a:t>oma</a:t>
                      </a:r>
                      <a:r>
                        <a:rPr lang="es-ES" sz="1100" b="1" dirty="0"/>
                        <a:t>/</a:t>
                      </a:r>
                      <a:r>
                        <a:rPr lang="es-ES" sz="1100" b="1" dirty="0" err="1"/>
                        <a:t>mepo</a:t>
                      </a:r>
                      <a:r>
                        <a:rPr lang="es-ES" sz="1100" b="1" dirty="0"/>
                        <a:t>/</a:t>
                      </a:r>
                      <a:r>
                        <a:rPr lang="es-ES" sz="1100" b="1" dirty="0" err="1"/>
                        <a:t>benra</a:t>
                      </a:r>
                      <a:endParaRPr lang="es-ES" sz="11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20 (36,4%)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35 (63,6%)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014115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9724A14F-9EFA-3A39-AE93-222B3FCAE666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</p:spTree>
    <p:extLst>
      <p:ext uri="{BB962C8B-B14F-4D97-AF65-F5344CB8AC3E}">
        <p14:creationId xmlns:p14="http://schemas.microsoft.com/office/powerpoint/2010/main" val="119543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656B28F-F0CF-52CB-2485-C18E421E1E81}"/>
              </a:ext>
            </a:extLst>
          </p:cNvPr>
          <p:cNvSpPr txBox="1"/>
          <p:nvPr/>
        </p:nvSpPr>
        <p:spPr>
          <a:xfrm>
            <a:off x="2315339" y="931824"/>
            <a:ext cx="5280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ES" sz="1400" b="1" dirty="0">
                <a:solidFill>
                  <a:prstClr val="black"/>
                </a:solidFill>
                <a:latin typeface="Calibri" panose="020F0502020204030204"/>
              </a:rPr>
              <a:t>Tabla 2. Datos basales y finales: clínicos, funcionales y de laboratorio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647CD0-490D-CC36-77F0-60F3D0A85439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177420E-DAB9-2AAF-B0E6-5D5398284A2B}"/>
              </a:ext>
            </a:extLst>
          </p:cNvPr>
          <p:cNvSpPr txBox="1"/>
          <p:nvPr/>
        </p:nvSpPr>
        <p:spPr>
          <a:xfrm>
            <a:off x="152448" y="856061"/>
            <a:ext cx="18002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Trebuchet MS" panose="020B0603020202020204" pitchFamily="34" charset="0"/>
              </a:rPr>
              <a:t>3. Resultados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8BE3E2-E0C8-5330-35CE-6CBD2401D7F6}"/>
              </a:ext>
            </a:extLst>
          </p:cNvPr>
          <p:cNvSpPr txBox="1"/>
          <p:nvPr/>
        </p:nvSpPr>
        <p:spPr>
          <a:xfrm>
            <a:off x="5148064" y="1275606"/>
            <a:ext cx="3888432" cy="3039294"/>
          </a:xfrm>
          <a:prstGeom prst="rect">
            <a:avLst/>
          </a:prstGeom>
          <a:solidFill>
            <a:srgbClr val="FEFFF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200" b="1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Mejora del ACT: </a:t>
            </a:r>
            <a:r>
              <a:rPr lang="es-ES" sz="12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12,5±5,4 vs 19,6</a:t>
            </a:r>
            <a:r>
              <a:rPr lang="es-ES" sz="1200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±5,4</a:t>
            </a:r>
            <a:r>
              <a:rPr lang="es-ES" sz="1200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444500" lvl="1" indent="-174625">
              <a:spcAft>
                <a:spcPts val="300"/>
              </a:spcAft>
              <a:buFont typeface="Courier New" panose="02070309020205020404" pitchFamily="49" charset="0"/>
              <a:buChar char="o"/>
              <a:tabLst>
                <a:tab pos="444500" algn="l"/>
              </a:tabLst>
            </a:pP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ACT&gt;20 = 67,3%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200" b="1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Corticodependientes 30,9% vs 21,8%</a:t>
            </a:r>
          </a:p>
          <a:p>
            <a:pPr marL="444500" lvl="1" indent="-174625">
              <a:buFont typeface="Courier New" panose="02070309020205020404" pitchFamily="49" charset="0"/>
              <a:buChar char="o"/>
            </a:pPr>
            <a:r>
              <a:rPr lang="es-ES" sz="12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Sin GCS el 29,4%</a:t>
            </a:r>
          </a:p>
          <a:p>
            <a:pPr marL="444500" lvl="1" indent="-174625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s-ES" sz="12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Reducción 26% 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dosis GCS (15,1 vs 11,2 mg)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200" b="1" dirty="0" err="1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Nº</a:t>
            </a:r>
            <a:r>
              <a:rPr lang="es-ES" sz="1200" b="1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 c</a:t>
            </a:r>
            <a:r>
              <a:rPr lang="es-ES" sz="1200" b="1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iclos de GCS: </a:t>
            </a:r>
          </a:p>
          <a:p>
            <a:pPr marL="444500" lvl="1" indent="-174625">
              <a:buFont typeface="Courier New" panose="02070309020205020404" pitchFamily="49" charset="0"/>
              <a:buChar char="o"/>
            </a:pP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,4 vs 0,4: </a:t>
            </a:r>
            <a:r>
              <a:rPr lang="es-ES" sz="12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reducción del 83,3% </a:t>
            </a:r>
          </a:p>
          <a:p>
            <a:pPr marL="444500" lvl="1" indent="-174625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Pacientes con 1 o más ciclos 76,4% vs 16,4%: red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ucción del 78,5%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200" b="1" dirty="0" err="1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Nº</a:t>
            </a:r>
            <a:r>
              <a:rPr lang="es-ES" sz="1200" b="1" dirty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exacerbaciones: </a:t>
            </a:r>
          </a:p>
          <a:p>
            <a:pPr marL="444500" lvl="1" indent="-174625">
              <a:buFont typeface="Courier New" panose="02070309020205020404" pitchFamily="49" charset="0"/>
              <a:buChar char="o"/>
            </a:pP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,4 vs 0,4: </a:t>
            </a:r>
            <a:r>
              <a:rPr lang="es-ES" sz="12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reducción del 83,3% </a:t>
            </a:r>
          </a:p>
          <a:p>
            <a:pPr marL="444500" lvl="1" indent="-174625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Pacientes con </a:t>
            </a:r>
            <a:r>
              <a:rPr lang="es-ES" sz="1200" b="1" dirty="0" err="1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exacerb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. 76,4% vs 20,0%: red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ucción del 73,8% </a:t>
            </a:r>
          </a:p>
          <a:p>
            <a:pPr marL="177800" indent="-1778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200" b="1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Mejoría FEV1: </a:t>
            </a:r>
            <a:r>
              <a:rPr lang="es-ES" sz="12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217</a:t>
            </a:r>
            <a:r>
              <a:rPr lang="es-ES" sz="1200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,3 ml (ganancia del 14,3%)</a:t>
            </a:r>
          </a:p>
          <a:p>
            <a:pPr marL="355600" lvl="1" indent="-17780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FEV1% &gt;80%   30,9% vs 45,5% </a:t>
            </a:r>
            <a:endParaRPr lang="es-ES" sz="1400" dirty="0"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Tabla 2">
            <a:extLst>
              <a:ext uri="{FF2B5EF4-FFF2-40B4-BE49-F238E27FC236}">
                <a16:creationId xmlns:a16="http://schemas.microsoft.com/office/drawing/2014/main" id="{51B31CE4-862B-B615-FFDA-2D049F6EA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933753"/>
              </p:ext>
            </p:extLst>
          </p:nvPr>
        </p:nvGraphicFramePr>
        <p:xfrm>
          <a:off x="190058" y="1275606"/>
          <a:ext cx="4813990" cy="335495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429613">
                  <a:extLst>
                    <a:ext uri="{9D8B030D-6E8A-4147-A177-3AD203B41FA5}">
                      <a16:colId xmlns:a16="http://schemas.microsoft.com/office/drawing/2014/main" val="358182018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952665986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458158739"/>
                    </a:ext>
                  </a:extLst>
                </a:gridCol>
                <a:gridCol w="720081">
                  <a:extLst>
                    <a:ext uri="{9D8B030D-6E8A-4147-A177-3AD203B41FA5}">
                      <a16:colId xmlns:a16="http://schemas.microsoft.com/office/drawing/2014/main" val="2057915408"/>
                    </a:ext>
                  </a:extLst>
                </a:gridCol>
              </a:tblGrid>
              <a:tr h="23632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Variables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Inicial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Final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3383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ACT</a:t>
                      </a:r>
                    </a:p>
                    <a:p>
                      <a:pPr algn="r"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ACT </a:t>
                      </a:r>
                      <a:r>
                        <a:rPr lang="es-ES" sz="1100" b="1" dirty="0">
                          <a:latin typeface="+mn-lt"/>
                          <a:cs typeface="Calibri" panose="020F0502020204030204" pitchFamily="34" charset="0"/>
                        </a:rPr>
                        <a:t>≥20</a:t>
                      </a:r>
                      <a:endParaRPr lang="es-ES" sz="1100" b="1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12,5 (DE=5,4)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7 (12,7%)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19,6 (DE=5,4)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solidFill>
                            <a:schemeClr val="dk1"/>
                          </a:solidFill>
                          <a:latin typeface="+mn-lt"/>
                        </a:rPr>
                        <a:t>37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 (67,3%)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65623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latin typeface="+mn-lt"/>
                        </a:rPr>
                        <a:t>Corticodepend</a:t>
                      </a:r>
                      <a:r>
                        <a:rPr lang="es-ES" sz="1100" b="1" dirty="0">
                          <a:latin typeface="+mn-lt"/>
                        </a:rPr>
                        <a:t>, n (%)</a:t>
                      </a:r>
                    </a:p>
                    <a:p>
                      <a:pPr marL="0" marR="0" lvl="0" indent="0" algn="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Dosis media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+mn-lt"/>
                        </a:rPr>
                        <a:t>17 (30,9%)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15,1 mg (DE=7,7)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12 (21,8%)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11,2 mg (DE=15,0)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latin typeface="+mn-lt"/>
                      </a:endParaRP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9401466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 err="1">
                          <a:latin typeface="+mn-lt"/>
                        </a:rPr>
                        <a:t>Nº</a:t>
                      </a:r>
                      <a:r>
                        <a:rPr lang="es-ES" sz="1100" b="1" dirty="0">
                          <a:latin typeface="+mn-lt"/>
                        </a:rPr>
                        <a:t> ciclos CO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Agudizaciones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2,4 (DE=2,0)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2,4 (DE=1,9)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0,4 (DE=1,4)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0,4 (DE=0,2)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01673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Eosinófilos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374,7 (DE=328,0)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368,8 (DE=335,8)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NS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54417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IgE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613,4 (DE=1114,0)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287,8 (DE=908,8)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64460"/>
                  </a:ext>
                </a:extLst>
              </a:tr>
              <a:tr h="2408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FENO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62,4 (DE=41,2)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23,6 (DE=15,1)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965582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FVC ml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FVC%</a:t>
                      </a:r>
                      <a:endParaRPr lang="es-E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3037,4 (DE=135,4)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82,3 (DE=2,7)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3200,9 (DE=145,6)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84,8 (D=3,1)</a:t>
                      </a:r>
                      <a:endParaRPr lang="es-E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  <a:endParaRPr lang="es-E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15457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FEV1 ml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FEV1 %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1965,3 (DE=802,3)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66,6 (DE=22,0)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2182,6 (DE=819,9)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73,9 (DE=22,4)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885218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Incremento FEV1 ml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Incremento FEV1 %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es-ES" sz="110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217,3 (DE=402,0)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14,3 (DE=24,1)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5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43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17DF3288-9779-7615-A6AA-A5848D7711D8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027105F-B6F2-C288-0006-DD1C017CCA32}"/>
              </a:ext>
            </a:extLst>
          </p:cNvPr>
          <p:cNvSpPr txBox="1"/>
          <p:nvPr/>
        </p:nvSpPr>
        <p:spPr>
          <a:xfrm>
            <a:off x="152448" y="856061"/>
            <a:ext cx="18002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Trebuchet MS" panose="020B0603020202020204" pitchFamily="34" charset="0"/>
              </a:rPr>
              <a:t>3. Resultados</a:t>
            </a: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752A7E69-D228-FFF5-7154-77E11D4417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9669012"/>
              </p:ext>
            </p:extLst>
          </p:nvPr>
        </p:nvGraphicFramePr>
        <p:xfrm>
          <a:off x="755576" y="457227"/>
          <a:ext cx="712879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01B2D733-7915-99E1-1854-7E06787BCA69}"/>
              </a:ext>
            </a:extLst>
          </p:cNvPr>
          <p:cNvSpPr txBox="1"/>
          <p:nvPr/>
        </p:nvSpPr>
        <p:spPr>
          <a:xfrm>
            <a:off x="152448" y="4489675"/>
            <a:ext cx="8019952" cy="600549"/>
          </a:xfrm>
          <a:prstGeom prst="rect">
            <a:avLst/>
          </a:prstGeom>
          <a:solidFill>
            <a:srgbClr val="FBFDF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87312" lvl="0" algn="ctr">
              <a:lnSpc>
                <a:spcPct val="107000"/>
              </a:lnSpc>
              <a:spcAft>
                <a:spcPts val="600"/>
              </a:spcAft>
            </a:pPr>
            <a:r>
              <a:rPr lang="es-ES" sz="16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base a la escala EXACTO, un 72,8% de los pacientes tratados con dupilumab alcanzaron </a:t>
            </a:r>
            <a:r>
              <a:rPr lang="es-ES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las 16 semanas respuesta </a:t>
            </a:r>
            <a:r>
              <a:rPr lang="es-ES" sz="16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completa (27,3%) o buena (45,5%).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26DAA2-53EB-2E4B-1015-5216B4DAB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530" y="817904"/>
            <a:ext cx="4870837" cy="2752666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17DF3288-9779-7615-A6AA-A5848D7711D8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027105F-B6F2-C288-0006-DD1C017CCA32}"/>
              </a:ext>
            </a:extLst>
          </p:cNvPr>
          <p:cNvSpPr txBox="1"/>
          <p:nvPr/>
        </p:nvSpPr>
        <p:spPr>
          <a:xfrm>
            <a:off x="259403" y="915566"/>
            <a:ext cx="18002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Trebuchet MS" panose="020B0603020202020204" pitchFamily="34" charset="0"/>
              </a:rPr>
              <a:t>3. Resultados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4CE474D-4834-FB0E-A67B-8BD163D9A028}"/>
              </a:ext>
            </a:extLst>
          </p:cNvPr>
          <p:cNvSpPr txBox="1"/>
          <p:nvPr/>
        </p:nvSpPr>
        <p:spPr>
          <a:xfrm>
            <a:off x="539552" y="3570570"/>
            <a:ext cx="7768981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179388" indent="-1793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Trebuchet MS" panose="020B0603020202020204" pitchFamily="34" charset="0"/>
              </a:rPr>
              <a:t>No diferencias para edad, sexo, tabaquismo, tipo T2, EREA, RSCcPN, BQE, depresión-ansiedad, osteoporosis o NAIVE.</a:t>
            </a:r>
          </a:p>
          <a:p>
            <a:pPr marL="179388" indent="-17938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Trebuchet MS" panose="020B0603020202020204" pitchFamily="34" charset="0"/>
              </a:rPr>
              <a:t>Diferencias significativas para IMC (p=0,025), ACT (p=0,04), FEV1 (p=0,01), agudizaciones (p=0,05), corticodependencia (p= 0,011), ERGE (p=0,034) y AOS (p=0,005).</a:t>
            </a:r>
          </a:p>
        </p:txBody>
      </p:sp>
    </p:spTree>
    <p:extLst>
      <p:ext uri="{BB962C8B-B14F-4D97-AF65-F5344CB8AC3E}">
        <p14:creationId xmlns:p14="http://schemas.microsoft.com/office/powerpoint/2010/main" val="546294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C0494D5C-84BB-287A-EE9E-1814CD46E2F6}"/>
              </a:ext>
            </a:extLst>
          </p:cNvPr>
          <p:cNvSpPr txBox="1"/>
          <p:nvPr/>
        </p:nvSpPr>
        <p:spPr>
          <a:xfrm>
            <a:off x="539552" y="1707654"/>
            <a:ext cx="8064896" cy="2863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255588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base a la escala multidimensional EXACTO, un 72,8% de los pacientes tratados con dupilumab alcanzaron </a:t>
            </a:r>
            <a:r>
              <a:rPr lang="es-ES" sz="160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respuesta temprana completa </a:t>
            </a:r>
            <a:r>
              <a:rPr lang="es-ES" sz="16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(27,3%) o buena (45,5</a:t>
            </a:r>
            <a:r>
              <a:rPr lang="es-ES" sz="160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%) (16 semanas). </a:t>
            </a:r>
            <a:endParaRPr lang="es-ES" sz="16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255588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Aquellos pacientes con AGNC que tienen un menor IMC, mejor ACT, mejor FEV1, con menor número de agudizaciones, no corticodependientes y sin AOS o ERGE tienen una mayor probabilidad de alcanzar respuesta buena o completa (</a:t>
            </a:r>
            <a:r>
              <a:rPr lang="es-ES" sz="1600" dirty="0" err="1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superrespondedores</a:t>
            </a:r>
            <a:r>
              <a:rPr lang="es-ES" sz="16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19359A5-1836-A709-8C36-ACB71F86F891}"/>
              </a:ext>
            </a:extLst>
          </p:cNvPr>
          <p:cNvSpPr txBox="1"/>
          <p:nvPr/>
        </p:nvSpPr>
        <p:spPr>
          <a:xfrm>
            <a:off x="539552" y="1131590"/>
            <a:ext cx="201298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>
                <a:latin typeface="Trebuchet MS" panose="020B0603020202020204" pitchFamily="34" charset="0"/>
              </a:rPr>
              <a:t>4. Conclusiones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7DF3288-9779-7615-A6AA-A5848D7711D8}"/>
              </a:ext>
            </a:extLst>
          </p:cNvPr>
          <p:cNvSpPr txBox="1"/>
          <p:nvPr/>
        </p:nvSpPr>
        <p:spPr>
          <a:xfrm>
            <a:off x="1619672" y="32886"/>
            <a:ext cx="7506072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LOS FACTORES IMPLICADOS EN LA RESPUESTA TEMPRANA A DUPILUMAB EVALUADA MEDIANTE LA ESCALA EXACTO: ESTUDIO MULTICÉNTRICO, RETROSPECTIVO EN PRÁCTICA CLÍNICA REAL, EN UNA COHORTE DE PACIENTES CON ASMA GRAVE NO CONTROLADA</a:t>
            </a:r>
          </a:p>
        </p:txBody>
      </p:sp>
    </p:spTree>
    <p:extLst>
      <p:ext uri="{BB962C8B-B14F-4D97-AF65-F5344CB8AC3E}">
        <p14:creationId xmlns:p14="http://schemas.microsoft.com/office/powerpoint/2010/main" val="573134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1657</Words>
  <Application>Microsoft Office PowerPoint</Application>
  <PresentationFormat>Presentación en pantalla (16:9)</PresentationFormat>
  <Paragraphs>186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Courier New</vt:lpstr>
      <vt:lpstr>Trebuchet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Paco Casas</cp:lastModifiedBy>
  <cp:revision>100</cp:revision>
  <dcterms:created xsi:type="dcterms:W3CDTF">2022-01-11T08:55:46Z</dcterms:created>
  <dcterms:modified xsi:type="dcterms:W3CDTF">2023-03-22T21:39:17Z</dcterms:modified>
</cp:coreProperties>
</file>