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2" r:id="rId7"/>
    <p:sldId id="263" r:id="rId8"/>
    <p:sldId id="261" r:id="rId9"/>
    <p:sldId id="260" r:id="rId10"/>
    <p:sldId id="265" r:id="rId11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D9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24A38C-5789-49CC-A93F-399BACD46E09}" v="995" dt="2023-03-09T19:47:26.596"/>
    <p1510:client id="{24169CC2-D98E-4ACA-AE27-241C1DE84F41}" v="394" dt="2023-03-09T20:04:29.813"/>
    <p1510:client id="{5985E951-EF3F-44E9-80A8-A900AC51C954}" v="1" dt="2023-03-09T18:50:48.462"/>
    <p1510:client id="{8ECCCD3B-4DA7-45D7-BF57-551D6C918D23}" v="33" dt="2023-03-09T18:50:31.998"/>
    <p1510:client id="{CF9298F5-4793-4764-954D-FB2AC7E9F1B6}" v="266" dt="2023-03-23T15:28:10.901"/>
    <p1510:client id="{D7B5A5B4-FDAD-4E65-9CEC-DAF624822469}" v="78" dt="2023-03-21T21:41:59.295"/>
    <p1510:client id="{EA33A659-537E-4C7B-8D72-3E3E778B9E4D}" v="48" dt="2023-03-21T18:43:29.7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57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15C130-66F3-448D-8D35-3038F3F641B7}" type="doc">
      <dgm:prSet loTypeId="urn:microsoft.com/office/officeart/2005/8/layout/venn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F2298EA0-29CB-49AB-99BD-E3E88D895ECA}">
      <dgm:prSet phldrT="[Texto]" phldr="0"/>
      <dgm:spPr/>
      <dgm:t>
        <a:bodyPr/>
        <a:lstStyle/>
        <a:p>
          <a:r>
            <a:rPr lang="es-ES" dirty="0">
              <a:latin typeface="Calibri"/>
            </a:rPr>
            <a:t>LAMA</a:t>
          </a:r>
          <a:endParaRPr lang="es-ES" dirty="0"/>
        </a:p>
      </dgm:t>
    </dgm:pt>
    <dgm:pt modelId="{034DCA81-8529-4330-B5E9-F347EC91852E}" type="parTrans" cxnId="{FDC500FE-9B65-4CCF-B253-9557F1BE08BC}">
      <dgm:prSet/>
      <dgm:spPr/>
      <dgm:t>
        <a:bodyPr/>
        <a:lstStyle/>
        <a:p>
          <a:endParaRPr lang="es-ES"/>
        </a:p>
      </dgm:t>
    </dgm:pt>
    <dgm:pt modelId="{5AE91303-2D4D-4158-8E07-77BC149B9272}" type="sibTrans" cxnId="{FDC500FE-9B65-4CCF-B253-9557F1BE08BC}">
      <dgm:prSet/>
      <dgm:spPr/>
      <dgm:t>
        <a:bodyPr/>
        <a:lstStyle/>
        <a:p>
          <a:endParaRPr lang="es-ES"/>
        </a:p>
      </dgm:t>
    </dgm:pt>
    <dgm:pt modelId="{59C71418-2670-4794-94E3-0F183B587FA9}">
      <dgm:prSet phldrT="[Texto]" phldr="0"/>
      <dgm:spPr/>
      <dgm:t>
        <a:bodyPr/>
        <a:lstStyle/>
        <a:p>
          <a:r>
            <a:rPr lang="es-ES" dirty="0">
              <a:latin typeface="Calibri"/>
            </a:rPr>
            <a:t>LABA</a:t>
          </a:r>
          <a:endParaRPr lang="es-ES" dirty="0"/>
        </a:p>
      </dgm:t>
    </dgm:pt>
    <dgm:pt modelId="{C9DE01B6-18E3-464A-A5C9-9BB1EA548380}" type="parTrans" cxnId="{BAC15547-9372-4AD3-8F7F-BCA4634281D8}">
      <dgm:prSet/>
      <dgm:spPr/>
      <dgm:t>
        <a:bodyPr/>
        <a:lstStyle/>
        <a:p>
          <a:endParaRPr lang="es-ES"/>
        </a:p>
      </dgm:t>
    </dgm:pt>
    <dgm:pt modelId="{557A27ED-AFFA-4E70-8051-2CC34A68A480}" type="sibTrans" cxnId="{BAC15547-9372-4AD3-8F7F-BCA4634281D8}">
      <dgm:prSet/>
      <dgm:spPr/>
      <dgm:t>
        <a:bodyPr/>
        <a:lstStyle/>
        <a:p>
          <a:endParaRPr lang="es-ES"/>
        </a:p>
      </dgm:t>
    </dgm:pt>
    <dgm:pt modelId="{13066EE9-D582-4A85-B6E6-6727A0C61156}">
      <dgm:prSet phldrT="[Texto]" phldr="0"/>
      <dgm:spPr/>
      <dgm:t>
        <a:bodyPr/>
        <a:lstStyle/>
        <a:p>
          <a:r>
            <a:rPr lang="es-ES" dirty="0">
              <a:latin typeface="Calibri"/>
            </a:rPr>
            <a:t>CI</a:t>
          </a:r>
          <a:endParaRPr lang="es-ES" dirty="0"/>
        </a:p>
      </dgm:t>
    </dgm:pt>
    <dgm:pt modelId="{4DA55477-3AD7-440E-836C-B648D7D84345}" type="parTrans" cxnId="{3C6CFE1C-0F71-4A22-A903-B6D25494DB69}">
      <dgm:prSet/>
      <dgm:spPr/>
      <dgm:t>
        <a:bodyPr/>
        <a:lstStyle/>
        <a:p>
          <a:endParaRPr lang="es-ES"/>
        </a:p>
      </dgm:t>
    </dgm:pt>
    <dgm:pt modelId="{08CF3F07-9ABE-4DAB-86DC-F06D247339A6}" type="sibTrans" cxnId="{3C6CFE1C-0F71-4A22-A903-B6D25494DB69}">
      <dgm:prSet/>
      <dgm:spPr/>
      <dgm:t>
        <a:bodyPr/>
        <a:lstStyle/>
        <a:p>
          <a:endParaRPr lang="es-ES"/>
        </a:p>
      </dgm:t>
    </dgm:pt>
    <dgm:pt modelId="{BFBC2051-E1C4-40DF-AE70-3B19DE97611E}" type="pres">
      <dgm:prSet presAssocID="{AF15C130-66F3-448D-8D35-3038F3F641B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F75228E-8ADD-4DCC-90EC-26F220BDB18A}" type="pres">
      <dgm:prSet presAssocID="{F2298EA0-29CB-49AB-99BD-E3E88D895ECA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F33BFC3-4629-4AEA-9573-7320FE663348}" type="pres">
      <dgm:prSet presAssocID="{5AE91303-2D4D-4158-8E07-77BC149B9272}" presName="space" presStyleCnt="0"/>
      <dgm:spPr/>
    </dgm:pt>
    <dgm:pt modelId="{8102DBDE-45C8-4B4A-91E0-96B7824948A2}" type="pres">
      <dgm:prSet presAssocID="{59C71418-2670-4794-94E3-0F183B587FA9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A3A524-5E4D-4FBA-8501-B4130AEC110B}" type="pres">
      <dgm:prSet presAssocID="{557A27ED-AFFA-4E70-8051-2CC34A68A480}" presName="space" presStyleCnt="0"/>
      <dgm:spPr/>
    </dgm:pt>
    <dgm:pt modelId="{AE1EF9C7-E6A5-4A09-B62F-DB3D34DCAFAC}" type="pres">
      <dgm:prSet presAssocID="{13066EE9-D582-4A85-B6E6-6727A0C61156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DC500FE-9B65-4CCF-B253-9557F1BE08BC}" srcId="{AF15C130-66F3-448D-8D35-3038F3F641B7}" destId="{F2298EA0-29CB-49AB-99BD-E3E88D895ECA}" srcOrd="0" destOrd="0" parTransId="{034DCA81-8529-4330-B5E9-F347EC91852E}" sibTransId="{5AE91303-2D4D-4158-8E07-77BC149B9272}"/>
    <dgm:cxn modelId="{C6B0CD3F-95FB-42C4-8D00-92948A458586}" type="presOf" srcId="{13066EE9-D582-4A85-B6E6-6727A0C61156}" destId="{AE1EF9C7-E6A5-4A09-B62F-DB3D34DCAFAC}" srcOrd="0" destOrd="0" presId="urn:microsoft.com/office/officeart/2005/8/layout/venn3"/>
    <dgm:cxn modelId="{A56DFCAB-7C4B-4A59-A1F4-DDB1A20931F8}" type="presOf" srcId="{AF15C130-66F3-448D-8D35-3038F3F641B7}" destId="{BFBC2051-E1C4-40DF-AE70-3B19DE97611E}" srcOrd="0" destOrd="0" presId="urn:microsoft.com/office/officeart/2005/8/layout/venn3"/>
    <dgm:cxn modelId="{8B7DF5C6-8747-4B52-B48D-0B9055C1AFD3}" type="presOf" srcId="{F2298EA0-29CB-49AB-99BD-E3E88D895ECA}" destId="{DF75228E-8ADD-4DCC-90EC-26F220BDB18A}" srcOrd="0" destOrd="0" presId="urn:microsoft.com/office/officeart/2005/8/layout/venn3"/>
    <dgm:cxn modelId="{BAC15547-9372-4AD3-8F7F-BCA4634281D8}" srcId="{AF15C130-66F3-448D-8D35-3038F3F641B7}" destId="{59C71418-2670-4794-94E3-0F183B587FA9}" srcOrd="1" destOrd="0" parTransId="{C9DE01B6-18E3-464A-A5C9-9BB1EA548380}" sibTransId="{557A27ED-AFFA-4E70-8051-2CC34A68A480}"/>
    <dgm:cxn modelId="{CB06C2C5-0AA6-41CB-801A-1BD784EB6AB9}" type="presOf" srcId="{59C71418-2670-4794-94E3-0F183B587FA9}" destId="{8102DBDE-45C8-4B4A-91E0-96B7824948A2}" srcOrd="0" destOrd="0" presId="urn:microsoft.com/office/officeart/2005/8/layout/venn3"/>
    <dgm:cxn modelId="{3C6CFE1C-0F71-4A22-A903-B6D25494DB69}" srcId="{AF15C130-66F3-448D-8D35-3038F3F641B7}" destId="{13066EE9-D582-4A85-B6E6-6727A0C61156}" srcOrd="2" destOrd="0" parTransId="{4DA55477-3AD7-440E-836C-B648D7D84345}" sibTransId="{08CF3F07-9ABE-4DAB-86DC-F06D247339A6}"/>
    <dgm:cxn modelId="{614CE274-4016-4EAE-AAAC-A7E2DABCB18E}" type="presParOf" srcId="{BFBC2051-E1C4-40DF-AE70-3B19DE97611E}" destId="{DF75228E-8ADD-4DCC-90EC-26F220BDB18A}" srcOrd="0" destOrd="0" presId="urn:microsoft.com/office/officeart/2005/8/layout/venn3"/>
    <dgm:cxn modelId="{78C9559E-FD71-4B41-85DA-0E419F40F96F}" type="presParOf" srcId="{BFBC2051-E1C4-40DF-AE70-3B19DE97611E}" destId="{1F33BFC3-4629-4AEA-9573-7320FE663348}" srcOrd="1" destOrd="0" presId="urn:microsoft.com/office/officeart/2005/8/layout/venn3"/>
    <dgm:cxn modelId="{3F55F995-1E8C-456E-81A3-C310F6C47DF6}" type="presParOf" srcId="{BFBC2051-E1C4-40DF-AE70-3B19DE97611E}" destId="{8102DBDE-45C8-4B4A-91E0-96B7824948A2}" srcOrd="2" destOrd="0" presId="urn:microsoft.com/office/officeart/2005/8/layout/venn3"/>
    <dgm:cxn modelId="{2B35B281-A57C-47F1-AE87-28A4A2A03880}" type="presParOf" srcId="{BFBC2051-E1C4-40DF-AE70-3B19DE97611E}" destId="{53A3A524-5E4D-4FBA-8501-B4130AEC110B}" srcOrd="3" destOrd="0" presId="urn:microsoft.com/office/officeart/2005/8/layout/venn3"/>
    <dgm:cxn modelId="{E5B48BDA-F9DA-47B0-B579-4452014B0938}" type="presParOf" srcId="{BFBC2051-E1C4-40DF-AE70-3B19DE97611E}" destId="{AE1EF9C7-E6A5-4A09-B62F-DB3D34DCAFAC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EC4BA5-C398-4A53-ADC0-0FA99C5F7188}" type="doc">
      <dgm:prSet loTypeId="urn:microsoft.com/office/officeart/2005/8/layout/process3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9ED70ADE-C5F4-46CF-9C8B-7375E6F8EE50}">
      <dgm:prSet phldrT="[Texto]" phldr="0"/>
      <dgm:spPr/>
      <dgm:t>
        <a:bodyPr/>
        <a:lstStyle/>
        <a:p>
          <a:pPr rtl="0"/>
          <a:r>
            <a:rPr lang="es-ES" dirty="0">
              <a:latin typeface="Calibri"/>
            </a:rPr>
            <a:t>REVISIÓN SISTEMÁTICA</a:t>
          </a:r>
          <a:endParaRPr lang="es-ES" dirty="0"/>
        </a:p>
      </dgm:t>
    </dgm:pt>
    <dgm:pt modelId="{6FB74612-BC94-4CBA-9931-EFCF8925A6A0}" type="parTrans" cxnId="{B7083030-6E00-4BC4-823A-6FD52CAA34E2}">
      <dgm:prSet/>
      <dgm:spPr/>
      <dgm:t>
        <a:bodyPr/>
        <a:lstStyle/>
        <a:p>
          <a:endParaRPr lang="es-ES"/>
        </a:p>
      </dgm:t>
    </dgm:pt>
    <dgm:pt modelId="{88A88E03-F9D6-40DC-B579-1C5727AF9FB5}" type="sibTrans" cxnId="{B7083030-6E00-4BC4-823A-6FD52CAA34E2}">
      <dgm:prSet/>
      <dgm:spPr/>
      <dgm:t>
        <a:bodyPr/>
        <a:lstStyle/>
        <a:p>
          <a:endParaRPr lang="es-ES"/>
        </a:p>
      </dgm:t>
    </dgm:pt>
    <dgm:pt modelId="{3AD11AF0-195F-45D7-98C4-3F469A8C75E0}">
      <dgm:prSet phldrT="[Texto]" phldr="0"/>
      <dgm:spPr/>
      <dgm:t>
        <a:bodyPr/>
        <a:lstStyle/>
        <a:p>
          <a:pPr rtl="0"/>
          <a:r>
            <a:rPr lang="es-ES" dirty="0">
              <a:latin typeface="Calibri"/>
            </a:rPr>
            <a:t>REVISIÓN DE DATOS</a:t>
          </a:r>
          <a:endParaRPr lang="es-ES" dirty="0"/>
        </a:p>
      </dgm:t>
    </dgm:pt>
    <dgm:pt modelId="{7D610708-0A39-458D-80CD-726B1499248C}" type="parTrans" cxnId="{FE052321-0084-4C8B-B711-99575CD1AB28}">
      <dgm:prSet/>
      <dgm:spPr/>
      <dgm:t>
        <a:bodyPr/>
        <a:lstStyle/>
        <a:p>
          <a:endParaRPr lang="es-ES"/>
        </a:p>
      </dgm:t>
    </dgm:pt>
    <dgm:pt modelId="{6579D305-277B-41F0-ABF5-C4F437F71FC2}" type="sibTrans" cxnId="{FE052321-0084-4C8B-B711-99575CD1AB28}">
      <dgm:prSet/>
      <dgm:spPr/>
      <dgm:t>
        <a:bodyPr/>
        <a:lstStyle/>
        <a:p>
          <a:endParaRPr lang="es-ES"/>
        </a:p>
      </dgm:t>
    </dgm:pt>
    <dgm:pt modelId="{ED67743D-2484-4990-AEE5-3AE7E0868792}">
      <dgm:prSet phldrT="[Texto]" phldr="0"/>
      <dgm:spPr/>
      <dgm:t>
        <a:bodyPr/>
        <a:lstStyle/>
        <a:p>
          <a:pPr rtl="0"/>
          <a:r>
            <a:rPr lang="es-ES" dirty="0">
              <a:latin typeface="Calibri"/>
            </a:rPr>
            <a:t>Estudios revisados por dos investigadores independientes.</a:t>
          </a:r>
          <a:endParaRPr lang="es-ES" dirty="0"/>
        </a:p>
      </dgm:t>
    </dgm:pt>
    <dgm:pt modelId="{30184C9D-CE7C-4818-9165-6E1C52E0E689}" type="parTrans" cxnId="{EB16B06D-50A4-4709-8502-1E5448477EB9}">
      <dgm:prSet/>
      <dgm:spPr/>
      <dgm:t>
        <a:bodyPr/>
        <a:lstStyle/>
        <a:p>
          <a:endParaRPr lang="es-ES"/>
        </a:p>
      </dgm:t>
    </dgm:pt>
    <dgm:pt modelId="{E2DE04F3-6C73-4AA0-9079-21A959C4D993}" type="sibTrans" cxnId="{EB16B06D-50A4-4709-8502-1E5448477EB9}">
      <dgm:prSet/>
      <dgm:spPr/>
      <dgm:t>
        <a:bodyPr/>
        <a:lstStyle/>
        <a:p>
          <a:endParaRPr lang="es-ES"/>
        </a:p>
      </dgm:t>
    </dgm:pt>
    <dgm:pt modelId="{17B8EF72-2EDA-4F1E-A458-13990FC242B8}">
      <dgm:prSet phldr="0"/>
      <dgm:spPr/>
      <dgm:t>
        <a:bodyPr/>
        <a:lstStyle/>
        <a:p>
          <a:pPr rtl="0"/>
          <a:r>
            <a:rPr lang="es-ES" dirty="0">
              <a:latin typeface="Calibri"/>
            </a:rPr>
            <a:t>Búsqueda de todos</a:t>
          </a:r>
          <a:r>
            <a:rPr lang="es-ES" dirty="0"/>
            <a:t> los estudios realizados en pacientes adultos con EPOC en los que se comparara SITT vs LABA/LAMA con al menos 1 semana de seguimiento que incluyeran datos sobre </a:t>
          </a:r>
          <a:r>
            <a:rPr lang="es-ES" b="1" dirty="0"/>
            <a:t>mortalidad</a:t>
          </a:r>
          <a:r>
            <a:rPr lang="es-ES" dirty="0">
              <a:latin typeface="Calibri"/>
            </a:rPr>
            <a:t>.</a:t>
          </a:r>
        </a:p>
      </dgm:t>
    </dgm:pt>
    <dgm:pt modelId="{19563578-0AB3-483E-925C-7F571B14F8F7}" type="parTrans" cxnId="{D3E11AAC-7528-44ED-ADCC-EC1599B2C978}">
      <dgm:prSet/>
      <dgm:spPr/>
    </dgm:pt>
    <dgm:pt modelId="{AD96756E-ECDF-47C8-9776-209CE39F4B1C}" type="sibTrans" cxnId="{D3E11AAC-7528-44ED-ADCC-EC1599B2C978}">
      <dgm:prSet/>
      <dgm:spPr/>
      <dgm:t>
        <a:bodyPr/>
        <a:lstStyle/>
        <a:p>
          <a:endParaRPr lang="es-ES"/>
        </a:p>
      </dgm:t>
    </dgm:pt>
    <dgm:pt modelId="{F0D82CA1-4176-4522-BC59-E3CC1E7B5C59}">
      <dgm:prSet phldr="0"/>
      <dgm:spPr/>
      <dgm:t>
        <a:bodyPr/>
        <a:lstStyle/>
        <a:p>
          <a:pPr rtl="0"/>
          <a:r>
            <a:rPr lang="es-ES" dirty="0">
              <a:latin typeface="Calibri"/>
            </a:rPr>
            <a:t>Consulta de datos en: PubMed</a:t>
          </a:r>
          <a:r>
            <a:rPr lang="es-ES" dirty="0"/>
            <a:t>, SCIELO, SCOPUS y EMBASE,</a:t>
          </a:r>
          <a:r>
            <a:rPr lang="es-ES" dirty="0">
              <a:latin typeface="Calibri"/>
            </a:rPr>
            <a:t> </a:t>
          </a:r>
          <a:r>
            <a:rPr lang="es-ES" dirty="0"/>
            <a:t>Clinical Trials y EudraCT</a:t>
          </a:r>
          <a:r>
            <a:rPr lang="es-ES" dirty="0">
              <a:latin typeface="Calibri"/>
            </a:rPr>
            <a:t>.</a:t>
          </a:r>
        </a:p>
      </dgm:t>
    </dgm:pt>
    <dgm:pt modelId="{5926A089-A322-48E6-B0F9-0F2AB4D002AB}" type="parTrans" cxnId="{B068669B-9320-4045-803C-B5BB6CBDBA6A}">
      <dgm:prSet/>
      <dgm:spPr/>
    </dgm:pt>
    <dgm:pt modelId="{D52EE66E-4AEF-4CDD-96D0-8D6C96E40BEF}" type="sibTrans" cxnId="{B068669B-9320-4045-803C-B5BB6CBDBA6A}">
      <dgm:prSet/>
      <dgm:spPr/>
    </dgm:pt>
    <dgm:pt modelId="{5D4D0127-8C7E-47C8-B644-0EC6A361D3E6}">
      <dgm:prSet phldr="0"/>
      <dgm:spPr/>
      <dgm:t>
        <a:bodyPr/>
        <a:lstStyle/>
        <a:p>
          <a:pPr rtl="0"/>
          <a:r>
            <a:rPr lang="es-ES" dirty="0">
              <a:latin typeface="Calibri"/>
            </a:rPr>
            <a:t>Se encontraron 568</a:t>
          </a:r>
          <a:r>
            <a:rPr lang="es-ES" dirty="0"/>
            <a:t> estudios en las bases de datos y registros consultados, de los que se incluyeron finalmente </a:t>
          </a:r>
          <a:r>
            <a:rPr lang="es-ES" b="1" dirty="0"/>
            <a:t>7 </a:t>
          </a:r>
          <a:r>
            <a:rPr lang="es-ES" b="1" dirty="0">
              <a:latin typeface="Calibri"/>
            </a:rPr>
            <a:t>estudios de comparación</a:t>
          </a:r>
          <a:r>
            <a:rPr lang="es-ES" b="1" dirty="0"/>
            <a:t> </a:t>
          </a:r>
          <a:r>
            <a:rPr lang="es-ES" b="0" dirty="0">
              <a:latin typeface="Calibri"/>
            </a:rPr>
            <a:t>de </a:t>
          </a:r>
          <a:r>
            <a:rPr lang="es-ES" b="0" dirty="0"/>
            <a:t>SITT vs LABA/LAMA</a:t>
          </a:r>
          <a:r>
            <a:rPr lang="es-ES" dirty="0">
              <a:latin typeface="Calibri"/>
            </a:rPr>
            <a:t>.</a:t>
          </a:r>
        </a:p>
      </dgm:t>
    </dgm:pt>
    <dgm:pt modelId="{952E2A58-01E5-4BA0-A59C-1D95D0576706}" type="parTrans" cxnId="{D1D40D6A-A806-4BA2-A8D0-C5245F0BFF8A}">
      <dgm:prSet/>
      <dgm:spPr/>
    </dgm:pt>
    <dgm:pt modelId="{922CD6CD-7D5D-44C8-9926-E489E052122E}" type="sibTrans" cxnId="{D1D40D6A-A806-4BA2-A8D0-C5245F0BFF8A}">
      <dgm:prSet/>
      <dgm:spPr/>
    </dgm:pt>
    <dgm:pt modelId="{7ACB3D18-C2D9-4C47-9430-E94971A59F61}">
      <dgm:prSet phldr="0"/>
      <dgm:spPr/>
      <dgm:t>
        <a:bodyPr/>
        <a:lstStyle/>
        <a:p>
          <a:pPr rtl="0"/>
          <a:r>
            <a:rPr lang="es-ES" dirty="0">
              <a:latin typeface="Calibri"/>
            </a:rPr>
            <a:t>ANÁLISIS DE DATOS</a:t>
          </a:r>
        </a:p>
      </dgm:t>
    </dgm:pt>
    <dgm:pt modelId="{3B0926A3-6D88-4277-B4C8-1F26DE012F84}" type="parTrans" cxnId="{BF4A35BC-7D7D-4B5B-9BBD-85946C77EB65}">
      <dgm:prSet/>
      <dgm:spPr/>
    </dgm:pt>
    <dgm:pt modelId="{E178F3AF-DAE5-4EA5-A8C0-0231D1665E97}" type="sibTrans" cxnId="{BF4A35BC-7D7D-4B5B-9BBD-85946C77EB65}">
      <dgm:prSet/>
      <dgm:spPr/>
      <dgm:t>
        <a:bodyPr/>
        <a:lstStyle/>
        <a:p>
          <a:endParaRPr lang="es-ES"/>
        </a:p>
      </dgm:t>
    </dgm:pt>
    <dgm:pt modelId="{B08DC606-4ED8-41FE-943C-2A2D96C78D8C}">
      <dgm:prSet phldr="0"/>
      <dgm:spPr/>
      <dgm:t>
        <a:bodyPr/>
        <a:lstStyle/>
        <a:p>
          <a:pPr rtl="0"/>
          <a:r>
            <a:rPr lang="es-ES" dirty="0">
              <a:latin typeface="Calibri"/>
            </a:rPr>
            <a:t>Realizado con </a:t>
          </a:r>
          <a:r>
            <a:rPr lang="es-ES" b="1" dirty="0">
              <a:latin typeface="Calibri"/>
            </a:rPr>
            <a:t>Jamovi</a:t>
          </a:r>
          <a:r>
            <a:rPr lang="es-ES" dirty="0">
              <a:latin typeface="Calibri"/>
            </a:rPr>
            <a:t>.</a:t>
          </a:r>
        </a:p>
      </dgm:t>
    </dgm:pt>
    <dgm:pt modelId="{C16ED59E-2B54-425D-A0F1-FD1A05C69098}" type="parTrans" cxnId="{BE5B1EF3-817F-47B1-87CF-9914B58D737A}">
      <dgm:prSet/>
      <dgm:spPr/>
    </dgm:pt>
    <dgm:pt modelId="{2CC32632-6DC3-4949-82A3-397672790420}" type="sibTrans" cxnId="{BE5B1EF3-817F-47B1-87CF-9914B58D737A}">
      <dgm:prSet/>
      <dgm:spPr/>
    </dgm:pt>
    <dgm:pt modelId="{66304135-D153-467E-B77C-648DF7AA973D}">
      <dgm:prSet phldr="0"/>
      <dgm:spPr/>
      <dgm:t>
        <a:bodyPr/>
        <a:lstStyle/>
        <a:p>
          <a:pPr rtl="0"/>
          <a:r>
            <a:rPr lang="es-ES" dirty="0">
              <a:latin typeface="Calibri"/>
            </a:rPr>
            <a:t>Mediante combinación de </a:t>
          </a:r>
          <a:r>
            <a:rPr lang="es-ES" dirty="0"/>
            <a:t>datos dicotómicos usando la </a:t>
          </a:r>
          <a:r>
            <a:rPr lang="es-ES" b="1" dirty="0"/>
            <a:t>OR (odds ratio) de </a:t>
          </a:r>
          <a:r>
            <a:rPr lang="es-ES" b="1" dirty="0">
              <a:latin typeface="Calibri"/>
            </a:rPr>
            <a:t>Mantel-Jaenszel</a:t>
          </a:r>
          <a:r>
            <a:rPr lang="es-ES" dirty="0">
              <a:latin typeface="Calibri"/>
            </a:rPr>
            <a:t>,</a:t>
          </a:r>
          <a:r>
            <a:rPr lang="es-ES" dirty="0"/>
            <a:t> con intervalos de confianza al 95</a:t>
          </a:r>
          <a:r>
            <a:rPr lang="es-ES" dirty="0">
              <a:latin typeface="Calibri"/>
            </a:rPr>
            <a:t>%,</a:t>
          </a:r>
          <a:r>
            <a:rPr lang="es-ES" dirty="0"/>
            <a:t> usando un </a:t>
          </a:r>
          <a:r>
            <a:rPr lang="es-ES" b="1" dirty="0"/>
            <a:t>modelo de efectos aleatorios.</a:t>
          </a:r>
          <a:endParaRPr lang="es-ES" b="1" dirty="0">
            <a:latin typeface="Calibri"/>
          </a:endParaRPr>
        </a:p>
      </dgm:t>
    </dgm:pt>
    <dgm:pt modelId="{82C10EB8-AE18-4E0B-AD8A-086AA07FADA3}" type="parTrans" cxnId="{FEED5827-98D3-4D04-A544-98BA3A2A50D6}">
      <dgm:prSet/>
      <dgm:spPr/>
    </dgm:pt>
    <dgm:pt modelId="{ABCD6EEA-489B-4ECC-9635-6325AECF4132}" type="sibTrans" cxnId="{FEED5827-98D3-4D04-A544-98BA3A2A50D6}">
      <dgm:prSet/>
      <dgm:spPr/>
    </dgm:pt>
    <dgm:pt modelId="{4F31318A-9557-4EFA-B076-AF5D9AE1787A}" type="pres">
      <dgm:prSet presAssocID="{D5EC4BA5-C398-4A53-ADC0-0FA99C5F718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6B3C84A-E8DE-41ED-A743-7CB7773B7708}" type="pres">
      <dgm:prSet presAssocID="{9ED70ADE-C5F4-46CF-9C8B-7375E6F8EE50}" presName="composite" presStyleCnt="0"/>
      <dgm:spPr/>
    </dgm:pt>
    <dgm:pt modelId="{41F44E4C-085A-4A4D-AAF9-006ED8E3B19A}" type="pres">
      <dgm:prSet presAssocID="{9ED70ADE-C5F4-46CF-9C8B-7375E6F8EE50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4B10C2-5AB8-48D2-8166-A82C4F97B9FF}" type="pres">
      <dgm:prSet presAssocID="{9ED70ADE-C5F4-46CF-9C8B-7375E6F8EE50}" presName="parSh" presStyleLbl="node1" presStyleIdx="0" presStyleCnt="3"/>
      <dgm:spPr/>
      <dgm:t>
        <a:bodyPr/>
        <a:lstStyle/>
        <a:p>
          <a:endParaRPr lang="es-ES"/>
        </a:p>
      </dgm:t>
    </dgm:pt>
    <dgm:pt modelId="{D47D7FD7-0310-48F2-BF2C-05FFD9EFD092}" type="pres">
      <dgm:prSet presAssocID="{9ED70ADE-C5F4-46CF-9C8B-7375E6F8EE50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B1635CD-DE59-4DE1-AA7B-0CBB1B67CAB5}" type="pres">
      <dgm:prSet presAssocID="{88A88E03-F9D6-40DC-B579-1C5727AF9FB5}" presName="sibTrans" presStyleLbl="sibTrans2D1" presStyleIdx="0" presStyleCnt="2"/>
      <dgm:spPr/>
      <dgm:t>
        <a:bodyPr/>
        <a:lstStyle/>
        <a:p>
          <a:endParaRPr lang="es-ES"/>
        </a:p>
      </dgm:t>
    </dgm:pt>
    <dgm:pt modelId="{3BF9ECAA-2978-4167-996F-9F77C30BB000}" type="pres">
      <dgm:prSet presAssocID="{88A88E03-F9D6-40DC-B579-1C5727AF9FB5}" presName="connTx" presStyleLbl="sibTrans2D1" presStyleIdx="0" presStyleCnt="2"/>
      <dgm:spPr/>
      <dgm:t>
        <a:bodyPr/>
        <a:lstStyle/>
        <a:p>
          <a:endParaRPr lang="es-ES"/>
        </a:p>
      </dgm:t>
    </dgm:pt>
    <dgm:pt modelId="{1313EC91-A17D-4266-9651-894A51B32B54}" type="pres">
      <dgm:prSet presAssocID="{3AD11AF0-195F-45D7-98C4-3F469A8C75E0}" presName="composite" presStyleCnt="0"/>
      <dgm:spPr/>
    </dgm:pt>
    <dgm:pt modelId="{C526EDE7-6EA3-49BE-9B2B-72B9558DF363}" type="pres">
      <dgm:prSet presAssocID="{3AD11AF0-195F-45D7-98C4-3F469A8C75E0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0D0C173-1621-4196-8DBB-CE416D10F9CE}" type="pres">
      <dgm:prSet presAssocID="{3AD11AF0-195F-45D7-98C4-3F469A8C75E0}" presName="parSh" presStyleLbl="node1" presStyleIdx="1" presStyleCnt="3"/>
      <dgm:spPr/>
      <dgm:t>
        <a:bodyPr/>
        <a:lstStyle/>
        <a:p>
          <a:endParaRPr lang="es-ES"/>
        </a:p>
      </dgm:t>
    </dgm:pt>
    <dgm:pt modelId="{48F5AFD0-7A2B-4F09-9BD9-FD3C93E8AE6B}" type="pres">
      <dgm:prSet presAssocID="{3AD11AF0-195F-45D7-98C4-3F469A8C75E0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DFA58B-3DE3-43C5-9C8A-5C49CD454543}" type="pres">
      <dgm:prSet presAssocID="{6579D305-277B-41F0-ABF5-C4F437F71FC2}" presName="sibTrans" presStyleLbl="sibTrans2D1" presStyleIdx="1" presStyleCnt="2"/>
      <dgm:spPr/>
      <dgm:t>
        <a:bodyPr/>
        <a:lstStyle/>
        <a:p>
          <a:endParaRPr lang="es-ES"/>
        </a:p>
      </dgm:t>
    </dgm:pt>
    <dgm:pt modelId="{3D566A41-04DB-4B03-B9DF-99EC2DE659CE}" type="pres">
      <dgm:prSet presAssocID="{6579D305-277B-41F0-ABF5-C4F437F71FC2}" presName="connTx" presStyleLbl="sibTrans2D1" presStyleIdx="1" presStyleCnt="2"/>
      <dgm:spPr/>
      <dgm:t>
        <a:bodyPr/>
        <a:lstStyle/>
        <a:p>
          <a:endParaRPr lang="es-ES"/>
        </a:p>
      </dgm:t>
    </dgm:pt>
    <dgm:pt modelId="{2983533A-6CCA-461C-9E67-7645A574A339}" type="pres">
      <dgm:prSet presAssocID="{7ACB3D18-C2D9-4C47-9430-E94971A59F61}" presName="composite" presStyleCnt="0"/>
      <dgm:spPr/>
    </dgm:pt>
    <dgm:pt modelId="{F5B92658-9F24-48FC-981E-FE91491DED1A}" type="pres">
      <dgm:prSet presAssocID="{7ACB3D18-C2D9-4C47-9430-E94971A59F6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7D6382-AF38-4DA7-8955-707EEC46AB7E}" type="pres">
      <dgm:prSet presAssocID="{7ACB3D18-C2D9-4C47-9430-E94971A59F61}" presName="parSh" presStyleLbl="node1" presStyleIdx="2" presStyleCnt="3"/>
      <dgm:spPr/>
      <dgm:t>
        <a:bodyPr/>
        <a:lstStyle/>
        <a:p>
          <a:endParaRPr lang="es-ES"/>
        </a:p>
      </dgm:t>
    </dgm:pt>
    <dgm:pt modelId="{4FE23B69-7608-4D3A-B1CF-082D3E934E9B}" type="pres">
      <dgm:prSet presAssocID="{7ACB3D18-C2D9-4C47-9430-E94971A59F61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23C6B71-3B85-4650-9BEE-48688E7E672F}" type="presOf" srcId="{6579D305-277B-41F0-ABF5-C4F437F71FC2}" destId="{3D566A41-04DB-4B03-B9DF-99EC2DE659CE}" srcOrd="1" destOrd="0" presId="urn:microsoft.com/office/officeart/2005/8/layout/process3"/>
    <dgm:cxn modelId="{642187D2-F666-40D9-872D-E7F6F2DE4CF8}" type="presOf" srcId="{17B8EF72-2EDA-4F1E-A458-13990FC242B8}" destId="{D47D7FD7-0310-48F2-BF2C-05FFD9EFD092}" srcOrd="0" destOrd="0" presId="urn:microsoft.com/office/officeart/2005/8/layout/process3"/>
    <dgm:cxn modelId="{EA77E204-E67A-47D6-BCC2-0763EDD46DC2}" type="presOf" srcId="{5D4D0127-8C7E-47C8-B644-0EC6A361D3E6}" destId="{48F5AFD0-7A2B-4F09-9BD9-FD3C93E8AE6B}" srcOrd="0" destOrd="1" presId="urn:microsoft.com/office/officeart/2005/8/layout/process3"/>
    <dgm:cxn modelId="{342F97EB-BEFA-4DAF-8863-BECF35298802}" type="presOf" srcId="{3AD11AF0-195F-45D7-98C4-3F469A8C75E0}" destId="{C526EDE7-6EA3-49BE-9B2B-72B9558DF363}" srcOrd="0" destOrd="0" presId="urn:microsoft.com/office/officeart/2005/8/layout/process3"/>
    <dgm:cxn modelId="{F44A16A2-7846-4475-A4D8-308DCE40F599}" type="presOf" srcId="{88A88E03-F9D6-40DC-B579-1C5727AF9FB5}" destId="{0B1635CD-DE59-4DE1-AA7B-0CBB1B67CAB5}" srcOrd="0" destOrd="0" presId="urn:microsoft.com/office/officeart/2005/8/layout/process3"/>
    <dgm:cxn modelId="{BF4A35BC-7D7D-4B5B-9BBD-85946C77EB65}" srcId="{D5EC4BA5-C398-4A53-ADC0-0FA99C5F7188}" destId="{7ACB3D18-C2D9-4C47-9430-E94971A59F61}" srcOrd="2" destOrd="0" parTransId="{3B0926A3-6D88-4277-B4C8-1F26DE012F84}" sibTransId="{E178F3AF-DAE5-4EA5-A8C0-0231D1665E97}"/>
    <dgm:cxn modelId="{FE052321-0084-4C8B-B711-99575CD1AB28}" srcId="{D5EC4BA5-C398-4A53-ADC0-0FA99C5F7188}" destId="{3AD11AF0-195F-45D7-98C4-3F469A8C75E0}" srcOrd="1" destOrd="0" parTransId="{7D610708-0A39-458D-80CD-726B1499248C}" sibTransId="{6579D305-277B-41F0-ABF5-C4F437F71FC2}"/>
    <dgm:cxn modelId="{D21D23E6-41BB-447D-99F3-D5395DC37161}" type="presOf" srcId="{ED67743D-2484-4990-AEE5-3AE7E0868792}" destId="{48F5AFD0-7A2B-4F09-9BD9-FD3C93E8AE6B}" srcOrd="0" destOrd="0" presId="urn:microsoft.com/office/officeart/2005/8/layout/process3"/>
    <dgm:cxn modelId="{A2E3BCDC-6066-4D4C-8353-3017A23D48F6}" type="presOf" srcId="{88A88E03-F9D6-40DC-B579-1C5727AF9FB5}" destId="{3BF9ECAA-2978-4167-996F-9F77C30BB000}" srcOrd="1" destOrd="0" presId="urn:microsoft.com/office/officeart/2005/8/layout/process3"/>
    <dgm:cxn modelId="{BE5B1EF3-817F-47B1-87CF-9914B58D737A}" srcId="{7ACB3D18-C2D9-4C47-9430-E94971A59F61}" destId="{B08DC606-4ED8-41FE-943C-2A2D96C78D8C}" srcOrd="0" destOrd="0" parTransId="{C16ED59E-2B54-425D-A0F1-FD1A05C69098}" sibTransId="{2CC32632-6DC3-4949-82A3-397672790420}"/>
    <dgm:cxn modelId="{D3E11AAC-7528-44ED-ADCC-EC1599B2C978}" srcId="{9ED70ADE-C5F4-46CF-9C8B-7375E6F8EE50}" destId="{17B8EF72-2EDA-4F1E-A458-13990FC242B8}" srcOrd="0" destOrd="0" parTransId="{19563578-0AB3-483E-925C-7F571B14F8F7}" sibTransId="{AD96756E-ECDF-47C8-9776-209CE39F4B1C}"/>
    <dgm:cxn modelId="{4AF3D0E6-D1F7-491E-B2C9-98F96B3DDE5F}" type="presOf" srcId="{3AD11AF0-195F-45D7-98C4-3F469A8C75E0}" destId="{A0D0C173-1621-4196-8DBB-CE416D10F9CE}" srcOrd="1" destOrd="0" presId="urn:microsoft.com/office/officeart/2005/8/layout/process3"/>
    <dgm:cxn modelId="{C415F3BC-13D4-43D8-9EFA-FE4656450A63}" type="presOf" srcId="{B08DC606-4ED8-41FE-943C-2A2D96C78D8C}" destId="{4FE23B69-7608-4D3A-B1CF-082D3E934E9B}" srcOrd="0" destOrd="0" presId="urn:microsoft.com/office/officeart/2005/8/layout/process3"/>
    <dgm:cxn modelId="{B7083030-6E00-4BC4-823A-6FD52CAA34E2}" srcId="{D5EC4BA5-C398-4A53-ADC0-0FA99C5F7188}" destId="{9ED70ADE-C5F4-46CF-9C8B-7375E6F8EE50}" srcOrd="0" destOrd="0" parTransId="{6FB74612-BC94-4CBA-9931-EFCF8925A6A0}" sibTransId="{88A88E03-F9D6-40DC-B579-1C5727AF9FB5}"/>
    <dgm:cxn modelId="{73610BC0-4C3A-47C1-80BF-16088D2D8E1B}" type="presOf" srcId="{F0D82CA1-4176-4522-BC59-E3CC1E7B5C59}" destId="{D47D7FD7-0310-48F2-BF2C-05FFD9EFD092}" srcOrd="0" destOrd="1" presId="urn:microsoft.com/office/officeart/2005/8/layout/process3"/>
    <dgm:cxn modelId="{FEED5827-98D3-4D04-A544-98BA3A2A50D6}" srcId="{7ACB3D18-C2D9-4C47-9430-E94971A59F61}" destId="{66304135-D153-467E-B77C-648DF7AA973D}" srcOrd="1" destOrd="0" parTransId="{82C10EB8-AE18-4E0B-AD8A-086AA07FADA3}" sibTransId="{ABCD6EEA-489B-4ECC-9635-6325AECF4132}"/>
    <dgm:cxn modelId="{0D876ABF-409B-49ED-8BD7-4B9419138DDE}" type="presOf" srcId="{7ACB3D18-C2D9-4C47-9430-E94971A59F61}" destId="{AF7D6382-AF38-4DA7-8955-707EEC46AB7E}" srcOrd="1" destOrd="0" presId="urn:microsoft.com/office/officeart/2005/8/layout/process3"/>
    <dgm:cxn modelId="{EB16B06D-50A4-4709-8502-1E5448477EB9}" srcId="{3AD11AF0-195F-45D7-98C4-3F469A8C75E0}" destId="{ED67743D-2484-4990-AEE5-3AE7E0868792}" srcOrd="0" destOrd="0" parTransId="{30184C9D-CE7C-4818-9165-6E1C52E0E689}" sibTransId="{E2DE04F3-6C73-4AA0-9079-21A959C4D993}"/>
    <dgm:cxn modelId="{D1D40D6A-A806-4BA2-A8D0-C5245F0BFF8A}" srcId="{3AD11AF0-195F-45D7-98C4-3F469A8C75E0}" destId="{5D4D0127-8C7E-47C8-B644-0EC6A361D3E6}" srcOrd="1" destOrd="0" parTransId="{952E2A58-01E5-4BA0-A59C-1D95D0576706}" sibTransId="{922CD6CD-7D5D-44C8-9926-E489E052122E}"/>
    <dgm:cxn modelId="{E2CEBE40-E3E7-42CD-BA23-2F9E9ADBE27D}" type="presOf" srcId="{9ED70ADE-C5F4-46CF-9C8B-7375E6F8EE50}" destId="{F04B10C2-5AB8-48D2-8166-A82C4F97B9FF}" srcOrd="1" destOrd="0" presId="urn:microsoft.com/office/officeart/2005/8/layout/process3"/>
    <dgm:cxn modelId="{01D26DC1-7AA1-48D4-B3B5-9AA6F6CFB8BF}" type="presOf" srcId="{9ED70ADE-C5F4-46CF-9C8B-7375E6F8EE50}" destId="{41F44E4C-085A-4A4D-AAF9-006ED8E3B19A}" srcOrd="0" destOrd="0" presId="urn:microsoft.com/office/officeart/2005/8/layout/process3"/>
    <dgm:cxn modelId="{33C52721-28B3-4C1D-8584-57979AEC76AA}" type="presOf" srcId="{7ACB3D18-C2D9-4C47-9430-E94971A59F61}" destId="{F5B92658-9F24-48FC-981E-FE91491DED1A}" srcOrd="0" destOrd="0" presId="urn:microsoft.com/office/officeart/2005/8/layout/process3"/>
    <dgm:cxn modelId="{B068669B-9320-4045-803C-B5BB6CBDBA6A}" srcId="{9ED70ADE-C5F4-46CF-9C8B-7375E6F8EE50}" destId="{F0D82CA1-4176-4522-BC59-E3CC1E7B5C59}" srcOrd="1" destOrd="0" parTransId="{5926A089-A322-48E6-B0F9-0F2AB4D002AB}" sibTransId="{D52EE66E-4AEF-4CDD-96D0-8D6C96E40BEF}"/>
    <dgm:cxn modelId="{BFF81B6D-12F7-44AE-A9C1-EA96F2FD4116}" type="presOf" srcId="{66304135-D153-467E-B77C-648DF7AA973D}" destId="{4FE23B69-7608-4D3A-B1CF-082D3E934E9B}" srcOrd="0" destOrd="1" presId="urn:microsoft.com/office/officeart/2005/8/layout/process3"/>
    <dgm:cxn modelId="{BE29051A-393B-4BAA-BD43-709F4ACDA662}" type="presOf" srcId="{6579D305-277B-41F0-ABF5-C4F437F71FC2}" destId="{7EDFA58B-3DE3-43C5-9C8A-5C49CD454543}" srcOrd="0" destOrd="0" presId="urn:microsoft.com/office/officeart/2005/8/layout/process3"/>
    <dgm:cxn modelId="{A03E661E-8AD6-46C9-86A0-CA4F4F0AB8A4}" type="presOf" srcId="{D5EC4BA5-C398-4A53-ADC0-0FA99C5F7188}" destId="{4F31318A-9557-4EFA-B076-AF5D9AE1787A}" srcOrd="0" destOrd="0" presId="urn:microsoft.com/office/officeart/2005/8/layout/process3"/>
    <dgm:cxn modelId="{421369DB-5E23-4DBF-B52B-124ED82AA54C}" type="presParOf" srcId="{4F31318A-9557-4EFA-B076-AF5D9AE1787A}" destId="{96B3C84A-E8DE-41ED-A743-7CB7773B7708}" srcOrd="0" destOrd="0" presId="urn:microsoft.com/office/officeart/2005/8/layout/process3"/>
    <dgm:cxn modelId="{79560ECC-9A20-4E94-BD91-8A8B39EE02B6}" type="presParOf" srcId="{96B3C84A-E8DE-41ED-A743-7CB7773B7708}" destId="{41F44E4C-085A-4A4D-AAF9-006ED8E3B19A}" srcOrd="0" destOrd="0" presId="urn:microsoft.com/office/officeart/2005/8/layout/process3"/>
    <dgm:cxn modelId="{381F9C0E-6F0D-4C28-A1EA-6F4219B0CCAA}" type="presParOf" srcId="{96B3C84A-E8DE-41ED-A743-7CB7773B7708}" destId="{F04B10C2-5AB8-48D2-8166-A82C4F97B9FF}" srcOrd="1" destOrd="0" presId="urn:microsoft.com/office/officeart/2005/8/layout/process3"/>
    <dgm:cxn modelId="{287FC172-D8DE-4537-9834-5BD50C02F3D4}" type="presParOf" srcId="{96B3C84A-E8DE-41ED-A743-7CB7773B7708}" destId="{D47D7FD7-0310-48F2-BF2C-05FFD9EFD092}" srcOrd="2" destOrd="0" presId="urn:microsoft.com/office/officeart/2005/8/layout/process3"/>
    <dgm:cxn modelId="{2CEB9162-BF6E-49C8-9461-567D8FBD1B0A}" type="presParOf" srcId="{4F31318A-9557-4EFA-B076-AF5D9AE1787A}" destId="{0B1635CD-DE59-4DE1-AA7B-0CBB1B67CAB5}" srcOrd="1" destOrd="0" presId="urn:microsoft.com/office/officeart/2005/8/layout/process3"/>
    <dgm:cxn modelId="{A386256C-E87A-4A14-BA5A-572AC68E4BCE}" type="presParOf" srcId="{0B1635CD-DE59-4DE1-AA7B-0CBB1B67CAB5}" destId="{3BF9ECAA-2978-4167-996F-9F77C30BB000}" srcOrd="0" destOrd="0" presId="urn:microsoft.com/office/officeart/2005/8/layout/process3"/>
    <dgm:cxn modelId="{C9DE1122-9422-4553-A376-253F8D927A09}" type="presParOf" srcId="{4F31318A-9557-4EFA-B076-AF5D9AE1787A}" destId="{1313EC91-A17D-4266-9651-894A51B32B54}" srcOrd="2" destOrd="0" presId="urn:microsoft.com/office/officeart/2005/8/layout/process3"/>
    <dgm:cxn modelId="{C5124018-DAF8-463D-9356-EDD330FA9BF3}" type="presParOf" srcId="{1313EC91-A17D-4266-9651-894A51B32B54}" destId="{C526EDE7-6EA3-49BE-9B2B-72B9558DF363}" srcOrd="0" destOrd="0" presId="urn:microsoft.com/office/officeart/2005/8/layout/process3"/>
    <dgm:cxn modelId="{FE983CEE-566F-47F5-8D0D-AD13D22D0BF7}" type="presParOf" srcId="{1313EC91-A17D-4266-9651-894A51B32B54}" destId="{A0D0C173-1621-4196-8DBB-CE416D10F9CE}" srcOrd="1" destOrd="0" presId="urn:microsoft.com/office/officeart/2005/8/layout/process3"/>
    <dgm:cxn modelId="{55560500-C4CE-4FDA-A591-0C871B54B804}" type="presParOf" srcId="{1313EC91-A17D-4266-9651-894A51B32B54}" destId="{48F5AFD0-7A2B-4F09-9BD9-FD3C93E8AE6B}" srcOrd="2" destOrd="0" presId="urn:microsoft.com/office/officeart/2005/8/layout/process3"/>
    <dgm:cxn modelId="{7D6C6C43-4A58-4597-A48E-4F234F7AF6D2}" type="presParOf" srcId="{4F31318A-9557-4EFA-B076-AF5D9AE1787A}" destId="{7EDFA58B-3DE3-43C5-9C8A-5C49CD454543}" srcOrd="3" destOrd="0" presId="urn:microsoft.com/office/officeart/2005/8/layout/process3"/>
    <dgm:cxn modelId="{2A486F48-48EE-4909-A8ED-AB66FF4D5B82}" type="presParOf" srcId="{7EDFA58B-3DE3-43C5-9C8A-5C49CD454543}" destId="{3D566A41-04DB-4B03-B9DF-99EC2DE659CE}" srcOrd="0" destOrd="0" presId="urn:microsoft.com/office/officeart/2005/8/layout/process3"/>
    <dgm:cxn modelId="{8321B4BF-2DD3-43E0-B253-7EB51372098D}" type="presParOf" srcId="{4F31318A-9557-4EFA-B076-AF5D9AE1787A}" destId="{2983533A-6CCA-461C-9E67-7645A574A339}" srcOrd="4" destOrd="0" presId="urn:microsoft.com/office/officeart/2005/8/layout/process3"/>
    <dgm:cxn modelId="{9E603540-FDD0-4420-BF9F-C375D78ED48C}" type="presParOf" srcId="{2983533A-6CCA-461C-9E67-7645A574A339}" destId="{F5B92658-9F24-48FC-981E-FE91491DED1A}" srcOrd="0" destOrd="0" presId="urn:microsoft.com/office/officeart/2005/8/layout/process3"/>
    <dgm:cxn modelId="{1A4E3C50-49CD-4797-8373-FD1F3EBB4122}" type="presParOf" srcId="{2983533A-6CCA-461C-9E67-7645A574A339}" destId="{AF7D6382-AF38-4DA7-8955-707EEC46AB7E}" srcOrd="1" destOrd="0" presId="urn:microsoft.com/office/officeart/2005/8/layout/process3"/>
    <dgm:cxn modelId="{645B17ED-1DEC-4349-BAB0-31AF06E82E91}" type="presParOf" srcId="{2983533A-6CCA-461C-9E67-7645A574A339}" destId="{4FE23B69-7608-4D3A-B1CF-082D3E934E9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5228E-8ADD-4DCC-90EC-26F220BDB18A}">
      <dsp:nvSpPr>
        <dsp:cNvPr id="0" name=""/>
        <dsp:cNvSpPr/>
      </dsp:nvSpPr>
      <dsp:spPr>
        <a:xfrm>
          <a:off x="1394" y="81545"/>
          <a:ext cx="1219607" cy="1219607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7119" tIns="29210" rIns="67119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>
              <a:latin typeface="Calibri"/>
            </a:rPr>
            <a:t>LAMA</a:t>
          </a:r>
          <a:endParaRPr lang="es-ES" sz="2300" kern="1200" dirty="0"/>
        </a:p>
      </dsp:txBody>
      <dsp:txXfrm>
        <a:off x="180001" y="260152"/>
        <a:ext cx="862393" cy="862393"/>
      </dsp:txXfrm>
    </dsp:sp>
    <dsp:sp modelId="{8102DBDE-45C8-4B4A-91E0-96B7824948A2}">
      <dsp:nvSpPr>
        <dsp:cNvPr id="0" name=""/>
        <dsp:cNvSpPr/>
      </dsp:nvSpPr>
      <dsp:spPr>
        <a:xfrm>
          <a:off x="977080" y="81545"/>
          <a:ext cx="1219607" cy="1219607"/>
        </a:xfrm>
        <a:prstGeom prst="ellipse">
          <a:avLst/>
        </a:prstGeom>
        <a:solidFill>
          <a:schemeClr val="accent5">
            <a:alpha val="50000"/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7119" tIns="29210" rIns="67119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>
              <a:latin typeface="Calibri"/>
            </a:rPr>
            <a:t>LABA</a:t>
          </a:r>
          <a:endParaRPr lang="es-ES" sz="2300" kern="1200" dirty="0"/>
        </a:p>
      </dsp:txBody>
      <dsp:txXfrm>
        <a:off x="1155687" y="260152"/>
        <a:ext cx="862393" cy="862393"/>
      </dsp:txXfrm>
    </dsp:sp>
    <dsp:sp modelId="{AE1EF9C7-E6A5-4A09-B62F-DB3D34DCAFAC}">
      <dsp:nvSpPr>
        <dsp:cNvPr id="0" name=""/>
        <dsp:cNvSpPr/>
      </dsp:nvSpPr>
      <dsp:spPr>
        <a:xfrm>
          <a:off x="1952766" y="81545"/>
          <a:ext cx="1219607" cy="1219607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7119" tIns="29210" rIns="67119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>
              <a:latin typeface="Calibri"/>
            </a:rPr>
            <a:t>CI</a:t>
          </a:r>
          <a:endParaRPr lang="es-ES" sz="2300" kern="1200" dirty="0"/>
        </a:p>
      </dsp:txBody>
      <dsp:txXfrm>
        <a:off x="2131373" y="260152"/>
        <a:ext cx="862393" cy="8623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4B10C2-5AB8-48D2-8166-A82C4F97B9FF}">
      <dsp:nvSpPr>
        <dsp:cNvPr id="0" name=""/>
        <dsp:cNvSpPr/>
      </dsp:nvSpPr>
      <dsp:spPr>
        <a:xfrm>
          <a:off x="4095" y="311251"/>
          <a:ext cx="1862066" cy="5183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>
              <a:latin typeface="Calibri"/>
            </a:rPr>
            <a:t>REVISIÓN SISTEMÁTICA</a:t>
          </a:r>
          <a:endParaRPr lang="es-ES" sz="1200" kern="1200" dirty="0"/>
        </a:p>
      </dsp:txBody>
      <dsp:txXfrm>
        <a:off x="4095" y="311251"/>
        <a:ext cx="1862066" cy="345600"/>
      </dsp:txXfrm>
    </dsp:sp>
    <dsp:sp modelId="{D47D7FD7-0310-48F2-BF2C-05FFD9EFD092}">
      <dsp:nvSpPr>
        <dsp:cNvPr id="0" name=""/>
        <dsp:cNvSpPr/>
      </dsp:nvSpPr>
      <dsp:spPr>
        <a:xfrm>
          <a:off x="385482" y="656851"/>
          <a:ext cx="1862066" cy="2678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>
              <a:latin typeface="Calibri"/>
            </a:rPr>
            <a:t>Búsqueda de todos</a:t>
          </a:r>
          <a:r>
            <a:rPr lang="es-ES" sz="1200" kern="1200" dirty="0"/>
            <a:t> los estudios realizados en pacientes adultos con EPOC en los que se comparara SITT vs LABA/LAMA con al menos 1 semana de seguimiento que incluyeran datos sobre </a:t>
          </a:r>
          <a:r>
            <a:rPr lang="es-ES" sz="1200" b="1" kern="1200" dirty="0"/>
            <a:t>mortalidad</a:t>
          </a:r>
          <a:r>
            <a:rPr lang="es-ES" sz="1200" kern="1200" dirty="0">
              <a:latin typeface="Calibri"/>
            </a:rPr>
            <a:t>.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>
              <a:latin typeface="Calibri"/>
            </a:rPr>
            <a:t>Consulta de datos en: PubMed</a:t>
          </a:r>
          <a:r>
            <a:rPr lang="es-ES" sz="1200" kern="1200" dirty="0"/>
            <a:t>, SCIELO, SCOPUS y EMBASE,</a:t>
          </a:r>
          <a:r>
            <a:rPr lang="es-ES" sz="1200" kern="1200" dirty="0">
              <a:latin typeface="Calibri"/>
            </a:rPr>
            <a:t> </a:t>
          </a:r>
          <a:r>
            <a:rPr lang="es-ES" sz="1200" kern="1200" dirty="0"/>
            <a:t>Clinical Trials y EudraCT</a:t>
          </a:r>
          <a:r>
            <a:rPr lang="es-ES" sz="1200" kern="1200" dirty="0">
              <a:latin typeface="Calibri"/>
            </a:rPr>
            <a:t>.</a:t>
          </a:r>
        </a:p>
      </dsp:txBody>
      <dsp:txXfrm>
        <a:off x="440020" y="711389"/>
        <a:ext cx="1752990" cy="2569324"/>
      </dsp:txXfrm>
    </dsp:sp>
    <dsp:sp modelId="{0B1635CD-DE59-4DE1-AA7B-0CBB1B67CAB5}">
      <dsp:nvSpPr>
        <dsp:cNvPr id="0" name=""/>
        <dsp:cNvSpPr/>
      </dsp:nvSpPr>
      <dsp:spPr>
        <a:xfrm>
          <a:off x="2148444" y="252251"/>
          <a:ext cx="598439" cy="4636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/>
        </a:p>
      </dsp:txBody>
      <dsp:txXfrm>
        <a:off x="2148444" y="344971"/>
        <a:ext cx="459359" cy="278160"/>
      </dsp:txXfrm>
    </dsp:sp>
    <dsp:sp modelId="{A0D0C173-1621-4196-8DBB-CE416D10F9CE}">
      <dsp:nvSpPr>
        <dsp:cNvPr id="0" name=""/>
        <dsp:cNvSpPr/>
      </dsp:nvSpPr>
      <dsp:spPr>
        <a:xfrm>
          <a:off x="2995292" y="311251"/>
          <a:ext cx="1862066" cy="518399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>
              <a:latin typeface="Calibri"/>
            </a:rPr>
            <a:t>REVISIÓN DE DATOS</a:t>
          </a:r>
          <a:endParaRPr lang="es-ES" sz="1200" kern="1200" dirty="0"/>
        </a:p>
      </dsp:txBody>
      <dsp:txXfrm>
        <a:off x="2995292" y="311251"/>
        <a:ext cx="1862066" cy="345600"/>
      </dsp:txXfrm>
    </dsp:sp>
    <dsp:sp modelId="{48F5AFD0-7A2B-4F09-9BD9-FD3C93E8AE6B}">
      <dsp:nvSpPr>
        <dsp:cNvPr id="0" name=""/>
        <dsp:cNvSpPr/>
      </dsp:nvSpPr>
      <dsp:spPr>
        <a:xfrm>
          <a:off x="3376679" y="656851"/>
          <a:ext cx="1862066" cy="2678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>
              <a:latin typeface="Calibri"/>
            </a:rPr>
            <a:t>Estudios revisados por dos investigadores independientes.</a:t>
          </a:r>
          <a:endParaRPr lang="es-E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>
              <a:latin typeface="Calibri"/>
            </a:rPr>
            <a:t>Se encontraron 568</a:t>
          </a:r>
          <a:r>
            <a:rPr lang="es-ES" sz="1200" kern="1200" dirty="0"/>
            <a:t> estudios en las bases de datos y registros consultados, de los que se incluyeron finalmente </a:t>
          </a:r>
          <a:r>
            <a:rPr lang="es-ES" sz="1200" b="1" kern="1200" dirty="0"/>
            <a:t>7 </a:t>
          </a:r>
          <a:r>
            <a:rPr lang="es-ES" sz="1200" b="1" kern="1200" dirty="0">
              <a:latin typeface="Calibri"/>
            </a:rPr>
            <a:t>estudios de comparación</a:t>
          </a:r>
          <a:r>
            <a:rPr lang="es-ES" sz="1200" b="1" kern="1200" dirty="0"/>
            <a:t> </a:t>
          </a:r>
          <a:r>
            <a:rPr lang="es-ES" sz="1200" b="0" kern="1200" dirty="0">
              <a:latin typeface="Calibri"/>
            </a:rPr>
            <a:t>de </a:t>
          </a:r>
          <a:r>
            <a:rPr lang="es-ES" sz="1200" b="0" kern="1200" dirty="0"/>
            <a:t>SITT vs LABA/LAMA</a:t>
          </a:r>
          <a:r>
            <a:rPr lang="es-ES" sz="1200" kern="1200" dirty="0">
              <a:latin typeface="Calibri"/>
            </a:rPr>
            <a:t>.</a:t>
          </a:r>
        </a:p>
      </dsp:txBody>
      <dsp:txXfrm>
        <a:off x="3431217" y="711389"/>
        <a:ext cx="1752990" cy="2569324"/>
      </dsp:txXfrm>
    </dsp:sp>
    <dsp:sp modelId="{7EDFA58B-3DE3-43C5-9C8A-5C49CD454543}">
      <dsp:nvSpPr>
        <dsp:cNvPr id="0" name=""/>
        <dsp:cNvSpPr/>
      </dsp:nvSpPr>
      <dsp:spPr>
        <a:xfrm>
          <a:off x="5139641" y="252251"/>
          <a:ext cx="598439" cy="4636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/>
        </a:p>
      </dsp:txBody>
      <dsp:txXfrm>
        <a:off x="5139641" y="344971"/>
        <a:ext cx="459359" cy="278160"/>
      </dsp:txXfrm>
    </dsp:sp>
    <dsp:sp modelId="{AF7D6382-AF38-4DA7-8955-707EEC46AB7E}">
      <dsp:nvSpPr>
        <dsp:cNvPr id="0" name=""/>
        <dsp:cNvSpPr/>
      </dsp:nvSpPr>
      <dsp:spPr>
        <a:xfrm>
          <a:off x="5986489" y="311251"/>
          <a:ext cx="1862066" cy="518399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>
              <a:latin typeface="Calibri"/>
            </a:rPr>
            <a:t>ANÁLISIS DE DATOS</a:t>
          </a:r>
        </a:p>
      </dsp:txBody>
      <dsp:txXfrm>
        <a:off x="5986489" y="311251"/>
        <a:ext cx="1862066" cy="345600"/>
      </dsp:txXfrm>
    </dsp:sp>
    <dsp:sp modelId="{4FE23B69-7608-4D3A-B1CF-082D3E934E9B}">
      <dsp:nvSpPr>
        <dsp:cNvPr id="0" name=""/>
        <dsp:cNvSpPr/>
      </dsp:nvSpPr>
      <dsp:spPr>
        <a:xfrm>
          <a:off x="6367876" y="656851"/>
          <a:ext cx="1862066" cy="2678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>
              <a:latin typeface="Calibri"/>
            </a:rPr>
            <a:t>Realizado con </a:t>
          </a:r>
          <a:r>
            <a:rPr lang="es-ES" sz="1200" b="1" kern="1200" dirty="0">
              <a:latin typeface="Calibri"/>
            </a:rPr>
            <a:t>Jamovi</a:t>
          </a:r>
          <a:r>
            <a:rPr lang="es-ES" sz="1200" kern="1200" dirty="0">
              <a:latin typeface="Calibri"/>
            </a:rPr>
            <a:t>.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>
              <a:latin typeface="Calibri"/>
            </a:rPr>
            <a:t>Mediante combinación de </a:t>
          </a:r>
          <a:r>
            <a:rPr lang="es-ES" sz="1200" kern="1200" dirty="0"/>
            <a:t>datos dicotómicos usando la </a:t>
          </a:r>
          <a:r>
            <a:rPr lang="es-ES" sz="1200" b="1" kern="1200" dirty="0"/>
            <a:t>OR (odds ratio) de </a:t>
          </a:r>
          <a:r>
            <a:rPr lang="es-ES" sz="1200" b="1" kern="1200" dirty="0">
              <a:latin typeface="Calibri"/>
            </a:rPr>
            <a:t>Mantel-Jaenszel</a:t>
          </a:r>
          <a:r>
            <a:rPr lang="es-ES" sz="1200" kern="1200" dirty="0">
              <a:latin typeface="Calibri"/>
            </a:rPr>
            <a:t>,</a:t>
          </a:r>
          <a:r>
            <a:rPr lang="es-ES" sz="1200" kern="1200" dirty="0"/>
            <a:t> con intervalos de confianza al 95</a:t>
          </a:r>
          <a:r>
            <a:rPr lang="es-ES" sz="1200" kern="1200" dirty="0">
              <a:latin typeface="Calibri"/>
            </a:rPr>
            <a:t>%,</a:t>
          </a:r>
          <a:r>
            <a:rPr lang="es-ES" sz="1200" kern="1200" dirty="0"/>
            <a:t> usando un </a:t>
          </a:r>
          <a:r>
            <a:rPr lang="es-ES" sz="1200" b="1" kern="1200" dirty="0"/>
            <a:t>modelo de efectos aleatorios.</a:t>
          </a:r>
          <a:endParaRPr lang="es-ES" sz="1200" b="1" kern="1200" dirty="0">
            <a:latin typeface="Calibri"/>
          </a:endParaRPr>
        </a:p>
      </dsp:txBody>
      <dsp:txXfrm>
        <a:off x="6422414" y="711389"/>
        <a:ext cx="1752990" cy="2569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738D313-0EEA-2545-455F-25FFD7A89CE5}"/>
              </a:ext>
            </a:extLst>
          </p:cNvPr>
          <p:cNvSpPr txBox="1"/>
          <p:nvPr/>
        </p:nvSpPr>
        <p:spPr>
          <a:xfrm>
            <a:off x="960712" y="896663"/>
            <a:ext cx="7216664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2100" dirty="0">
                <a:ea typeface="+mn-lt"/>
                <a:cs typeface="+mn-lt"/>
              </a:rPr>
              <a:t>Mortalidad por todas las causas, mortalidad cardiovascular y eventos adversos mayores cardiovasculares entre triple terapia en dispositivo único frente a doble terapia broncodilatadora: revisión sistemática y metaanálisis.</a:t>
            </a:r>
            <a:endParaRPr lang="es-ES" sz="2100" dirty="0"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84499D6-887E-8D17-D8A6-D973E0E74C2C}"/>
              </a:ext>
            </a:extLst>
          </p:cNvPr>
          <p:cNvSpPr txBox="1"/>
          <p:nvPr/>
        </p:nvSpPr>
        <p:spPr>
          <a:xfrm>
            <a:off x="960711" y="2281073"/>
            <a:ext cx="7216664" cy="12772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100" dirty="0">
                <a:cs typeface="Calibri"/>
              </a:rPr>
              <a:t>Gema Ramírez Rodríguez</a:t>
            </a:r>
            <a:r>
              <a:rPr lang="es-ES" sz="1100" baseline="30000" dirty="0">
                <a:cs typeface="Calibri"/>
              </a:rPr>
              <a:t>1</a:t>
            </a:r>
            <a:r>
              <a:rPr lang="es-ES" sz="1100" dirty="0">
                <a:cs typeface="Calibri"/>
              </a:rPr>
              <a:t>, Ayoub</a:t>
            </a:r>
            <a:r>
              <a:rPr lang="es-ES" sz="1100" dirty="0">
                <a:ea typeface="+mn-lt"/>
                <a:cs typeface="+mn-lt"/>
              </a:rPr>
              <a:t> Hammadi Ahmed</a:t>
            </a:r>
            <a:r>
              <a:rPr lang="es-ES" sz="1100" baseline="30000" dirty="0">
                <a:ea typeface="+mn-lt"/>
                <a:cs typeface="+mn-lt"/>
              </a:rPr>
              <a:t>1</a:t>
            </a:r>
            <a:r>
              <a:rPr lang="es-ES" sz="1100" dirty="0">
                <a:ea typeface="+mn-lt"/>
                <a:cs typeface="+mn-lt"/>
              </a:rPr>
              <a:t>, </a:t>
            </a:r>
            <a:r>
              <a:rPr lang="es-ES" sz="1100" dirty="0">
                <a:cs typeface="Calibri"/>
              </a:rPr>
              <a:t>Lucía Álvarez Muro</a:t>
            </a:r>
            <a:r>
              <a:rPr lang="es-ES" sz="1100" baseline="30000" dirty="0">
                <a:cs typeface="Calibri"/>
              </a:rPr>
              <a:t>1</a:t>
            </a:r>
            <a:r>
              <a:rPr lang="es-ES" sz="1100" dirty="0">
                <a:cs typeface="Calibri"/>
              </a:rPr>
              <a:t>, Clara Hoyas Sánchez</a:t>
            </a:r>
            <a:r>
              <a:rPr lang="es-ES" sz="1100" baseline="30000" dirty="0">
                <a:cs typeface="Calibri"/>
              </a:rPr>
              <a:t>1</a:t>
            </a:r>
            <a:r>
              <a:rPr lang="es-ES" sz="1100" dirty="0">
                <a:cs typeface="Calibri"/>
              </a:rPr>
              <a:t>, Dámaris Romeral Navarro</a:t>
            </a:r>
            <a:r>
              <a:rPr lang="es-ES" sz="1100" baseline="30000" dirty="0">
                <a:cs typeface="Calibri"/>
              </a:rPr>
              <a:t>1</a:t>
            </a:r>
            <a:r>
              <a:rPr lang="es-ES" sz="1100" dirty="0">
                <a:cs typeface="Calibri"/>
              </a:rPr>
              <a:t>, Alejandro Romero Linares</a:t>
            </a:r>
            <a:r>
              <a:rPr lang="es-ES" sz="1100" baseline="30000" dirty="0">
                <a:cs typeface="Calibri"/>
              </a:rPr>
              <a:t>1</a:t>
            </a:r>
            <a:r>
              <a:rPr lang="es-ES" sz="1100" dirty="0">
                <a:cs typeface="Calibri"/>
              </a:rPr>
              <a:t>, Cristian Rodríguez Rivas</a:t>
            </a:r>
            <a:r>
              <a:rPr lang="es-ES" sz="1100" baseline="30000" dirty="0">
                <a:cs typeface="Calibri"/>
              </a:rPr>
              <a:t>1</a:t>
            </a:r>
            <a:r>
              <a:rPr lang="es-ES" sz="1100" dirty="0">
                <a:cs typeface="Calibri"/>
              </a:rPr>
              <a:t>, Antonio Menéndez Lobo</a:t>
            </a:r>
            <a:r>
              <a:rPr lang="es-ES" sz="1100" baseline="30000" dirty="0">
                <a:cs typeface="Calibri"/>
              </a:rPr>
              <a:t>1</a:t>
            </a:r>
            <a:r>
              <a:rPr lang="es-ES" sz="1100" dirty="0">
                <a:cs typeface="Calibri"/>
              </a:rPr>
              <a:t>, Bernardino Alcázar Navarrete</a:t>
            </a:r>
            <a:r>
              <a:rPr lang="es-ES" sz="1100" baseline="30000" dirty="0">
                <a:cs typeface="Calibri"/>
              </a:rPr>
              <a:t>1,2</a:t>
            </a:r>
            <a:r>
              <a:rPr lang="es-ES" sz="1100" dirty="0">
                <a:cs typeface="Calibri"/>
              </a:rPr>
              <a:t>, Pedro J. Romero Palacios</a:t>
            </a:r>
            <a:r>
              <a:rPr lang="es-ES" sz="1100" baseline="30000" dirty="0">
                <a:cs typeface="Calibri"/>
              </a:rPr>
              <a:t>2</a:t>
            </a:r>
            <a:r>
              <a:rPr lang="es-ES" sz="1100" dirty="0">
                <a:cs typeface="Calibri"/>
              </a:rPr>
              <a:t>.</a:t>
            </a:r>
            <a:endParaRPr lang="es-ES" sz="1100" dirty="0">
              <a:ea typeface="+mn-lt"/>
              <a:cs typeface="+mn-lt"/>
            </a:endParaRPr>
          </a:p>
          <a:p>
            <a:pPr algn="just"/>
            <a:endParaRPr lang="es-ES" sz="1100" dirty="0">
              <a:cs typeface="Calibri"/>
            </a:endParaRPr>
          </a:p>
          <a:p>
            <a:pPr algn="just"/>
            <a:r>
              <a:rPr lang="es-ES" sz="1100" dirty="0">
                <a:ea typeface="+mn-lt"/>
                <a:cs typeface="+mn-lt"/>
              </a:rPr>
              <a:t>1 Servicio de Neumología, Hospital Universitario Virgen de las Nieves, Granada.</a:t>
            </a:r>
          </a:p>
          <a:p>
            <a:pPr algn="just"/>
            <a:r>
              <a:rPr lang="es-ES" sz="1100" dirty="0">
                <a:ea typeface="+mn-lt"/>
                <a:cs typeface="+mn-lt"/>
              </a:rPr>
              <a:t>2 Departamento de Medicina, Universidad de Granada, Granada</a:t>
            </a:r>
            <a:endParaRPr lang="es-ES" dirty="0">
              <a:cs typeface="Calibri"/>
            </a:endParaRPr>
          </a:p>
          <a:p>
            <a:pPr algn="just"/>
            <a:endParaRPr lang="es-ES" sz="1100" dirty="0">
              <a:cs typeface="Calibri"/>
            </a:endParaRPr>
          </a:p>
        </p:txBody>
      </p:sp>
      <p:pic>
        <p:nvPicPr>
          <p:cNvPr id="5" name="Imagen 5" descr="Imagen que contiene nombre de la empresa&#10;&#10;Descripción generada automáticamente">
            <a:extLst>
              <a:ext uri="{FF2B5EF4-FFF2-40B4-BE49-F238E27FC236}">
                <a16:creationId xmlns:a16="http://schemas.microsoft.com/office/drawing/2014/main" id="{2671EC21-4F9B-289F-3599-520269B28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69" r="179" b="16151"/>
          <a:stretch/>
        </p:blipFill>
        <p:spPr>
          <a:xfrm>
            <a:off x="3200400" y="3558593"/>
            <a:ext cx="2738277" cy="947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453D936-633E-EDA2-D2EF-53212517933A}"/>
              </a:ext>
            </a:extLst>
          </p:cNvPr>
          <p:cNvSpPr txBox="1"/>
          <p:nvPr/>
        </p:nvSpPr>
        <p:spPr>
          <a:xfrm>
            <a:off x="534765" y="2319864"/>
            <a:ext cx="806980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Dos ensayos clínicos de triple terapia en EPOC en dispositivo único (SITT) han demostrado reducciones de mortalidad en comparación con terapias LABA/LAMA.</a:t>
            </a:r>
            <a:endParaRPr lang="es-ES" dirty="0">
              <a:cs typeface="Calibri"/>
            </a:endParaRPr>
          </a:p>
        </p:txBody>
      </p:sp>
      <p:graphicFrame>
        <p:nvGraphicFramePr>
          <p:cNvPr id="4" name="Diagrama 4">
            <a:extLst>
              <a:ext uri="{FF2B5EF4-FFF2-40B4-BE49-F238E27FC236}">
                <a16:creationId xmlns:a16="http://schemas.microsoft.com/office/drawing/2014/main" id="{B41AF4BC-EB91-7C1A-57A7-BC1B4FABA4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6228695"/>
              </p:ext>
            </p:extLst>
          </p:nvPr>
        </p:nvGraphicFramePr>
        <p:xfrm>
          <a:off x="2985117" y="859469"/>
          <a:ext cx="3173768" cy="1382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8" name="CuadroTexto 67">
            <a:extLst>
              <a:ext uri="{FF2B5EF4-FFF2-40B4-BE49-F238E27FC236}">
                <a16:creationId xmlns:a16="http://schemas.microsoft.com/office/drawing/2014/main" id="{6D21A9F8-D4D8-F454-7CC3-05675BF98303}"/>
              </a:ext>
            </a:extLst>
          </p:cNvPr>
          <p:cNvSpPr txBox="1"/>
          <p:nvPr/>
        </p:nvSpPr>
        <p:spPr>
          <a:xfrm>
            <a:off x="532660" y="3201508"/>
            <a:ext cx="807867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 dirty="0">
                <a:cs typeface="Calibri"/>
              </a:rPr>
              <a:t>¿Puede la SITT disminuir la mortalidad GLOBAL o la mortalidad de CAUSA CARDIOVASCULAR en pacientes con EPOC?</a:t>
            </a:r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2B8FB290-506C-E6E0-09C5-666F02220864}"/>
              </a:ext>
            </a:extLst>
          </p:cNvPr>
          <p:cNvSpPr txBox="1"/>
          <p:nvPr/>
        </p:nvSpPr>
        <p:spPr>
          <a:xfrm>
            <a:off x="1614626" y="24413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cs typeface="Calibri"/>
              </a:rPr>
              <a:t>INTRODUCCIÓN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13C8DBB-E5F1-A1DE-A8CA-E57764EB0425}"/>
              </a:ext>
            </a:extLst>
          </p:cNvPr>
          <p:cNvSpPr txBox="1"/>
          <p:nvPr/>
        </p:nvSpPr>
        <p:spPr>
          <a:xfrm>
            <a:off x="1614626" y="24413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MATERIALES Y MÉTODO</a:t>
            </a:r>
            <a:endParaRPr lang="es-ES" dirty="0"/>
          </a:p>
        </p:txBody>
      </p:sp>
      <p:graphicFrame>
        <p:nvGraphicFramePr>
          <p:cNvPr id="10" name="Diagrama 10">
            <a:extLst>
              <a:ext uri="{FF2B5EF4-FFF2-40B4-BE49-F238E27FC236}">
                <a16:creationId xmlns:a16="http://schemas.microsoft.com/office/drawing/2014/main" id="{A0B0B6B3-9CF3-53C8-E4D0-B558D13419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3453553"/>
              </p:ext>
            </p:extLst>
          </p:nvPr>
        </p:nvGraphicFramePr>
        <p:xfrm>
          <a:off x="466077" y="1020376"/>
          <a:ext cx="8234039" cy="364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69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A70ACA4-4875-4FA7-7338-2B16BA2D2C20}"/>
              </a:ext>
            </a:extLst>
          </p:cNvPr>
          <p:cNvSpPr txBox="1"/>
          <p:nvPr/>
        </p:nvSpPr>
        <p:spPr>
          <a:xfrm>
            <a:off x="1614626" y="24413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MATERIALES Y MÉTODO</a:t>
            </a:r>
            <a:endParaRPr lang="es-ES" dirty="0"/>
          </a:p>
        </p:txBody>
      </p:sp>
      <p:pic>
        <p:nvPicPr>
          <p:cNvPr id="6" name="Imagen 6" descr="Diagrama&#10;&#10;Descripción generada automáticamente">
            <a:extLst>
              <a:ext uri="{FF2B5EF4-FFF2-40B4-BE49-F238E27FC236}">
                <a16:creationId xmlns:a16="http://schemas.microsoft.com/office/drawing/2014/main" id="{90832AEA-CB82-0D50-FD02-2871C3E79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651" y="616951"/>
            <a:ext cx="7606210" cy="427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5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84FA95C-D152-920A-9860-A341927ACF25}"/>
              </a:ext>
            </a:extLst>
          </p:cNvPr>
          <p:cNvSpPr txBox="1"/>
          <p:nvPr/>
        </p:nvSpPr>
        <p:spPr>
          <a:xfrm>
            <a:off x="1614626" y="24413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RESULTADOS</a:t>
            </a:r>
            <a:endParaRPr lang="es-ES" dirty="0"/>
          </a:p>
        </p:txBody>
      </p:sp>
      <p:pic>
        <p:nvPicPr>
          <p:cNvPr id="8" name="Imagen 8" descr="Gráfico, Gráfico de cajas y bigotes&#10;&#10;Descripción generada automáticamente">
            <a:extLst>
              <a:ext uri="{FF2B5EF4-FFF2-40B4-BE49-F238E27FC236}">
                <a16:creationId xmlns:a16="http://schemas.microsoft.com/office/drawing/2014/main" id="{CB982F73-3952-D5E0-2F6F-525A6DD71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627" y="791462"/>
            <a:ext cx="5875926" cy="3558470"/>
          </a:xfrm>
          <a:prstGeom prst="rect">
            <a:avLst/>
          </a:prstGeom>
        </p:spPr>
      </p:pic>
      <p:pic>
        <p:nvPicPr>
          <p:cNvPr id="3" name="Imagen 3" descr="Tabla&#10;&#10;Descripción generada automáticamente">
            <a:extLst>
              <a:ext uri="{FF2B5EF4-FFF2-40B4-BE49-F238E27FC236}">
                <a16:creationId xmlns:a16="http://schemas.microsoft.com/office/drawing/2014/main" id="{612691C5-6031-7807-F0FB-50D149D15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40" y="3981626"/>
            <a:ext cx="2743200" cy="78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1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84FA95C-D152-920A-9860-A341927ACF25}"/>
              </a:ext>
            </a:extLst>
          </p:cNvPr>
          <p:cNvSpPr txBox="1"/>
          <p:nvPr/>
        </p:nvSpPr>
        <p:spPr>
          <a:xfrm>
            <a:off x="1614626" y="24413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RESULTADOS</a:t>
            </a:r>
            <a:endParaRPr lang="es-ES" dirty="0"/>
          </a:p>
        </p:txBody>
      </p:sp>
      <p:pic>
        <p:nvPicPr>
          <p:cNvPr id="4" name="Imagen 9" descr="Gráfico, Gráfico de cajas y bigotes&#10;&#10;Descripción generada automáticamente">
            <a:extLst>
              <a:ext uri="{FF2B5EF4-FFF2-40B4-BE49-F238E27FC236}">
                <a16:creationId xmlns:a16="http://schemas.microsoft.com/office/drawing/2014/main" id="{4A4775BF-ACB9-CF2D-A777-0722785A9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824" y="821024"/>
            <a:ext cx="5777392" cy="3499350"/>
          </a:xfrm>
          <a:prstGeom prst="rect">
            <a:avLst/>
          </a:prstGeom>
        </p:spPr>
      </p:pic>
      <p:pic>
        <p:nvPicPr>
          <p:cNvPr id="2" name="Imagen 2" descr="Tabla&#10;&#10;Descripción generada automáticamente">
            <a:extLst>
              <a:ext uri="{FF2B5EF4-FFF2-40B4-BE49-F238E27FC236}">
                <a16:creationId xmlns:a16="http://schemas.microsoft.com/office/drawing/2014/main" id="{19CE3F62-FCB0-0193-F107-4E64E1392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04" y="4002653"/>
            <a:ext cx="2743200" cy="74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35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048D82E-7077-6F19-1938-BF5F75955267}"/>
              </a:ext>
            </a:extLst>
          </p:cNvPr>
          <p:cNvSpPr txBox="1"/>
          <p:nvPr/>
        </p:nvSpPr>
        <p:spPr>
          <a:xfrm>
            <a:off x="1614626" y="244135"/>
            <a:ext cx="670486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CONTENIDOS ADICIONALES: DEBILIDADES DE LOS ESTUDIOS</a:t>
            </a:r>
            <a:endParaRPr lang="es-ES" dirty="0"/>
          </a:p>
        </p:txBody>
      </p:sp>
      <p:pic>
        <p:nvPicPr>
          <p:cNvPr id="3" name="Imagen 4" descr="Tabla&#10;&#10;Descripción generada automáticamente">
            <a:extLst>
              <a:ext uri="{FF2B5EF4-FFF2-40B4-BE49-F238E27FC236}">
                <a16:creationId xmlns:a16="http://schemas.microsoft.com/office/drawing/2014/main" id="{9826EDD1-71DF-2645-87EC-6D3ADB5345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03" t="5904" r="9365" b="6826"/>
          <a:stretch/>
        </p:blipFill>
        <p:spPr>
          <a:xfrm>
            <a:off x="154250" y="1694801"/>
            <a:ext cx="4146491" cy="2624950"/>
          </a:xfrm>
          <a:prstGeom prst="rect">
            <a:avLst/>
          </a:prstGeom>
        </p:spPr>
      </p:pic>
      <p:pic>
        <p:nvPicPr>
          <p:cNvPr id="5" name="Imagen 5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4CBAE366-F2D8-F777-F716-174EDD676D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73" t="17597" r="6105" b="13519"/>
          <a:stretch/>
        </p:blipFill>
        <p:spPr>
          <a:xfrm>
            <a:off x="4353942" y="1999973"/>
            <a:ext cx="4677486" cy="201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4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84FA95C-D152-920A-9860-A341927ACF25}"/>
              </a:ext>
            </a:extLst>
          </p:cNvPr>
          <p:cNvSpPr txBox="1"/>
          <p:nvPr/>
        </p:nvSpPr>
        <p:spPr>
          <a:xfrm>
            <a:off x="1614626" y="24413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CONCLUSIONES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A6AF83B-3C7E-388C-CF14-3763942D9958}"/>
              </a:ext>
            </a:extLst>
          </p:cNvPr>
          <p:cNvSpPr txBox="1"/>
          <p:nvPr/>
        </p:nvSpPr>
        <p:spPr>
          <a:xfrm>
            <a:off x="724230" y="1458310"/>
            <a:ext cx="7630508" cy="923330"/>
          </a:xfrm>
          <a:prstGeom prst="rect">
            <a:avLst/>
          </a:prstGeom>
          <a:ln>
            <a:solidFill>
              <a:srgbClr val="0CD9E8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ea typeface="+mn-lt"/>
                <a:cs typeface="+mn-lt"/>
              </a:rPr>
              <a:t>En EPOC, la triple terapia en dispositivo único se asocia a un menor riesgo de mortalidad por todas las causas y mortalidad por causa cardiovascular en comparación con la doble terapia LAMA/LABA. </a:t>
            </a:r>
            <a:endParaRPr lang="es-ES" dirty="0"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3879576-5245-1F44-BB71-0E45BF8489B0}"/>
              </a:ext>
            </a:extLst>
          </p:cNvPr>
          <p:cNvSpPr txBox="1"/>
          <p:nvPr/>
        </p:nvSpPr>
        <p:spPr>
          <a:xfrm>
            <a:off x="724228" y="2469777"/>
            <a:ext cx="322601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es-ES" dirty="0">
                <a:ea typeface="+mn-lt"/>
                <a:cs typeface="+mn-lt"/>
              </a:rPr>
              <a:t>Baja </a:t>
            </a:r>
            <a:r>
              <a:rPr lang="es-ES" dirty="0" err="1">
                <a:ea typeface="+mn-lt"/>
                <a:cs typeface="+mn-lt"/>
              </a:rPr>
              <a:t>heterogeneicidad</a:t>
            </a:r>
            <a:r>
              <a:rPr lang="es-ES" dirty="0">
                <a:ea typeface="+mn-lt"/>
                <a:cs typeface="+mn-lt"/>
              </a:rPr>
              <a:t>.</a:t>
            </a:r>
            <a:endParaRPr lang="es-ES" dirty="0"/>
          </a:p>
          <a:p>
            <a:pPr marL="285750" indent="-285750">
              <a:buFont typeface="Wingdings"/>
              <a:buChar char="v"/>
            </a:pPr>
            <a:r>
              <a:rPr lang="es-ES" dirty="0">
                <a:cs typeface="Calibri"/>
              </a:rPr>
              <a:t>Bajo sesgo de publicación.</a:t>
            </a:r>
          </a:p>
        </p:txBody>
      </p:sp>
      <p:pic>
        <p:nvPicPr>
          <p:cNvPr id="7" name="Imagen 5" descr="Imagen que contiene nombre de la empresa&#10;&#10;Descripción generada automáticamente">
            <a:extLst>
              <a:ext uri="{FF2B5EF4-FFF2-40B4-BE49-F238E27FC236}">
                <a16:creationId xmlns:a16="http://schemas.microsoft.com/office/drawing/2014/main" id="{C4213565-5B05-299F-C27D-848C213033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69" r="179" b="16151"/>
          <a:stretch/>
        </p:blipFill>
        <p:spPr>
          <a:xfrm>
            <a:off x="3200400" y="3558593"/>
            <a:ext cx="2738277" cy="94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9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5" descr="Imagen que contiene nombre de la empresa&#10;&#10;Descripción generada automáticamente">
            <a:extLst>
              <a:ext uri="{FF2B5EF4-FFF2-40B4-BE49-F238E27FC236}">
                <a16:creationId xmlns:a16="http://schemas.microsoft.com/office/drawing/2014/main" id="{E9FE57BE-B250-06EB-CD3E-F297E9A25F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69" r="179" b="16151"/>
          <a:stretch/>
        </p:blipFill>
        <p:spPr>
          <a:xfrm>
            <a:off x="3200400" y="3507954"/>
            <a:ext cx="2738277" cy="94720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E97A272-40CE-9403-595C-ACC54C71BC3D}"/>
              </a:ext>
            </a:extLst>
          </p:cNvPr>
          <p:cNvSpPr txBox="1"/>
          <p:nvPr/>
        </p:nvSpPr>
        <p:spPr>
          <a:xfrm>
            <a:off x="3391284" y="2195538"/>
            <a:ext cx="23597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169953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048D82E-7077-6F19-1938-BF5F75955267}"/>
              </a:ext>
            </a:extLst>
          </p:cNvPr>
          <p:cNvSpPr txBox="1"/>
          <p:nvPr/>
        </p:nvSpPr>
        <p:spPr>
          <a:xfrm>
            <a:off x="1614626" y="244135"/>
            <a:ext cx="67825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CONTENIDOS ADICIONALES: FUNNEL PLOT, HETEROGENEIDAD</a:t>
            </a:r>
            <a:endParaRPr lang="es-ES" dirty="0"/>
          </a:p>
        </p:txBody>
      </p:sp>
      <p:pic>
        <p:nvPicPr>
          <p:cNvPr id="2" name="Imagen 5">
            <a:extLst>
              <a:ext uri="{FF2B5EF4-FFF2-40B4-BE49-F238E27FC236}">
                <a16:creationId xmlns:a16="http://schemas.microsoft.com/office/drawing/2014/main" id="{F0B1BE26-B4FB-2090-CDBC-D65A71D66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4434" y="1487888"/>
            <a:ext cx="4074850" cy="2789161"/>
          </a:xfrm>
          <a:prstGeom prst="rect">
            <a:avLst/>
          </a:prstGeom>
        </p:spPr>
      </p:pic>
      <p:pic>
        <p:nvPicPr>
          <p:cNvPr id="6" name="Imagen 6" descr="Gráfico&#10;&#10;Descripción generada automáticamente">
            <a:extLst>
              <a:ext uri="{FF2B5EF4-FFF2-40B4-BE49-F238E27FC236}">
                <a16:creationId xmlns:a16="http://schemas.microsoft.com/office/drawing/2014/main" id="{9BC1E729-1F1E-F75C-9095-9FCF5166F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51" y="1487888"/>
            <a:ext cx="4069301" cy="278916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4FBC606-BACE-869C-9CBE-D347882B3B15}"/>
              </a:ext>
            </a:extLst>
          </p:cNvPr>
          <p:cNvSpPr txBox="1"/>
          <p:nvPr/>
        </p:nvSpPr>
        <p:spPr>
          <a:xfrm>
            <a:off x="610339" y="1220679"/>
            <a:ext cx="41081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Comparativa global SITT vs LAMA/LABA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34CB531-9361-A249-5F54-25CD35B74E3E}"/>
              </a:ext>
            </a:extLst>
          </p:cNvPr>
          <p:cNvSpPr txBox="1"/>
          <p:nvPr/>
        </p:nvSpPr>
        <p:spPr>
          <a:xfrm>
            <a:off x="4682970" y="1220679"/>
            <a:ext cx="41081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Comparativa CV SITT vs LAMA/LABA</a:t>
            </a:r>
            <a:endParaRPr lang="es-ES" dirty="0"/>
          </a:p>
        </p:txBody>
      </p:sp>
      <p:pic>
        <p:nvPicPr>
          <p:cNvPr id="10" name="Imagen 10" descr="Tabla&#10;&#10;Descripción generada automáticamente">
            <a:extLst>
              <a:ext uri="{FF2B5EF4-FFF2-40B4-BE49-F238E27FC236}">
                <a16:creationId xmlns:a16="http://schemas.microsoft.com/office/drawing/2014/main" id="{BF7CEC23-8AF5-C8A2-5264-BED40F3C8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876" y="4279696"/>
            <a:ext cx="2743200" cy="545768"/>
          </a:xfrm>
          <a:prstGeom prst="rect">
            <a:avLst/>
          </a:prstGeom>
        </p:spPr>
      </p:pic>
      <p:pic>
        <p:nvPicPr>
          <p:cNvPr id="11" name="Imagen 11" descr="Tabla&#10;&#10;Descripción generada automáticamente">
            <a:extLst>
              <a:ext uri="{FF2B5EF4-FFF2-40B4-BE49-F238E27FC236}">
                <a16:creationId xmlns:a16="http://schemas.microsoft.com/office/drawing/2014/main" id="{B686EA4F-1E4A-D22C-0B49-89D151750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0730" y="4279696"/>
            <a:ext cx="2743200" cy="54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634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352</Words>
  <Application>Microsoft Office PowerPoint</Application>
  <PresentationFormat>Presentación en pantalla (16:9)</PresentationFormat>
  <Paragraphs>33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Sonido 5</cp:lastModifiedBy>
  <cp:revision>318</cp:revision>
  <dcterms:created xsi:type="dcterms:W3CDTF">2022-01-11T08:55:46Z</dcterms:created>
  <dcterms:modified xsi:type="dcterms:W3CDTF">2023-03-24T07:14:21Z</dcterms:modified>
</cp:coreProperties>
</file>