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94694"/>
  </p:normalViewPr>
  <p:slideViewPr>
    <p:cSldViewPr>
      <p:cViewPr varScale="1">
        <p:scale>
          <a:sx n="161" d="100"/>
          <a:sy n="161" d="100"/>
        </p:scale>
        <p:origin x="968" y="2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D36549F-2C5D-6C1A-B50C-B924BEBDACCD}"/>
              </a:ext>
            </a:extLst>
          </p:cNvPr>
          <p:cNvSpPr txBox="1"/>
          <p:nvPr/>
        </p:nvSpPr>
        <p:spPr>
          <a:xfrm>
            <a:off x="1511660" y="1779662"/>
            <a:ext cx="6120680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ES" sz="1800" b="1" kern="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24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¿cómo elaborar una herramienta de ayuda para la toma de decisiones en el uso de la triple terapia en EPOC?</a:t>
            </a:r>
            <a:endParaRPr lang="es-ES" sz="2400" b="1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34BA5CC-2A5A-750C-78A0-C8F9AC856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00" y="93454"/>
            <a:ext cx="4343400" cy="1638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245FCA3-2DD7-0F95-0FCD-C3A5EA0B37D9}"/>
              </a:ext>
            </a:extLst>
          </p:cNvPr>
          <p:cNvSpPr txBox="1"/>
          <p:nvPr/>
        </p:nvSpPr>
        <p:spPr>
          <a:xfrm>
            <a:off x="1385646" y="3147814"/>
            <a:ext cx="6372708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i="1" dirty="0"/>
              <a:t>Riesco JA, Calle M, </a:t>
            </a:r>
            <a:r>
              <a:rPr lang="es-ES" b="1" i="1" dirty="0" err="1"/>
              <a:t>Celli</a:t>
            </a:r>
            <a:r>
              <a:rPr lang="es-ES" b="1" i="1" dirty="0"/>
              <a:t> B, Díaz D, López-Campos JL, Trigueros JA</a:t>
            </a:r>
          </a:p>
          <a:p>
            <a:pPr algn="ctr"/>
            <a:r>
              <a:rPr lang="es-ES" b="1" i="1" dirty="0"/>
              <a:t>Comité científico TRIPLEPOC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5F17467-FDF7-6ABF-84F2-B4F63C1DED0E}"/>
              </a:ext>
            </a:extLst>
          </p:cNvPr>
          <p:cNvSpPr txBox="1"/>
          <p:nvPr/>
        </p:nvSpPr>
        <p:spPr>
          <a:xfrm>
            <a:off x="2771800" y="339502"/>
            <a:ext cx="3744416" cy="3693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INTRODUCCIÓN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E985279-CDC7-1FC7-C322-A413BDF6E2B5}"/>
              </a:ext>
            </a:extLst>
          </p:cNvPr>
          <p:cNvSpPr txBox="1"/>
          <p:nvPr/>
        </p:nvSpPr>
        <p:spPr>
          <a:xfrm>
            <a:off x="2555776" y="1059582"/>
            <a:ext cx="4104456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¿Qué es TRIPLEPOC?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172A354-4727-8B18-8310-BC9B1557BC7E}"/>
              </a:ext>
            </a:extLst>
          </p:cNvPr>
          <p:cNvSpPr txBox="1"/>
          <p:nvPr/>
        </p:nvSpPr>
        <p:spPr>
          <a:xfrm>
            <a:off x="683568" y="1795919"/>
            <a:ext cx="6336704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/>
              <a:t>Proyecto formativo, acreditado y multidisciplinar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41AC178-17A7-3C11-27FE-E68AC43E0C5C}"/>
              </a:ext>
            </a:extLst>
          </p:cNvPr>
          <p:cNvSpPr txBox="1"/>
          <p:nvPr/>
        </p:nvSpPr>
        <p:spPr>
          <a:xfrm>
            <a:off x="683568" y="2347590"/>
            <a:ext cx="6336704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/>
              <a:t>Objetivo: dar recursos al profesional para revisar la calidad de vida en pacientes con EPOC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6CA2B27-DA0B-548F-F831-4F4664975058}"/>
              </a:ext>
            </a:extLst>
          </p:cNvPr>
          <p:cNvSpPr txBox="1"/>
          <p:nvPr/>
        </p:nvSpPr>
        <p:spPr>
          <a:xfrm>
            <a:off x="667828" y="3165272"/>
            <a:ext cx="633670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/>
              <a:t>Ofrecer tratamiento individualizado de Triple Terapia en un Solo dispositivo (SITT) con la máxima efectividad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12621AC-BAE9-3153-D6EA-69C793710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248" y="4566638"/>
            <a:ext cx="1265312" cy="4452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D980123-4374-41BC-1F4E-CBF03D7D4556}"/>
              </a:ext>
            </a:extLst>
          </p:cNvPr>
          <p:cNvSpPr txBox="1"/>
          <p:nvPr/>
        </p:nvSpPr>
        <p:spPr>
          <a:xfrm>
            <a:off x="2771800" y="339502"/>
            <a:ext cx="3744416" cy="3693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OBJETIVO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69C7983-430A-E3FF-B461-2363EBEE46D7}"/>
              </a:ext>
            </a:extLst>
          </p:cNvPr>
          <p:cNvSpPr txBox="1"/>
          <p:nvPr/>
        </p:nvSpPr>
        <p:spPr>
          <a:xfrm>
            <a:off x="1224501" y="854976"/>
            <a:ext cx="6696744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Elaborar una herramienta interactiva para ayudar al </a:t>
            </a: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Profesional Sanitario</a:t>
            </a:r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la toma de decisión de prescribir “SITT” a un paciente EPOC mal controlado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08950C3-2159-26DF-6A01-498A65089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250" y="1891882"/>
            <a:ext cx="2657500" cy="7798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3EFC4D4-2C28-187F-AACF-E5DEB426F9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2785294"/>
            <a:ext cx="69977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0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D9EC5CC-4CAD-152A-A3FE-0BCF6B8C9D90}"/>
              </a:ext>
            </a:extLst>
          </p:cNvPr>
          <p:cNvSpPr txBox="1"/>
          <p:nvPr/>
        </p:nvSpPr>
        <p:spPr>
          <a:xfrm>
            <a:off x="2771800" y="339502"/>
            <a:ext cx="3744416" cy="3693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METODOLOGIA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DDA558-A9E7-3796-9761-89581F934CEE}"/>
              </a:ext>
            </a:extLst>
          </p:cNvPr>
          <p:cNvSpPr txBox="1"/>
          <p:nvPr/>
        </p:nvSpPr>
        <p:spPr>
          <a:xfrm>
            <a:off x="2411760" y="915566"/>
            <a:ext cx="4608512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EVALUACIÓN DE LA EVIDENCIA CIENTIFICA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D8396BC-4E69-9B1B-12F1-D9881E11E280}"/>
              </a:ext>
            </a:extLst>
          </p:cNvPr>
          <p:cNvSpPr txBox="1"/>
          <p:nvPr/>
        </p:nvSpPr>
        <p:spPr>
          <a:xfrm>
            <a:off x="539552" y="1491630"/>
            <a:ext cx="5616624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Pregunta PICO:</a:t>
            </a:r>
          </a:p>
          <a:p>
            <a:pPr algn="ctr"/>
            <a:r>
              <a:rPr lang="es-ES" b="1" i="1" dirty="0">
                <a:solidFill>
                  <a:srgbClr val="002060"/>
                </a:solidFill>
              </a:rPr>
              <a:t>¿Es eficaz y segura la SITT en pacientes con EPOC?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23683C4-4438-82DC-C040-36B3E2E0DA09}"/>
              </a:ext>
            </a:extLst>
          </p:cNvPr>
          <p:cNvSpPr txBox="1"/>
          <p:nvPr/>
        </p:nvSpPr>
        <p:spPr>
          <a:xfrm>
            <a:off x="1907704" y="2344693"/>
            <a:ext cx="6408712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b="1" i="1" kern="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es-ES" sz="1800" b="1" i="1" kern="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xacerbaciones en el año anterior,  eosinófilos en sangre, f</a:t>
            </a:r>
            <a:r>
              <a:rPr lang="es-ES" b="1" i="1" kern="0" dirty="0">
                <a:solidFill>
                  <a:srgbClr val="0070C0"/>
                </a:solidFill>
                <a:latin typeface="Arial" panose="020B0604020202020204" pitchFamily="34" charset="0"/>
              </a:rPr>
              <a:t>unción pulmonar, tabaquismo y tratamiento previo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5B9157F-2AFD-0972-D216-0D6B7865C358}"/>
              </a:ext>
            </a:extLst>
          </p:cNvPr>
          <p:cNvSpPr txBox="1"/>
          <p:nvPr/>
        </p:nvSpPr>
        <p:spPr>
          <a:xfrm>
            <a:off x="2699792" y="3581603"/>
            <a:ext cx="612068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revisión sistemática de la literatura</a:t>
            </a:r>
          </a:p>
          <a:p>
            <a:r>
              <a:rPr lang="es-ES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(según protocolo </a:t>
            </a:r>
            <a:r>
              <a:rPr lang="es-ES" sz="1800" b="1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Cochrane </a:t>
            </a:r>
            <a:r>
              <a:rPr lang="es-ES" sz="1800" b="1" i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Collaboration</a:t>
            </a:r>
            <a:r>
              <a:rPr lang="es-ES" sz="1800" b="1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y PRISMA</a:t>
            </a:r>
            <a:r>
              <a:rPr lang="es-ES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r>
              <a:rPr lang="es-ES" b="1" dirty="0">
                <a:effectLst/>
              </a:rPr>
              <a:t> </a:t>
            </a:r>
            <a:endParaRPr lang="es-ES" b="1" dirty="0"/>
          </a:p>
        </p:txBody>
      </p:sp>
      <p:sp>
        <p:nvSpPr>
          <p:cNvPr id="10" name="Flecha curvada hacia la derecha 9">
            <a:extLst>
              <a:ext uri="{FF2B5EF4-FFF2-40B4-BE49-F238E27FC236}">
                <a16:creationId xmlns:a16="http://schemas.microsoft.com/office/drawing/2014/main" id="{CB790FB9-28D5-64B0-C036-BF2538EE4DCB}"/>
              </a:ext>
            </a:extLst>
          </p:cNvPr>
          <p:cNvSpPr/>
          <p:nvPr/>
        </p:nvSpPr>
        <p:spPr>
          <a:xfrm>
            <a:off x="1043608" y="2283718"/>
            <a:ext cx="504056" cy="720080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Flecha curvada hacia la derecha 10">
            <a:extLst>
              <a:ext uri="{FF2B5EF4-FFF2-40B4-BE49-F238E27FC236}">
                <a16:creationId xmlns:a16="http://schemas.microsoft.com/office/drawing/2014/main" id="{00C70FBB-3BD9-9A32-9DAE-8659010A706B}"/>
              </a:ext>
            </a:extLst>
          </p:cNvPr>
          <p:cNvSpPr/>
          <p:nvPr/>
        </p:nvSpPr>
        <p:spPr>
          <a:xfrm>
            <a:off x="1655676" y="3507854"/>
            <a:ext cx="504056" cy="720080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08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2627051-B24B-2D9E-6569-71478B8669E2}"/>
              </a:ext>
            </a:extLst>
          </p:cNvPr>
          <p:cNvSpPr txBox="1"/>
          <p:nvPr/>
        </p:nvSpPr>
        <p:spPr>
          <a:xfrm>
            <a:off x="2771800" y="339502"/>
            <a:ext cx="3744416" cy="3693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METODOLOGIA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F68EC787-A555-16A1-E9F6-D4EF01EF77B8}"/>
              </a:ext>
            </a:extLst>
          </p:cNvPr>
          <p:cNvSpPr txBox="1">
            <a:spLocks/>
          </p:cNvSpPr>
          <p:nvPr/>
        </p:nvSpPr>
        <p:spPr>
          <a:xfrm>
            <a:off x="827584" y="807276"/>
            <a:ext cx="7200800" cy="259228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Población: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EPOC (y alguno de los subgrupos comentados)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Intervención: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triple terapia cerrada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Comparador: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placebo, monoterapia, doble terapia (LAMA + LABA, LABA + corticosteroides), triple terapia abierta en más de 1 dispositivo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1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Outcomes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mortalidad, exacerbaciones, función pulmonar, calidad de vida, disnea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Diseño de los estudios: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revisiones sistemáticas y </a:t>
            </a: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metanálisis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ensayos clínicos aleatorizados de más de 52 semanas  de duración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Exclusión: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estudios en animales, de depósito pulmonar y de ciencia básica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73E9AC-8C42-E554-8DB3-FE2E2757EAE0}"/>
              </a:ext>
            </a:extLst>
          </p:cNvPr>
          <p:cNvSpPr txBox="1"/>
          <p:nvPr/>
        </p:nvSpPr>
        <p:spPr>
          <a:xfrm>
            <a:off x="827584" y="3579862"/>
            <a:ext cx="72008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6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Dos revisores examinaron los artículos, evaluaron la calidad </a:t>
            </a:r>
            <a:r>
              <a:rPr lang="es-ES" sz="1600" i="1" kern="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(mediante la escala de </a:t>
            </a:r>
            <a:r>
              <a:rPr lang="es-ES" sz="1600" i="1" kern="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Jadad</a:t>
            </a:r>
            <a:r>
              <a:rPr lang="es-ES" sz="1600" i="1" kern="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r>
              <a:rPr lang="es-ES" sz="1600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y recopilaron datos de forma independiente, que se recogieron en plantillas específicamente diseñadas; en caso de dudas se consultó con un tercer revisor.</a:t>
            </a:r>
            <a:endParaRPr lang="es-ES" sz="1600" i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443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92CD0F38-624B-64F9-70EB-1F2CC5D06E02}"/>
              </a:ext>
            </a:extLst>
          </p:cNvPr>
          <p:cNvGrpSpPr/>
          <p:nvPr/>
        </p:nvGrpSpPr>
        <p:grpSpPr>
          <a:xfrm>
            <a:off x="2123728" y="627534"/>
            <a:ext cx="5688632" cy="3584607"/>
            <a:chOff x="1095478" y="1837857"/>
            <a:chExt cx="6619563" cy="4318500"/>
          </a:xfrm>
        </p:grpSpPr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03B72BAD-75CA-B34C-E9C7-D1C58E43E251}"/>
                </a:ext>
              </a:extLst>
            </p:cNvPr>
            <p:cNvSpPr txBox="1"/>
            <p:nvPr/>
          </p:nvSpPr>
          <p:spPr>
            <a:xfrm>
              <a:off x="1548138" y="2000813"/>
              <a:ext cx="962123" cy="646331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Medline</a:t>
              </a:r>
              <a:endPara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(n=283)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182DF78E-394A-6CC3-DD57-AB89BF6D636E}"/>
                </a:ext>
              </a:extLst>
            </p:cNvPr>
            <p:cNvSpPr txBox="1"/>
            <p:nvPr/>
          </p:nvSpPr>
          <p:spPr>
            <a:xfrm>
              <a:off x="2868444" y="2000813"/>
              <a:ext cx="918841" cy="646331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Embase</a:t>
              </a:r>
              <a:endPara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(n=226)</a:t>
              </a: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389781F7-1E10-76CB-4ECA-83E4EAD52C42}"/>
                </a:ext>
              </a:extLst>
            </p:cNvPr>
            <p:cNvSpPr txBox="1"/>
            <p:nvPr/>
          </p:nvSpPr>
          <p:spPr>
            <a:xfrm>
              <a:off x="4167490" y="2000813"/>
              <a:ext cx="1072794" cy="646331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Cochrane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(n=71)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C053E0EF-0DBA-266C-21B3-AA01D6EB0D16}"/>
                </a:ext>
              </a:extLst>
            </p:cNvPr>
            <p:cNvSpPr txBox="1"/>
            <p:nvPr/>
          </p:nvSpPr>
          <p:spPr>
            <a:xfrm>
              <a:off x="2947660" y="3130988"/>
              <a:ext cx="772969" cy="369332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n=580</a:t>
              </a:r>
            </a:p>
          </p:txBody>
        </p:sp>
        <p:cxnSp>
          <p:nvCxnSpPr>
            <p:cNvPr id="28" name="Conector recto de flecha 27">
              <a:extLst>
                <a:ext uri="{FF2B5EF4-FFF2-40B4-BE49-F238E27FC236}">
                  <a16:creationId xmlns:a16="http://schemas.microsoft.com/office/drawing/2014/main" id="{23EED037-D775-AEB3-68B4-9427E11934F1}"/>
                </a:ext>
              </a:extLst>
            </p:cNvPr>
            <p:cNvCxnSpPr>
              <a:stCxn id="27" idx="3"/>
            </p:cNvCxnSpPr>
            <p:nvPr/>
          </p:nvCxnSpPr>
          <p:spPr>
            <a:xfrm flipV="1">
              <a:off x="3720629" y="3313566"/>
              <a:ext cx="652195" cy="2088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0E0F504A-7966-9FA7-D1C2-1CD691A7F587}"/>
                </a:ext>
              </a:extLst>
            </p:cNvPr>
            <p:cNvSpPr txBox="1"/>
            <p:nvPr/>
          </p:nvSpPr>
          <p:spPr>
            <a:xfrm>
              <a:off x="2947660" y="3982076"/>
              <a:ext cx="772969" cy="369332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n=459</a:t>
              </a:r>
            </a:p>
          </p:txBody>
        </p:sp>
        <p:cxnSp>
          <p:nvCxnSpPr>
            <p:cNvPr id="30" name="Conector recto de flecha 29">
              <a:extLst>
                <a:ext uri="{FF2B5EF4-FFF2-40B4-BE49-F238E27FC236}">
                  <a16:creationId xmlns:a16="http://schemas.microsoft.com/office/drawing/2014/main" id="{F003C729-A21C-3925-E84E-17523C9B1C0D}"/>
                </a:ext>
              </a:extLst>
            </p:cNvPr>
            <p:cNvCxnSpPr>
              <a:stCxn id="27" idx="2"/>
              <a:endCxn id="29" idx="0"/>
            </p:cNvCxnSpPr>
            <p:nvPr/>
          </p:nvCxnSpPr>
          <p:spPr>
            <a:xfrm>
              <a:off x="3334145" y="3500320"/>
              <a:ext cx="0" cy="481756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7E1B4DAC-E5BA-75D7-09C6-89083594275D}"/>
                </a:ext>
              </a:extLst>
            </p:cNvPr>
            <p:cNvSpPr txBox="1"/>
            <p:nvPr/>
          </p:nvSpPr>
          <p:spPr>
            <a:xfrm>
              <a:off x="4378620" y="2994193"/>
              <a:ext cx="1475689" cy="778657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Duplicados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(n=121)</a:t>
              </a:r>
            </a:p>
          </p:txBody>
        </p:sp>
        <p:cxnSp>
          <p:nvCxnSpPr>
            <p:cNvPr id="32" name="Conector recto de flecha 31">
              <a:extLst>
                <a:ext uri="{FF2B5EF4-FFF2-40B4-BE49-F238E27FC236}">
                  <a16:creationId xmlns:a16="http://schemas.microsoft.com/office/drawing/2014/main" id="{0F0B0A6E-CE88-1F53-C554-375B2ABD13CD}"/>
                </a:ext>
              </a:extLst>
            </p:cNvPr>
            <p:cNvCxnSpPr>
              <a:stCxn id="24" idx="3"/>
              <a:endCxn id="27" idx="0"/>
            </p:cNvCxnSpPr>
            <p:nvPr/>
          </p:nvCxnSpPr>
          <p:spPr>
            <a:xfrm>
              <a:off x="2510261" y="2323979"/>
              <a:ext cx="823884" cy="807009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3" name="Conector recto de flecha 32">
              <a:extLst>
                <a:ext uri="{FF2B5EF4-FFF2-40B4-BE49-F238E27FC236}">
                  <a16:creationId xmlns:a16="http://schemas.microsoft.com/office/drawing/2014/main" id="{1C902A14-16BD-B103-C2D3-D2A16F177A34}"/>
                </a:ext>
              </a:extLst>
            </p:cNvPr>
            <p:cNvCxnSpPr>
              <a:stCxn id="25" idx="2"/>
              <a:endCxn id="27" idx="0"/>
            </p:cNvCxnSpPr>
            <p:nvPr/>
          </p:nvCxnSpPr>
          <p:spPr>
            <a:xfrm>
              <a:off x="3327865" y="2647144"/>
              <a:ext cx="6280" cy="483844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4" name="Conector recto de flecha 33">
              <a:extLst>
                <a:ext uri="{FF2B5EF4-FFF2-40B4-BE49-F238E27FC236}">
                  <a16:creationId xmlns:a16="http://schemas.microsoft.com/office/drawing/2014/main" id="{7C35C6EC-99CC-73DC-96BE-F25621F62E7C}"/>
                </a:ext>
              </a:extLst>
            </p:cNvPr>
            <p:cNvCxnSpPr>
              <a:stCxn id="26" idx="2"/>
              <a:endCxn id="27" idx="0"/>
            </p:cNvCxnSpPr>
            <p:nvPr/>
          </p:nvCxnSpPr>
          <p:spPr>
            <a:xfrm flipH="1">
              <a:off x="3334145" y="2647144"/>
              <a:ext cx="1369742" cy="483844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5" name="Conector recto de flecha 34">
              <a:extLst>
                <a:ext uri="{FF2B5EF4-FFF2-40B4-BE49-F238E27FC236}">
                  <a16:creationId xmlns:a16="http://schemas.microsoft.com/office/drawing/2014/main" id="{20F1F31A-0556-2A81-A0C7-82254388B4E1}"/>
                </a:ext>
              </a:extLst>
            </p:cNvPr>
            <p:cNvCxnSpPr>
              <a:stCxn id="29" idx="3"/>
            </p:cNvCxnSpPr>
            <p:nvPr/>
          </p:nvCxnSpPr>
          <p:spPr>
            <a:xfrm flipV="1">
              <a:off x="3720629" y="4164592"/>
              <a:ext cx="652195" cy="2150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EE4956FA-3DCE-E5BE-9C5A-F1CD9458B429}"/>
                </a:ext>
              </a:extLst>
            </p:cNvPr>
            <p:cNvSpPr txBox="1"/>
            <p:nvPr/>
          </p:nvSpPr>
          <p:spPr>
            <a:xfrm>
              <a:off x="4399993" y="3847366"/>
              <a:ext cx="3186248" cy="704499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Excluidos por titulo y </a:t>
              </a:r>
              <a:r>
                <a:rPr kumimoji="0" lang="es-ES" sz="1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abstract</a:t>
              </a:r>
              <a:endPara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(n=378)</a:t>
              </a:r>
            </a:p>
          </p:txBody>
        </p:sp>
        <p:cxnSp>
          <p:nvCxnSpPr>
            <p:cNvPr id="37" name="Conector recto de flecha 36">
              <a:extLst>
                <a:ext uri="{FF2B5EF4-FFF2-40B4-BE49-F238E27FC236}">
                  <a16:creationId xmlns:a16="http://schemas.microsoft.com/office/drawing/2014/main" id="{76540A6A-96B0-20B4-7C6F-5F5D4FC49610}"/>
                </a:ext>
              </a:extLst>
            </p:cNvPr>
            <p:cNvCxnSpPr/>
            <p:nvPr/>
          </p:nvCxnSpPr>
          <p:spPr>
            <a:xfrm>
              <a:off x="3328826" y="4351408"/>
              <a:ext cx="0" cy="481756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C666E58B-79DB-18DD-2391-794527BFC025}"/>
                </a:ext>
              </a:extLst>
            </p:cNvPr>
            <p:cNvSpPr txBox="1"/>
            <p:nvPr/>
          </p:nvSpPr>
          <p:spPr>
            <a:xfrm>
              <a:off x="3002488" y="4821207"/>
              <a:ext cx="655949" cy="369332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n=81</a:t>
              </a: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7B6DCAB5-7281-3FDD-0372-AA32454C20AF}"/>
                </a:ext>
              </a:extLst>
            </p:cNvPr>
            <p:cNvSpPr txBox="1"/>
            <p:nvPr/>
          </p:nvSpPr>
          <p:spPr>
            <a:xfrm>
              <a:off x="4295728" y="4676759"/>
              <a:ext cx="3419313" cy="704499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Excluidos tras revisión detallada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(n=72)</a:t>
              </a:r>
            </a:p>
          </p:txBody>
        </p:sp>
        <p:cxnSp>
          <p:nvCxnSpPr>
            <p:cNvPr id="40" name="Conector recto de flecha 39">
              <a:extLst>
                <a:ext uri="{FF2B5EF4-FFF2-40B4-BE49-F238E27FC236}">
                  <a16:creationId xmlns:a16="http://schemas.microsoft.com/office/drawing/2014/main" id="{CB4AE668-A842-750A-7D83-A1A6ED0B4582}"/>
                </a:ext>
              </a:extLst>
            </p:cNvPr>
            <p:cNvCxnSpPr/>
            <p:nvPr/>
          </p:nvCxnSpPr>
          <p:spPr>
            <a:xfrm flipV="1">
              <a:off x="3677898" y="4998564"/>
              <a:ext cx="652195" cy="2150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1" name="Conector recto de flecha 40">
              <a:extLst>
                <a:ext uri="{FF2B5EF4-FFF2-40B4-BE49-F238E27FC236}">
                  <a16:creationId xmlns:a16="http://schemas.microsoft.com/office/drawing/2014/main" id="{F2EC9046-4A26-2D40-ABB0-7A670988054C}"/>
                </a:ext>
              </a:extLst>
            </p:cNvPr>
            <p:cNvCxnSpPr/>
            <p:nvPr/>
          </p:nvCxnSpPr>
          <p:spPr>
            <a:xfrm>
              <a:off x="3327864" y="5190539"/>
              <a:ext cx="0" cy="481756"/>
            </a:xfrm>
            <a:prstGeom prst="straightConnector1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767F5272-5FF0-E5DC-63AC-D5139DE7A48F}"/>
                </a:ext>
              </a:extLst>
            </p:cNvPr>
            <p:cNvSpPr txBox="1"/>
            <p:nvPr/>
          </p:nvSpPr>
          <p:spPr>
            <a:xfrm>
              <a:off x="3049562" y="5672295"/>
              <a:ext cx="542136" cy="369332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n=9</a:t>
              </a:r>
            </a:p>
          </p:txBody>
        </p:sp>
        <p:sp>
          <p:nvSpPr>
            <p:cNvPr id="43" name="Rectángulo redondeado 42">
              <a:extLst>
                <a:ext uri="{FF2B5EF4-FFF2-40B4-BE49-F238E27FC236}">
                  <a16:creationId xmlns:a16="http://schemas.microsoft.com/office/drawing/2014/main" id="{09E36311-E4B4-F6DC-9D1B-B5EE5955EFD4}"/>
                </a:ext>
              </a:extLst>
            </p:cNvPr>
            <p:cNvSpPr/>
            <p:nvPr/>
          </p:nvSpPr>
          <p:spPr>
            <a:xfrm>
              <a:off x="1095478" y="1837857"/>
              <a:ext cx="6609030" cy="431850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6489BE5A-4D28-C176-021A-A2796CA84AEE}"/>
              </a:ext>
            </a:extLst>
          </p:cNvPr>
          <p:cNvSpPr txBox="1"/>
          <p:nvPr/>
        </p:nvSpPr>
        <p:spPr>
          <a:xfrm>
            <a:off x="3091310" y="106991"/>
            <a:ext cx="3744416" cy="3693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METODOLOGIA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1F80209-4780-5C58-B21A-0947023B568B}"/>
              </a:ext>
            </a:extLst>
          </p:cNvPr>
          <p:cNvSpPr txBox="1"/>
          <p:nvPr/>
        </p:nvSpPr>
        <p:spPr>
          <a:xfrm>
            <a:off x="3091310" y="4331300"/>
            <a:ext cx="3744416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Flujo de estudios</a:t>
            </a:r>
          </a:p>
        </p:txBody>
      </p:sp>
    </p:spTree>
    <p:extLst>
      <p:ext uri="{BB962C8B-B14F-4D97-AF65-F5344CB8AC3E}">
        <p14:creationId xmlns:p14="http://schemas.microsoft.com/office/powerpoint/2010/main" val="2069115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482601"/>
            <a:ext cx="8178800" cy="4178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5205D1F-CC62-B630-A3DF-EF32FBD6741F}"/>
              </a:ext>
            </a:extLst>
          </p:cNvPr>
          <p:cNvSpPr txBox="1"/>
          <p:nvPr/>
        </p:nvSpPr>
        <p:spPr>
          <a:xfrm>
            <a:off x="2286000" y="238758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b="1" kern="120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E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1777E4F3-BBC0-4D9A-6FF7-6667CD4CB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138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6727C29-2C80-30B0-F87F-487DA9B29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0" y="10747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C01D0F50-2441-DA0C-AAEC-FF42E43F1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136868"/>
              </p:ext>
            </p:extLst>
          </p:nvPr>
        </p:nvGraphicFramePr>
        <p:xfrm>
          <a:off x="840357" y="1058121"/>
          <a:ext cx="7463285" cy="3085395"/>
        </p:xfrm>
        <a:graphic>
          <a:graphicData uri="http://schemas.openxmlformats.org/drawingml/2006/table">
            <a:tbl>
              <a:tblPr firstRow="1" firstCol="1" bandRow="1"/>
              <a:tblGrid>
                <a:gridCol w="1147288">
                  <a:extLst>
                    <a:ext uri="{9D8B030D-6E8A-4147-A177-3AD203B41FA5}">
                      <a16:colId xmlns:a16="http://schemas.microsoft.com/office/drawing/2014/main" val="860754402"/>
                    </a:ext>
                  </a:extLst>
                </a:gridCol>
                <a:gridCol w="1923741">
                  <a:extLst>
                    <a:ext uri="{9D8B030D-6E8A-4147-A177-3AD203B41FA5}">
                      <a16:colId xmlns:a16="http://schemas.microsoft.com/office/drawing/2014/main" val="2140989262"/>
                    </a:ext>
                  </a:extLst>
                </a:gridCol>
                <a:gridCol w="1708305">
                  <a:extLst>
                    <a:ext uri="{9D8B030D-6E8A-4147-A177-3AD203B41FA5}">
                      <a16:colId xmlns:a16="http://schemas.microsoft.com/office/drawing/2014/main" val="3650478721"/>
                    </a:ext>
                  </a:extLst>
                </a:gridCol>
                <a:gridCol w="1364490">
                  <a:extLst>
                    <a:ext uri="{9D8B030D-6E8A-4147-A177-3AD203B41FA5}">
                      <a16:colId xmlns:a16="http://schemas.microsoft.com/office/drawing/2014/main" val="3096577651"/>
                    </a:ext>
                  </a:extLst>
                </a:gridCol>
                <a:gridCol w="665028">
                  <a:extLst>
                    <a:ext uri="{9D8B030D-6E8A-4147-A177-3AD203B41FA5}">
                      <a16:colId xmlns:a16="http://schemas.microsoft.com/office/drawing/2014/main" val="4130025023"/>
                    </a:ext>
                  </a:extLst>
                </a:gridCol>
                <a:gridCol w="654433">
                  <a:extLst>
                    <a:ext uri="{9D8B030D-6E8A-4147-A177-3AD203B41FA5}">
                      <a16:colId xmlns:a16="http://schemas.microsoft.com/office/drawing/2014/main" val="1474051035"/>
                    </a:ext>
                  </a:extLst>
                </a:gridCol>
              </a:tblGrid>
              <a:tr h="170972"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Comparator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Subgroup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Evidence of SITT </a:t>
                      </a:r>
                      <a:r>
                        <a:rPr lang="en-GB" sz="600" b="1" i="1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vs</a:t>
                      </a: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 comparators at 52 weeks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129722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Exacerbations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Lung function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Quality of life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Mortality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44471"/>
                  </a:ext>
                </a:extLst>
              </a:tr>
              <a:tr h="125413">
                <a:tc rowSpan="5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LAMA or LABA or ICS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Previous exacerbations (≥2 moderate and/or ≥1 severe)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508635" algn="ctr"/>
                        </a:tabLs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HR=0.72 (95% CI 0.57-0.92) (1)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499401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FEV</a:t>
                      </a:r>
                      <a:r>
                        <a:rPr lang="en-GB" sz="600" b="1" i="0" u="none" strike="noStrike" kern="12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&lt;50%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Contradictory (1)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Contradictory (1)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734102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High eosinophil level (≥150 cells/</a:t>
                      </a:r>
                      <a:r>
                        <a:rPr lang="el-GR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743554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Smoking status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SITT superiority in current smokers (1)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SITT superiority in current smokers (1)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084823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Contradictory in former smoker (1)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165189"/>
                  </a:ext>
                </a:extLst>
              </a:tr>
              <a:tr h="281692">
                <a:tc rowSpan="5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LAMA/LABA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Previous exacerbations (≥2 moderate and/or ≥1 severe)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HR=0.73 (95% CI 0.67-0.79)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GB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=31% (</a:t>
                      </a:r>
                      <a:r>
                        <a:rPr lang="en-GB" sz="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=0.235) (2, 3)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Contradictory (2)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445271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FEV</a:t>
                      </a:r>
                      <a:r>
                        <a:rPr lang="en-GB" sz="600" b="1" i="0" u="none" strike="noStrike" kern="12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&lt;50%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HR=0.93 (95% CI 0.50-1.28) (3)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Contradictory (2)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480487"/>
                  </a:ext>
                </a:extLst>
              </a:tr>
              <a:tr h="2816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High eosinophil level (≥150 cells/</a:t>
                      </a:r>
                      <a:r>
                        <a:rPr lang="el-GR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HR=0.70 (95% CI 0.65-0.76)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GB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=74.3% (</a:t>
                      </a:r>
                      <a:r>
                        <a:rPr lang="en-GB" sz="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=0.020) (4, 5)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SITT superiority (6)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SITT superiority (6)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506917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Smoking status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SITT superiority in current smokers (3, 4)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829895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Contradictory in former smokers (3, 4)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308829"/>
                  </a:ext>
                </a:extLst>
              </a:tr>
              <a:tr h="125413">
                <a:tc rowSpan="4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LABA/ICS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Previous exacerbations (≥2 moderate and/or ≥1 severe)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Contradictory (4, 5, 7)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SITT superiority (8)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differences (8)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differences 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448329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FEV</a:t>
                      </a:r>
                      <a:r>
                        <a:rPr lang="en-GB" sz="600" b="1" i="0" u="none" strike="noStrike" kern="12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&lt;50%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SITT superiority (8)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differences (8)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differences (2)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187064"/>
                  </a:ext>
                </a:extLst>
              </a:tr>
              <a:tr h="2816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High eosinophil level (≥150 cells/</a:t>
                      </a:r>
                      <a:r>
                        <a:rPr lang="el-GR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HR=0.82 (95% CI 0.76-0.87)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GB" sz="6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=83.2% (</a:t>
                      </a:r>
                      <a:r>
                        <a:rPr lang="en-GB" sz="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=0.003) (4, 5)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562383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Smoking status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SITT superiority in current and former smokers (4)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172707"/>
                  </a:ext>
                </a:extLst>
              </a:tr>
              <a:tr h="125413">
                <a:tc rowSpan="3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Multiple-inhaler triple therapy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857" marR="50857" marT="25429" marB="25429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Previous exacerbations (≥2 moderate and/or ≥1 severe)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HR=0.71 (95% CI 0.51-0.99) (1) 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646774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FEV</a:t>
                      </a:r>
                      <a:r>
                        <a:rPr lang="en-GB" sz="600" b="1" i="0" u="none" strike="noStrike" kern="120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&lt;50%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differences 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differences 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863309"/>
                  </a:ext>
                </a:extLst>
              </a:tr>
              <a:tr h="1254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High eosinophil level (≥150 cells/</a:t>
                      </a:r>
                      <a:r>
                        <a:rPr lang="el-GR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578583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E74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Smoking status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differences 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differences </a:t>
                      </a: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24" marR="36024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8" marR="5298" marT="52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416299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1AD0FEE5-90B0-8BF0-C524-549A17946880}"/>
              </a:ext>
            </a:extLst>
          </p:cNvPr>
          <p:cNvSpPr txBox="1"/>
          <p:nvPr/>
        </p:nvSpPr>
        <p:spPr>
          <a:xfrm>
            <a:off x="2771800" y="512432"/>
            <a:ext cx="3744416" cy="3693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4382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4B4DFA7-5D7B-5AAD-58ED-5D63CD9BC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10" y="1347614"/>
            <a:ext cx="806578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32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F971ABB-B514-1598-B033-6D7ACFE8B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23478"/>
            <a:ext cx="5334405" cy="21546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B01A7D7-98F0-295B-276D-83D747454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381" y="2499742"/>
            <a:ext cx="5406413" cy="23760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Marco 4">
            <a:extLst>
              <a:ext uri="{FF2B5EF4-FFF2-40B4-BE49-F238E27FC236}">
                <a16:creationId xmlns:a16="http://schemas.microsoft.com/office/drawing/2014/main" id="{F35B7FAF-E985-27DC-022D-4D1ADF84CFDA}"/>
              </a:ext>
            </a:extLst>
          </p:cNvPr>
          <p:cNvSpPr/>
          <p:nvPr/>
        </p:nvSpPr>
        <p:spPr>
          <a:xfrm>
            <a:off x="2483768" y="4011910"/>
            <a:ext cx="4032448" cy="360040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38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06F2BA-7134-866A-A87B-5D11129AC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232" y="123478"/>
            <a:ext cx="5473700" cy="1574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9D11FFE-5277-59EC-78A0-59B846FDB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138" y="1804973"/>
            <a:ext cx="5521888" cy="13775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B70655-D92C-E88E-B7A7-F468D8C3A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138" y="3303588"/>
            <a:ext cx="5521888" cy="1733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4297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C43D2E6-63D6-583D-E193-AC1AE44A0649}"/>
              </a:ext>
            </a:extLst>
          </p:cNvPr>
          <p:cNvSpPr txBox="1"/>
          <p:nvPr/>
        </p:nvSpPr>
        <p:spPr>
          <a:xfrm>
            <a:off x="179512" y="1419622"/>
            <a:ext cx="6048672" cy="258532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s-ES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1.-El Semáforo </a:t>
            </a:r>
            <a:r>
              <a:rPr lang="es-ES" sz="18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Triplepoc</a:t>
            </a:r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pretende ser una </a:t>
            </a: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herramienta</a:t>
            </a:r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ayuda al </a:t>
            </a: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Profesional Sanitario</a:t>
            </a:r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para indicar </a:t>
            </a: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“Triple Terapia SITT”</a:t>
            </a:r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pacientes mal controlados</a:t>
            </a:r>
          </a:p>
          <a:p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2.-Nuestra </a:t>
            </a: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herramienta</a:t>
            </a:r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sustenta en la </a:t>
            </a:r>
            <a:r>
              <a:rPr lang="es-ES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evidencia científica</a:t>
            </a:r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sin olvidar la importancia de Parar (rojo) Pensar (amarillo) y Actuar (verde) según otros criterios que justifican la elección individualizada del tratamiento 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DF9AF0A-1D27-2087-5C93-B80BCAB38D24}"/>
              </a:ext>
            </a:extLst>
          </p:cNvPr>
          <p:cNvSpPr txBox="1"/>
          <p:nvPr/>
        </p:nvSpPr>
        <p:spPr>
          <a:xfrm>
            <a:off x="2771800" y="512432"/>
            <a:ext cx="3744416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CONCLUSIONES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675EC9F-DD39-0866-782E-B3A731DD2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427" y="2931790"/>
            <a:ext cx="2910922" cy="1455461"/>
          </a:xfrm>
          <a:prstGeom prst="rect">
            <a:avLst/>
          </a:prstGeom>
        </p:spPr>
      </p:pic>
      <p:grpSp>
        <p:nvGrpSpPr>
          <p:cNvPr id="6" name="Group 6">
            <a:extLst>
              <a:ext uri="{FF2B5EF4-FFF2-40B4-BE49-F238E27FC236}">
                <a16:creationId xmlns:a16="http://schemas.microsoft.com/office/drawing/2014/main" id="{29AE2786-EE63-BB6A-2500-CE71F919B71C}"/>
              </a:ext>
            </a:extLst>
          </p:cNvPr>
          <p:cNvGrpSpPr/>
          <p:nvPr/>
        </p:nvGrpSpPr>
        <p:grpSpPr>
          <a:xfrm>
            <a:off x="161176" y="1125098"/>
            <a:ext cx="8587288" cy="3750907"/>
            <a:chOff x="4935071" y="2393973"/>
            <a:chExt cx="7016233" cy="2565867"/>
          </a:xfrm>
        </p:grpSpPr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09E16AAB-8A7B-15AE-1A54-8A9D322FC8A1}"/>
                </a:ext>
              </a:extLst>
            </p:cNvPr>
            <p:cNvSpPr txBox="1"/>
            <p:nvPr/>
          </p:nvSpPr>
          <p:spPr>
            <a:xfrm>
              <a:off x="4935071" y="2393973"/>
              <a:ext cx="3684494" cy="2554545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dirty="0" err="1"/>
                <a:t>Siempre</a:t>
              </a:r>
              <a:r>
                <a:rPr lang="en-US" sz="4000" dirty="0"/>
                <a:t> </a:t>
              </a:r>
              <a:r>
                <a:rPr lang="en-US" sz="4000" dirty="0" err="1"/>
                <a:t>recordando</a:t>
              </a:r>
              <a:r>
                <a:rPr lang="en-US" sz="4000" dirty="0"/>
                <a:t> que NO </a:t>
              </a:r>
              <a:r>
                <a:rPr lang="en-US" sz="4000" dirty="0" err="1"/>
                <a:t>somos</a:t>
              </a:r>
              <a:r>
                <a:rPr lang="en-US" sz="4000" dirty="0"/>
                <a:t> Robots</a:t>
              </a:r>
            </a:p>
          </p:txBody>
        </p:sp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9F4F7B5A-E821-529F-FC2C-CAF721D2A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25741" y="2393974"/>
              <a:ext cx="3425563" cy="25658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7080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695BFADB-EDEA-A9F0-B815-908C91F4E4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3737869"/>
              </p:ext>
            </p:extLst>
          </p:nvPr>
        </p:nvGraphicFramePr>
        <p:xfrm>
          <a:off x="1727076" y="771550"/>
          <a:ext cx="5689848" cy="3831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" r:id="rId2" imgW="20510500" imgH="15392400" progId="PowerPoint.Slide.8">
                  <p:embed/>
                </p:oleObj>
              </mc:Choice>
              <mc:Fallback>
                <p:oleObj name="Diapositiva" r:id="rId2" imgW="20510500" imgH="15392400" progId="PowerPoint.Slide.8">
                  <p:embed/>
                  <p:pic>
                    <p:nvPicPr>
                      <p:cNvPr id="80897" name="Object 2">
                        <a:extLst>
                          <a:ext uri="{FF2B5EF4-FFF2-40B4-BE49-F238E27FC236}">
                            <a16:creationId xmlns:a16="http://schemas.microsoft.com/office/drawing/2014/main" id="{3CCF1DD1-5F66-0947-89B3-AB50731E82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076" y="771550"/>
                        <a:ext cx="5689848" cy="3831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34450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854</Words>
  <Application>Microsoft Macintosh PowerPoint</Application>
  <PresentationFormat>Presentación en pantalla (16:9)</PresentationFormat>
  <Paragraphs>148</Paragraphs>
  <Slides>12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Tema de Office</vt:lpstr>
      <vt:lpstr>Diapositiva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juan antonio riesco miranda</cp:lastModifiedBy>
  <cp:revision>13</cp:revision>
  <dcterms:created xsi:type="dcterms:W3CDTF">2022-01-11T08:55:46Z</dcterms:created>
  <dcterms:modified xsi:type="dcterms:W3CDTF">2023-03-21T05:19:53Z</dcterms:modified>
</cp:coreProperties>
</file>