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68" r:id="rId4"/>
    <p:sldId id="267" r:id="rId5"/>
    <p:sldId id="262" r:id="rId6"/>
    <p:sldId id="265" r:id="rId7"/>
    <p:sldId id="271" r:id="rId8"/>
    <p:sldId id="260" r:id="rId9"/>
    <p:sldId id="269" r:id="rId10"/>
    <p:sldId id="261" r:id="rId11"/>
    <p:sldId id="270" r:id="rId12"/>
    <p:sldId id="263" r:id="rId1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1C332E-2EE4-2B2C-B3AC-A2F9101CBEE3}" name="beatriz maria jimenez rodriguez" initials="bmjr" userId="62b608fbfe4bfbc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042" y="9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4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Marcador de contenido 13" descr="Vista de una ciudad desde lo alto de un edificio&#10;&#10;Descripción generada automáticamente">
            <a:extLst>
              <a:ext uri="{FF2B5EF4-FFF2-40B4-BE49-F238E27FC236}">
                <a16:creationId xmlns:a16="http://schemas.microsoft.com/office/drawing/2014/main" id="{E4D971C0-9786-6A43-5600-B23D7D1531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r="-1" b="-1"/>
          <a:stretch/>
        </p:blipFill>
        <p:spPr>
          <a:xfrm>
            <a:off x="1891767" y="10"/>
            <a:ext cx="7252231" cy="5143490"/>
          </a:xfrm>
          <a:prstGeom prst="rect">
            <a:avLst/>
          </a:prstGeom>
        </p:spPr>
      </p:pic>
      <p:sp>
        <p:nvSpPr>
          <p:cNvPr id="64" name="Rectangle 5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Content Placeholder 17">
            <a:extLst>
              <a:ext uri="{FF2B5EF4-FFF2-40B4-BE49-F238E27FC236}">
                <a16:creationId xmlns:a16="http://schemas.microsoft.com/office/drawing/2014/main" id="{46D193C5-9A63-E74D-CC61-9E6F85E7F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339502"/>
            <a:ext cx="7848872" cy="936104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500" b="1" dirty="0"/>
              <a:t>ADHERENCIA AL TRATAMIENTO ANTIFIBROTICO, EFICACIA Y RESULTADOS EN SALUD PARA PACIENTES CON FIBROSIS PULMONAR IDIOPATICA EN ESPAÑA: UN ESTUDIO DE EVIDENCIA EN VIDA REAL 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3F5BD2D-1607-FCC5-1151-EE01EE34BAD7}"/>
              </a:ext>
            </a:extLst>
          </p:cNvPr>
          <p:cNvSpPr txBox="1"/>
          <p:nvPr/>
        </p:nvSpPr>
        <p:spPr>
          <a:xfrm>
            <a:off x="107504" y="3075806"/>
            <a:ext cx="3024336" cy="140038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_tradnl" sz="1400" b="1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Beatriz María Jiménez Rodríguez.</a:t>
            </a:r>
            <a:endParaRPr lang="es-ES" sz="1400" b="1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_tradnl" sz="1400" b="1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FEA, Hospital Universitario Virgen de las Nieves, Granada.</a:t>
            </a:r>
          </a:p>
          <a:p>
            <a:endParaRPr lang="es-ES" sz="1400" dirty="0"/>
          </a:p>
          <a:p>
            <a:r>
              <a:rPr lang="es-ES" sz="1400" dirty="0"/>
              <a:t>En Sevilla, a 24 de marzo de 2023</a:t>
            </a:r>
          </a:p>
        </p:txBody>
      </p:sp>
    </p:spTree>
    <p:extLst>
      <p:ext uri="{BB962C8B-B14F-4D97-AF65-F5344CB8AC3E}">
        <p14:creationId xmlns:p14="http://schemas.microsoft.com/office/powerpoint/2010/main" val="14826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BD805B9-0E15-38DD-643B-FEC710E13797}"/>
              </a:ext>
            </a:extLst>
          </p:cNvPr>
          <p:cNvSpPr txBox="1"/>
          <p:nvPr/>
        </p:nvSpPr>
        <p:spPr>
          <a:xfrm>
            <a:off x="755576" y="771550"/>
            <a:ext cx="7416825" cy="3675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La fibrosis pulmonar idiopática (FPI) es la enfermedad intersticial fibrosante más prevalente (13-20/100.000 habitantes) y de peor pronóstico, con una supervivencia media desde el diagnóstico de 3-5 años.</a:t>
            </a: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s-ES" sz="1400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En 2015 se actualizaron las recomendaciones internacionales* para el tratamiento de la FPI</a:t>
            </a:r>
            <a:r>
              <a:rPr lang="es-E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s-ES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se estableció una </a:t>
            </a:r>
            <a:r>
              <a:rPr lang="es-ES" sz="1400" b="1" u="sng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s-ES" sz="1400" b="1" u="sng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recomendación grado A para dos fármacos </a:t>
            </a:r>
            <a:r>
              <a:rPr lang="es-ES" sz="1400" b="1" u="sng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antifibróticos</a:t>
            </a:r>
            <a:r>
              <a:rPr lang="es-ES" sz="1400" b="1" u="sng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s-ES" sz="1400" b="1" u="sng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pirfenidona</a:t>
            </a:r>
            <a:r>
              <a:rPr lang="es-ES" sz="1400" b="1" u="sng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s-ES" sz="1400" b="1" u="sng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nintedanib</a:t>
            </a:r>
            <a:r>
              <a:rPr lang="es-ES" sz="1400" b="1" u="sng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en base a un nivel 1 de evidencia científica (EC y metaanálisis) siguiendo el sistema GRADE”.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s-ES" sz="1400" b="1" u="sng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Hay pocos datos sobre eficacia y perfil de seguridad de la población española con FPI en el mundo real.  </a:t>
            </a:r>
            <a:endParaRPr lang="es-E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/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3DCA683F-C722-F948-34BE-DEABB5DEBD84}"/>
              </a:ext>
            </a:extLst>
          </p:cNvPr>
          <p:cNvSpPr/>
          <p:nvPr/>
        </p:nvSpPr>
        <p:spPr>
          <a:xfrm rot="16200000">
            <a:off x="-1702617" y="2581673"/>
            <a:ext cx="4268316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Introducción</a:t>
            </a:r>
            <a:endParaRPr lang="es-ES" sz="24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A60621-D4D6-6512-E3E1-AA4F20559D7E}"/>
              </a:ext>
            </a:extLst>
          </p:cNvPr>
          <p:cNvSpPr txBox="1"/>
          <p:nvPr/>
        </p:nvSpPr>
        <p:spPr>
          <a:xfrm>
            <a:off x="827584" y="4094951"/>
            <a:ext cx="7560840" cy="5539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*Raghu G et al.; American Thoracic Society; European Respiratory society; Japanese Respiratory Society; Latin American Thoracic Association. An Official ATS/ERS/JRS/ALAT Clinical Practice Guideline: Treatment of Idiopathic Pulmonary Fibrosis. An Update of the 2011 Clinical Practice Guideline. Am J Respir Crit Care Med 2015;192(2):e3-19.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13" descr="C:\Users\filomena\AppData\Local\Microsoft\Windows\Temporary Internet Files\Content.IE5\T23228GI\MC900078711[1].wmf">
            <a:extLst>
              <a:ext uri="{FF2B5EF4-FFF2-40B4-BE49-F238E27FC236}">
                <a16:creationId xmlns:a16="http://schemas.microsoft.com/office/drawing/2014/main" id="{2E406383-1DD3-5CE2-7CCC-2C7F1C264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2833700"/>
            <a:ext cx="962216" cy="1046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3058F4-A7CD-67D6-5323-C3AB31B29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699542"/>
            <a:ext cx="7859216" cy="389508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3000" b="1" dirty="0"/>
              <a:t>Objetivo principal</a:t>
            </a:r>
            <a:r>
              <a:rPr lang="es-ES" sz="3000" dirty="0"/>
              <a:t>: Analizar la eficacia de P y N en términos de supervivencia,  su perfil de seguridad y, los factores asociados a la adherencia de dichos tratamientos. </a:t>
            </a:r>
          </a:p>
          <a:p>
            <a:pPr algn="just"/>
            <a:endParaRPr lang="es-ES" sz="3000" dirty="0"/>
          </a:p>
          <a:p>
            <a:pPr algn="just"/>
            <a:endParaRPr lang="es-ES" sz="3000" dirty="0"/>
          </a:p>
          <a:p>
            <a:pPr algn="just"/>
            <a:r>
              <a:rPr lang="es-ES" sz="3000" b="1" dirty="0"/>
              <a:t>Objetivos secundarios</a:t>
            </a:r>
            <a:r>
              <a:rPr lang="es-ES" sz="3000" dirty="0"/>
              <a:t>: Evaluar cómo influyen las comorbilidades y otras características del paciente en la retirada del tratamiento. </a:t>
            </a:r>
          </a:p>
          <a:p>
            <a:pPr algn="just"/>
            <a:endParaRPr lang="es-ES" dirty="0"/>
          </a:p>
          <a:p>
            <a:pPr marL="0" indent="0" algn="just">
              <a:buNone/>
            </a:pPr>
            <a:endParaRPr lang="es-ES" dirty="0"/>
          </a:p>
        </p:txBody>
      </p:sp>
      <p:sp>
        <p:nvSpPr>
          <p:cNvPr id="7" name="10 Rectángulo">
            <a:extLst>
              <a:ext uri="{FF2B5EF4-FFF2-40B4-BE49-F238E27FC236}">
                <a16:creationId xmlns:a16="http://schemas.microsoft.com/office/drawing/2014/main" id="{FE1C0D3E-ECA7-4D79-6E31-883D19F1447E}"/>
              </a:ext>
            </a:extLst>
          </p:cNvPr>
          <p:cNvSpPr/>
          <p:nvPr/>
        </p:nvSpPr>
        <p:spPr>
          <a:xfrm rot="16200000">
            <a:off x="-1675697" y="2726707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Objetivos.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9303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F549F4-A836-8AB2-A606-C57F1A016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308" y="699542"/>
            <a:ext cx="8119126" cy="3898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200" b="1" u="sng" dirty="0"/>
              <a:t>Diseño del estudio: </a:t>
            </a:r>
          </a:p>
          <a:p>
            <a:pPr marL="0" indent="0">
              <a:buNone/>
            </a:pPr>
            <a:r>
              <a:rPr lang="es-ES" sz="1200" dirty="0"/>
              <a:t>Estudio observacional de 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cohortes retrospectivo multicéntrico </a:t>
            </a:r>
            <a:r>
              <a:rPr lang="es-ES" sz="1200" dirty="0"/>
              <a:t>(Hospital Universitario Virgen de las Nieves-Granada-, Virgen del Roció, Macarena –Sevilla- y, Complejo hospitalario de Jaén).  Iniciativa de </a:t>
            </a:r>
            <a:r>
              <a:rPr lang="es-ES" sz="1200" dirty="0" err="1"/>
              <a:t>Neumosur</a:t>
            </a:r>
            <a:r>
              <a:rPr lang="es-ES" sz="1200" dirty="0"/>
              <a:t> del curso de jóvenes investigadores. </a:t>
            </a:r>
          </a:p>
          <a:p>
            <a:endParaRPr lang="es-ES" sz="1200" dirty="0"/>
          </a:p>
          <a:p>
            <a:pPr marL="0" indent="0">
              <a:buNone/>
            </a:pPr>
            <a:r>
              <a:rPr lang="es-ES" sz="1200" b="1" u="sng" dirty="0"/>
              <a:t>Población del estudio:</a:t>
            </a:r>
            <a:r>
              <a:rPr lang="es-ES" sz="1200" dirty="0"/>
              <a:t> </a:t>
            </a:r>
          </a:p>
          <a:p>
            <a:pPr marL="0" indent="0">
              <a:buNone/>
            </a:pPr>
            <a:r>
              <a:rPr lang="es-ES" sz="1200" dirty="0"/>
              <a:t>Se incluyeron pacientes  con diagnostico de 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FPI desde 2015 hasta 2021 </a:t>
            </a:r>
            <a:r>
              <a:rPr lang="es-ES" sz="1200" dirty="0"/>
              <a:t>y, que habían recibido al menos una dosis de </a:t>
            </a:r>
            <a:r>
              <a:rPr lang="es-ES" sz="1200" dirty="0" err="1"/>
              <a:t>tto</a:t>
            </a:r>
            <a:r>
              <a:rPr lang="es-ES" sz="1200" dirty="0"/>
              <a:t> </a:t>
            </a:r>
            <a:r>
              <a:rPr lang="es-ES" sz="1200" dirty="0" err="1"/>
              <a:t>antifibrótico</a:t>
            </a:r>
            <a:r>
              <a:rPr lang="es-ES" sz="1200" dirty="0"/>
              <a:t> &gt;10 días  (</a:t>
            </a:r>
            <a:r>
              <a:rPr lang="es-ES" sz="1200" dirty="0" err="1"/>
              <a:t>nintedanib</a:t>
            </a:r>
            <a:r>
              <a:rPr lang="es-ES" sz="1200" dirty="0"/>
              <a:t>-N o </a:t>
            </a:r>
            <a:r>
              <a:rPr lang="es-ES" sz="1200" dirty="0" err="1"/>
              <a:t>pirferidona</a:t>
            </a:r>
            <a:r>
              <a:rPr lang="es-ES" sz="1200" dirty="0"/>
              <a:t>-P) y revisados posteriormente desde consultas 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monográficas de EPID. </a:t>
            </a:r>
            <a:endParaRPr lang="es-ES" sz="1200" dirty="0"/>
          </a:p>
          <a:p>
            <a:endParaRPr lang="es-ES" sz="1200" dirty="0"/>
          </a:p>
          <a:p>
            <a:pPr marL="0" indent="0">
              <a:buNone/>
            </a:pPr>
            <a:r>
              <a:rPr lang="es-ES" sz="1200" b="1" u="sng" dirty="0"/>
              <a:t>Análisis estadístico: </a:t>
            </a:r>
          </a:p>
          <a:p>
            <a:pPr marL="0" indent="0">
              <a:buNone/>
            </a:pPr>
            <a:r>
              <a:rPr lang="es-ES" sz="1200" b="1" i="1" u="sng" dirty="0"/>
              <a:t>1-Análisis descriptivo general de las variables. </a:t>
            </a:r>
            <a:endParaRPr lang="es-ES" sz="1200" b="1" u="sng" dirty="0"/>
          </a:p>
          <a:p>
            <a:pPr>
              <a:buFont typeface="Wingdings" panose="05000000000000000000" pitchFamily="2" charset="2"/>
              <a:buChar char="§"/>
            </a:pPr>
            <a:r>
              <a:rPr lang="es-ES" sz="1200" dirty="0"/>
              <a:t>Mediana (RIC), Media ± SD. </a:t>
            </a:r>
          </a:p>
          <a:p>
            <a:pPr marL="0" indent="0">
              <a:buNone/>
            </a:pPr>
            <a:r>
              <a:rPr lang="es-ES" sz="1200" b="1" i="1" u="sng" dirty="0"/>
              <a:t>2-Asociación entre variables. </a:t>
            </a:r>
            <a:endParaRPr lang="es-ES" sz="1200" dirty="0"/>
          </a:p>
          <a:p>
            <a:pPr>
              <a:buFont typeface="Wingdings" panose="05000000000000000000" pitchFamily="2" charset="2"/>
              <a:buChar char="§"/>
            </a:pPr>
            <a:r>
              <a:rPr lang="es-ES" sz="1200" dirty="0"/>
              <a:t>Variables categóricas: X2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1200" dirty="0"/>
              <a:t>Variables continuas: ANOVA, t </a:t>
            </a:r>
            <a:r>
              <a:rPr lang="es-ES" sz="1200" dirty="0" err="1"/>
              <a:t>student</a:t>
            </a:r>
            <a:r>
              <a:rPr lang="es-ES" sz="1200" dirty="0"/>
              <a:t>, U de Mann Whitney.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1200" dirty="0"/>
              <a:t>Curvas de supervivencia de Kaplan-Meier y regresión de COX, para comparar t hasta RAM, interrupción del </a:t>
            </a:r>
            <a:r>
              <a:rPr lang="es-ES" sz="1200" dirty="0" err="1"/>
              <a:t>tto</a:t>
            </a:r>
            <a:r>
              <a:rPr lang="es-ES" sz="1200" dirty="0"/>
              <a:t> y muerte.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1200" dirty="0"/>
              <a:t>La significación estadística se consideró p&lt;0,05. Programa estadístico: </a:t>
            </a:r>
            <a:r>
              <a:rPr lang="es-ES" sz="1200" dirty="0" err="1"/>
              <a:t>Jamovi</a:t>
            </a:r>
            <a:r>
              <a:rPr lang="es-ES" sz="1200" dirty="0"/>
              <a:t> 1.6</a:t>
            </a:r>
          </a:p>
          <a:p>
            <a:endParaRPr lang="es-ES" sz="1200" dirty="0"/>
          </a:p>
          <a:p>
            <a:pPr marL="0" indent="0">
              <a:buNone/>
            </a:pPr>
            <a:r>
              <a:rPr lang="es-ES" sz="1200" b="1" u="sng" dirty="0"/>
              <a:t>Ética:</a:t>
            </a:r>
          </a:p>
          <a:p>
            <a:pPr marL="0" indent="0">
              <a:buNone/>
            </a:pPr>
            <a:r>
              <a:rPr lang="es-ES" sz="1200" dirty="0"/>
              <a:t>El protocolo del estudio fue aprobado por el comité de ética local.</a:t>
            </a:r>
          </a:p>
        </p:txBody>
      </p:sp>
      <p:sp>
        <p:nvSpPr>
          <p:cNvPr id="4" name="10 Rectángulo">
            <a:extLst>
              <a:ext uri="{FF2B5EF4-FFF2-40B4-BE49-F238E27FC236}">
                <a16:creationId xmlns:a16="http://schemas.microsoft.com/office/drawing/2014/main" id="{1D0C5334-DDAC-1342-26FA-2E5B78595DCD}"/>
              </a:ext>
            </a:extLst>
          </p:cNvPr>
          <p:cNvSpPr/>
          <p:nvPr/>
        </p:nvSpPr>
        <p:spPr>
          <a:xfrm rot="16200000">
            <a:off x="-1675697" y="2726707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Material y Métodos.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14470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>
            <a:extLst>
              <a:ext uri="{FF2B5EF4-FFF2-40B4-BE49-F238E27FC236}">
                <a16:creationId xmlns:a16="http://schemas.microsoft.com/office/drawing/2014/main" id="{B98B3699-202F-8709-1BB6-F86D0D46F046}"/>
              </a:ext>
            </a:extLst>
          </p:cNvPr>
          <p:cNvSpPr/>
          <p:nvPr/>
        </p:nvSpPr>
        <p:spPr>
          <a:xfrm rot="16200000">
            <a:off x="-1789480" y="2652420"/>
            <a:ext cx="4409810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Resultados</a:t>
            </a:r>
            <a:endParaRPr lang="es-ES" sz="2400" b="1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C7497F4-A828-A037-15F1-ED230C850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001885"/>
              </p:ext>
            </p:extLst>
          </p:nvPr>
        </p:nvGraphicFramePr>
        <p:xfrm>
          <a:off x="2472680" y="195486"/>
          <a:ext cx="6480721" cy="469081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73057">
                  <a:extLst>
                    <a:ext uri="{9D8B030D-6E8A-4147-A177-3AD203B41FA5}">
                      <a16:colId xmlns:a16="http://schemas.microsoft.com/office/drawing/2014/main" val="3781322394"/>
                    </a:ext>
                  </a:extLst>
                </a:gridCol>
                <a:gridCol w="515592">
                  <a:extLst>
                    <a:ext uri="{9D8B030D-6E8A-4147-A177-3AD203B41FA5}">
                      <a16:colId xmlns:a16="http://schemas.microsoft.com/office/drawing/2014/main" val="1415864425"/>
                    </a:ext>
                  </a:extLst>
                </a:gridCol>
                <a:gridCol w="1233617">
                  <a:extLst>
                    <a:ext uri="{9D8B030D-6E8A-4147-A177-3AD203B41FA5}">
                      <a16:colId xmlns:a16="http://schemas.microsoft.com/office/drawing/2014/main" val="2768647624"/>
                    </a:ext>
                  </a:extLst>
                </a:gridCol>
                <a:gridCol w="1230686">
                  <a:extLst>
                    <a:ext uri="{9D8B030D-6E8A-4147-A177-3AD203B41FA5}">
                      <a16:colId xmlns:a16="http://schemas.microsoft.com/office/drawing/2014/main" val="3100261962"/>
                    </a:ext>
                  </a:extLst>
                </a:gridCol>
                <a:gridCol w="1227769">
                  <a:extLst>
                    <a:ext uri="{9D8B030D-6E8A-4147-A177-3AD203B41FA5}">
                      <a16:colId xmlns:a16="http://schemas.microsoft.com/office/drawing/2014/main" val="2644002070"/>
                    </a:ext>
                  </a:extLst>
                </a:gridCol>
              </a:tblGrid>
              <a:tr h="233226"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Nintedanib (N=85)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Pirferidona</a:t>
                      </a:r>
                    </a:p>
                    <a:p>
                      <a:r>
                        <a:rPr lang="es-ES" sz="800" kern="100">
                          <a:effectLst/>
                        </a:rPr>
                        <a:t>(N=147)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Total </a:t>
                      </a:r>
                      <a:r>
                        <a:rPr lang="es-ES" sz="800" b="1" kern="100" dirty="0">
                          <a:effectLst/>
                        </a:rPr>
                        <a:t>(N=232)</a:t>
                      </a:r>
                      <a:endParaRPr lang="es-ES" sz="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p-valor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15844500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Edad (años),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0">
                          <a:effectLst/>
                        </a:rPr>
                        <a:t>69.0 (8.3)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70.4 (7.7)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b="1" kern="100" dirty="0">
                          <a:effectLst/>
                        </a:rPr>
                        <a:t>69.9 (7.9)</a:t>
                      </a:r>
                      <a:endParaRPr lang="es-ES" sz="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0.190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4164883250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Sexo masculino, n 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69 (81,2%)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111 (79.6%)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b="1" kern="100" dirty="0">
                          <a:effectLst/>
                        </a:rPr>
                        <a:t>186 (80.2%)</a:t>
                      </a:r>
                      <a:endParaRPr lang="es-ES" sz="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0.771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222264843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Historia de tabaquismo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9(10,6%)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9(6.1%)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18.7 (7.8%)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0.325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127481171"/>
                  </a:ext>
                </a:extLst>
              </a:tr>
              <a:tr h="141186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Fumador activos,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31,8(26,7%)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29.9 (27.7)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30.6 (27.3)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0.622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814840882"/>
                  </a:ext>
                </a:extLst>
              </a:tr>
              <a:tr h="128351">
                <a:tc>
                  <a:txBody>
                    <a:bodyPr/>
                    <a:lstStyle/>
                    <a:p>
                      <a:r>
                        <a:rPr lang="es-ES" sz="800" kern="100" dirty="0" err="1">
                          <a:effectLst/>
                        </a:rPr>
                        <a:t>ICAT,media</a:t>
                      </a:r>
                      <a:r>
                        <a:rPr lang="es-ES" sz="800" kern="100" dirty="0">
                          <a:effectLst/>
                        </a:rPr>
                        <a:t> (SD)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28,9 (3,4%)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29 (4.1)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28.9 (3.9)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0.891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067188528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Comorbilidades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832197307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Alguna,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49 (57,6%)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101 (68.7%)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150 (64.7%)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0.090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639791443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Índice de charlson 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3,6 (1.6)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4.1 (1.7)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3.9 (1.7)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0.0170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944172775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Comorbilidades respiratorias,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30 (35,3%)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50 (34%)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80 (34.5%)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0.843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768721043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Comorbilidades cardiovasculares,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21 (24,7%)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53 (36.1%)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74 (31.9%)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0.074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613612098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ERGE,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22 (25,2%)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30 (20.4%)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52 (22.5%)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0.311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840305714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DM2,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15 (17,6%)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38 (25.9%)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53 (22.8%)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0.152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527236707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ERC,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10 (11,8%)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 (5.4%)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18 (7.8%)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0.083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607751714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Depresión, n 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 (9,4%)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10 (6.8%)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18 (7.8%)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0.126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1543744904"/>
                  </a:ext>
                </a:extLst>
              </a:tr>
              <a:tr h="128351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Días desde el diagnostico,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280 (698.3)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260 (686.5)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267.5 (689.4)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0.834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999576294"/>
                  </a:ext>
                </a:extLst>
              </a:tr>
              <a:tr h="116613">
                <a:tc gridSpan="5"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Índice de GAP, n(%)                                                                                                                                                                                                                                                     0.729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622178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Estadio I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25 (30.1%)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43 (29.3%)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68 (29.6%)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865385927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Estadio II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43 (51.8%)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71 (48.3%)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114 (49.6%)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540895818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Estadio III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15 (18.1%)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33 (22.4%)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48 (20.9%)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055333615"/>
                  </a:ext>
                </a:extLst>
              </a:tr>
              <a:tr h="116613">
                <a:tc gridSpan="5"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Patrón </a:t>
                      </a:r>
                      <a:r>
                        <a:rPr lang="es-ES" sz="800" kern="100" dirty="0" err="1">
                          <a:effectLst/>
                        </a:rPr>
                        <a:t>radiologico</a:t>
                      </a:r>
                      <a:r>
                        <a:rPr lang="es-ES" sz="800" kern="100" dirty="0">
                          <a:effectLst/>
                        </a:rPr>
                        <a:t>, n(%)                                                                                                                                                                                                                                            0.245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551070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Patrón NIU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48 (57.1%)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75 (51.4%)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123 (53.5%)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118404459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Probable 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27 (32.1%)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55 (37.7%)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82(35.7%)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71782497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Indeterminado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 (9.5%)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15 (10.3%)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23 (10%)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3005670604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Alternativo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 (1.2%)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 (0.7%)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 (0.9%)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762059962"/>
                  </a:ext>
                </a:extLst>
              </a:tr>
              <a:tr h="116613">
                <a:tc gridSpan="5"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Pruebas de función pulmonar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256152"/>
                  </a:ext>
                </a:extLst>
              </a:tr>
              <a:tr h="128351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FEV1 % predicho,media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85.2 (17.6)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84.8(15.3)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85 (16.6)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0.875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811487857"/>
                  </a:ext>
                </a:extLst>
              </a:tr>
              <a:tr h="128351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FVC % predicho,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83.1 (20.6)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79.7 (17.5)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80.9 (18.7)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0.174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4074247895"/>
                  </a:ext>
                </a:extLst>
              </a:tr>
              <a:tr h="128351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DLCO % predino,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50.4 (17.7)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50.5 (14.5)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50.4 (15.7)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0.979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204235450"/>
                  </a:ext>
                </a:extLst>
              </a:tr>
              <a:tr h="128351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TM6M metros,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447.7 (120)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408.8 (119.4)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422.9 (120.7)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0.068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2027763842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Saturación 02, media (SD)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95.6 (2.6)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95.6 (2.4)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95.6 (2.5)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0.848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742391145"/>
                  </a:ext>
                </a:extLst>
              </a:tr>
              <a:tr h="116613">
                <a:tc gridSpan="5"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Tratamientos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009902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Polimedicación, n(%)</a:t>
                      </a: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(29.8%)</a:t>
                      </a: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65(44.2%)</a:t>
                      </a: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90(39%)</a:t>
                      </a: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0.030</a:t>
                      </a: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1478515710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Oxigenoterapia n(%)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26 (30,6%)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61 (41.5%)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87 (37.5%)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0.098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557383829"/>
                  </a:ext>
                </a:extLst>
              </a:tr>
              <a:tr h="116613"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Corticoides orales, n(%)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16 (18.8%)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32 (21.8%)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48 (20.7%)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0.594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" marR="5595" marT="0" marB="0"/>
                </a:tc>
                <a:extLst>
                  <a:ext uri="{0D108BD9-81ED-4DB2-BD59-A6C34878D82A}">
                    <a16:rowId xmlns:a16="http://schemas.microsoft.com/office/drawing/2014/main" val="1452112533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52621E9-5C62-9274-8391-1D828A56EA72}"/>
              </a:ext>
            </a:extLst>
          </p:cNvPr>
          <p:cNvSpPr txBox="1"/>
          <p:nvPr/>
        </p:nvSpPr>
        <p:spPr>
          <a:xfrm>
            <a:off x="747518" y="1275606"/>
            <a:ext cx="15922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Tabla 1. Características basales de los pacientes. </a:t>
            </a:r>
          </a:p>
          <a:p>
            <a:endParaRPr lang="es-ES" b="1" dirty="0"/>
          </a:p>
          <a:p>
            <a:endParaRPr lang="es-ES" b="1" dirty="0"/>
          </a:p>
          <a:p>
            <a:r>
              <a:rPr lang="es-ES" b="1" dirty="0"/>
              <a:t>-N:232 </a:t>
            </a:r>
          </a:p>
          <a:p>
            <a:endParaRPr lang="es-ES" b="1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5DAAAAA-DFD9-04A3-98EA-13524E5CAC87}"/>
              </a:ext>
            </a:extLst>
          </p:cNvPr>
          <p:cNvSpPr/>
          <p:nvPr/>
        </p:nvSpPr>
        <p:spPr>
          <a:xfrm>
            <a:off x="7596336" y="4515966"/>
            <a:ext cx="504056" cy="1440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B176741-CA08-7047-BAE7-F0F0BEF401A6}"/>
              </a:ext>
            </a:extLst>
          </p:cNvPr>
          <p:cNvSpPr/>
          <p:nvPr/>
        </p:nvSpPr>
        <p:spPr>
          <a:xfrm>
            <a:off x="7596336" y="1275606"/>
            <a:ext cx="504056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F390562-9156-64E8-C372-392E95865BCD}"/>
              </a:ext>
            </a:extLst>
          </p:cNvPr>
          <p:cNvSpPr/>
          <p:nvPr/>
        </p:nvSpPr>
        <p:spPr>
          <a:xfrm>
            <a:off x="6372200" y="339502"/>
            <a:ext cx="64807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531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8A5A391-3E35-5767-56A6-28988841C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335638"/>
              </p:ext>
            </p:extLst>
          </p:nvPr>
        </p:nvGraphicFramePr>
        <p:xfrm>
          <a:off x="2555776" y="461767"/>
          <a:ext cx="6120679" cy="373604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223559">
                  <a:extLst>
                    <a:ext uri="{9D8B030D-6E8A-4147-A177-3AD203B41FA5}">
                      <a16:colId xmlns:a16="http://schemas.microsoft.com/office/drawing/2014/main" val="3205342009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169028454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507943512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1840155625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267678855"/>
                    </a:ext>
                  </a:extLst>
                </a:gridCol>
              </a:tblGrid>
              <a:tr h="207671">
                <a:tc>
                  <a:txBody>
                    <a:bodyPr/>
                    <a:lstStyle/>
                    <a:p>
                      <a:r>
                        <a:rPr lang="es-ES" sz="1800" kern="100" dirty="0">
                          <a:effectLst/>
                        </a:rPr>
                        <a:t> </a:t>
                      </a:r>
                      <a:endParaRPr lang="es-E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600" kern="100">
                          <a:effectLst/>
                        </a:rPr>
                        <a:t>NINTEDANIB</a:t>
                      </a:r>
                      <a:endParaRPr lang="es-E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600" kern="100" dirty="0">
                          <a:effectLst/>
                        </a:rPr>
                        <a:t>PIRFERIDONA</a:t>
                      </a:r>
                      <a:endParaRPr lang="es-E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600" kern="100" dirty="0">
                          <a:effectLst/>
                        </a:rPr>
                        <a:t>Total</a:t>
                      </a:r>
                      <a:endParaRPr lang="es-E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600" kern="100" dirty="0">
                          <a:effectLst/>
                        </a:rPr>
                        <a:t>P-valor</a:t>
                      </a:r>
                      <a:endParaRPr lang="es-E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080323"/>
                  </a:ext>
                </a:extLst>
              </a:tr>
              <a:tr h="415343">
                <a:tc>
                  <a:txBody>
                    <a:bodyPr/>
                    <a:lstStyle/>
                    <a:p>
                      <a:r>
                        <a:rPr lang="es-ES" sz="1100" kern="100" dirty="0">
                          <a:effectLst/>
                        </a:rPr>
                        <a:t>Discontinuidad, n(%)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>
                          <a:effectLst/>
                        </a:rPr>
                        <a:t>55 (64%)</a:t>
                      </a:r>
                      <a:endParaRPr lang="es-ES" sz="11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 dirty="0">
                          <a:effectLst/>
                        </a:rPr>
                        <a:t>80 (54.4%)</a:t>
                      </a:r>
                      <a:endParaRPr lang="es-ES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 dirty="0">
                          <a:effectLst/>
                        </a:rPr>
                        <a:t>135 (58.1%)</a:t>
                      </a:r>
                      <a:endParaRPr lang="es-ES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0.016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8929347"/>
                  </a:ext>
                </a:extLst>
              </a:tr>
              <a:tr h="207671">
                <a:tc gridSpan="5">
                  <a:txBody>
                    <a:bodyPr/>
                    <a:lstStyle/>
                    <a:p>
                      <a:r>
                        <a:rPr lang="es-ES" sz="1800" kern="100" dirty="0">
                          <a:effectLst/>
                        </a:rPr>
                        <a:t>Causas de discontinuidad</a:t>
                      </a:r>
                      <a:endParaRPr lang="es-E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60318"/>
                  </a:ext>
                </a:extLst>
              </a:tr>
              <a:tr h="207671">
                <a:tc>
                  <a:txBody>
                    <a:bodyPr/>
                    <a:lstStyle/>
                    <a:p>
                      <a:r>
                        <a:rPr lang="es-ES" sz="1100" b="1" kern="100">
                          <a:effectLst/>
                        </a:rPr>
                        <a:t>RAMS,n(%)</a:t>
                      </a:r>
                      <a:endParaRPr lang="es-ES" sz="11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>
                          <a:effectLst/>
                        </a:rPr>
                        <a:t>36 (42.4%)</a:t>
                      </a:r>
                      <a:endParaRPr lang="es-ES" sz="11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 dirty="0">
                          <a:effectLst/>
                        </a:rPr>
                        <a:t>34 (23.1%)</a:t>
                      </a:r>
                      <a:endParaRPr lang="es-ES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70 (30.2%)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0.012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7658082"/>
                  </a:ext>
                </a:extLst>
              </a:tr>
              <a:tr h="415343">
                <a:tc>
                  <a:txBody>
                    <a:bodyPr/>
                    <a:lstStyle/>
                    <a:p>
                      <a:r>
                        <a:rPr lang="es-ES" sz="1100" kern="100" dirty="0">
                          <a:effectLst/>
                        </a:rPr>
                        <a:t>Trasplante de pulmón (%)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4 (4.7%)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5(3.4%)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9(3.9%)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0.346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9044197"/>
                  </a:ext>
                </a:extLst>
              </a:tr>
              <a:tr h="207671">
                <a:tc>
                  <a:txBody>
                    <a:bodyPr/>
                    <a:lstStyle/>
                    <a:p>
                      <a:r>
                        <a:rPr lang="es-ES" sz="1100" kern="100" dirty="0">
                          <a:effectLst/>
                        </a:rPr>
                        <a:t>Muerte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15 (17.6%)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41 (27.8%)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56(14.2%)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0.834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4934396"/>
                  </a:ext>
                </a:extLst>
              </a:tr>
              <a:tr h="207671">
                <a:tc gridSpan="5">
                  <a:txBody>
                    <a:bodyPr/>
                    <a:lstStyle/>
                    <a:p>
                      <a:r>
                        <a:rPr lang="es-ES" sz="1800" kern="100" dirty="0">
                          <a:effectLst/>
                        </a:rPr>
                        <a:t>Tipos de discontinuidad</a:t>
                      </a:r>
                      <a:endParaRPr lang="es-E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710129"/>
                  </a:ext>
                </a:extLst>
              </a:tr>
              <a:tr h="415343"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Reducción de dosis, n(%)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 dirty="0">
                          <a:effectLst/>
                        </a:rPr>
                        <a:t>31 (36.5%)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35(23.8%)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66(28.4%)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0.039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3426914"/>
                  </a:ext>
                </a:extLst>
              </a:tr>
              <a:tr h="415343"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Cambio de tto, n(%)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31 (36.5%)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23 (15.6%)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54 (23.3%)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&lt;0.001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6201809"/>
                  </a:ext>
                </a:extLst>
              </a:tr>
              <a:tr h="415343"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Suspensión temporal, n (%)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13 (15.3%)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18(12.2%)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31(13.4%)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0.511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0361987"/>
                  </a:ext>
                </a:extLst>
              </a:tr>
              <a:tr h="207671"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Retirada, n(%)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>
                          <a:effectLst/>
                        </a:rPr>
                        <a:t>31 (36.5%)</a:t>
                      </a:r>
                      <a:endParaRPr lang="es-ES" sz="11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b="1" kern="100" dirty="0">
                          <a:effectLst/>
                        </a:rPr>
                        <a:t>29 (19.7%)</a:t>
                      </a:r>
                      <a:endParaRPr lang="es-ES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>
                          <a:effectLst/>
                        </a:rPr>
                        <a:t>60 (25.9%)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100" kern="100" dirty="0">
                          <a:effectLst/>
                        </a:rPr>
                        <a:t>0.005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4586285"/>
                  </a:ext>
                </a:extLst>
              </a:tr>
            </a:tbl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D9DE2F44-E48B-8442-07E1-C16A1BFA743E}"/>
              </a:ext>
            </a:extLst>
          </p:cNvPr>
          <p:cNvSpPr/>
          <p:nvPr/>
        </p:nvSpPr>
        <p:spPr>
          <a:xfrm>
            <a:off x="7439045" y="1617168"/>
            <a:ext cx="504056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756C2053-4B99-F66C-C3E3-87764CB0AB02}"/>
              </a:ext>
            </a:extLst>
          </p:cNvPr>
          <p:cNvSpPr/>
          <p:nvPr/>
        </p:nvSpPr>
        <p:spPr>
          <a:xfrm rot="16200000">
            <a:off x="-1629350" y="2580412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Resultados</a:t>
            </a:r>
            <a:endParaRPr lang="es-ES" sz="2400" b="1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BA16EB1-1E29-CD5E-AE30-FF32C8D40D12}"/>
              </a:ext>
            </a:extLst>
          </p:cNvPr>
          <p:cNvSpPr/>
          <p:nvPr/>
        </p:nvSpPr>
        <p:spPr>
          <a:xfrm>
            <a:off x="7403041" y="3911197"/>
            <a:ext cx="576064" cy="3428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B97D5E7-3573-81E4-F7CA-BD8129C36BD8}"/>
              </a:ext>
            </a:extLst>
          </p:cNvPr>
          <p:cNvSpPr/>
          <p:nvPr/>
        </p:nvSpPr>
        <p:spPr>
          <a:xfrm>
            <a:off x="7439045" y="945685"/>
            <a:ext cx="504056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B48C3F-41E6-19B4-2DFC-E620837FCB2B}"/>
              </a:ext>
            </a:extLst>
          </p:cNvPr>
          <p:cNvSpPr txBox="1"/>
          <p:nvPr/>
        </p:nvSpPr>
        <p:spPr>
          <a:xfrm>
            <a:off x="916165" y="1217409"/>
            <a:ext cx="14790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Tabla 2.</a:t>
            </a:r>
          </a:p>
          <a:p>
            <a:r>
              <a:rPr lang="es-ES" sz="1800" b="1" dirty="0"/>
              <a:t>N(%) de las causas y tipos de abandono.</a:t>
            </a:r>
            <a:endParaRPr lang="es-ES" b="1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25CD51F-D120-86F4-67CF-98A4F39EDE14}"/>
              </a:ext>
            </a:extLst>
          </p:cNvPr>
          <p:cNvSpPr/>
          <p:nvPr/>
        </p:nvSpPr>
        <p:spPr>
          <a:xfrm>
            <a:off x="6106897" y="945685"/>
            <a:ext cx="1008112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39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>
            <a:extLst>
              <a:ext uri="{FF2B5EF4-FFF2-40B4-BE49-F238E27FC236}">
                <a16:creationId xmlns:a16="http://schemas.microsoft.com/office/drawing/2014/main" id="{E00155AA-9E39-13C8-9B36-1B2B1BD9049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6200000">
            <a:off x="-1311759" y="2622860"/>
            <a:ext cx="4032449" cy="61786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s-ES_tradnl" sz="2400" b="1" i="1" dirty="0"/>
              <a:t>Resultados</a:t>
            </a:r>
            <a:endParaRPr lang="es-ES" sz="2400" b="1" dirty="0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2895AE2-0599-0586-3F7C-6ED5AAA03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45937"/>
              </p:ext>
            </p:extLst>
          </p:nvPr>
        </p:nvGraphicFramePr>
        <p:xfrm>
          <a:off x="3275856" y="28449"/>
          <a:ext cx="5697581" cy="521665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708469">
                  <a:extLst>
                    <a:ext uri="{9D8B030D-6E8A-4147-A177-3AD203B41FA5}">
                      <a16:colId xmlns:a16="http://schemas.microsoft.com/office/drawing/2014/main" val="3256528940"/>
                    </a:ext>
                  </a:extLst>
                </a:gridCol>
                <a:gridCol w="1045742">
                  <a:extLst>
                    <a:ext uri="{9D8B030D-6E8A-4147-A177-3AD203B41FA5}">
                      <a16:colId xmlns:a16="http://schemas.microsoft.com/office/drawing/2014/main" val="3795003595"/>
                    </a:ext>
                  </a:extLst>
                </a:gridCol>
                <a:gridCol w="1236243">
                  <a:extLst>
                    <a:ext uri="{9D8B030D-6E8A-4147-A177-3AD203B41FA5}">
                      <a16:colId xmlns:a16="http://schemas.microsoft.com/office/drawing/2014/main" val="177864792"/>
                    </a:ext>
                  </a:extLst>
                </a:gridCol>
                <a:gridCol w="950490">
                  <a:extLst>
                    <a:ext uri="{9D8B030D-6E8A-4147-A177-3AD203B41FA5}">
                      <a16:colId xmlns:a16="http://schemas.microsoft.com/office/drawing/2014/main" val="3698698114"/>
                    </a:ext>
                  </a:extLst>
                </a:gridCol>
                <a:gridCol w="756637">
                  <a:extLst>
                    <a:ext uri="{9D8B030D-6E8A-4147-A177-3AD203B41FA5}">
                      <a16:colId xmlns:a16="http://schemas.microsoft.com/office/drawing/2014/main" val="3317515522"/>
                    </a:ext>
                  </a:extLst>
                </a:gridCol>
              </a:tblGrid>
              <a:tr h="140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NINTEDANIB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PIRFENIDONA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Total 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P valor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3838343953"/>
                  </a:ext>
                </a:extLst>
              </a:tr>
              <a:tr h="617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RAMS; n(%)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SI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22.0 (26.2%)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62.0 (73.8%)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61.0 (41.5%)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86.0 (58.5%)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83.0 (35.9%)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148.0 (64.1%)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0.020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2697180784"/>
                  </a:ext>
                </a:extLst>
              </a:tr>
              <a:tr h="617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Hepatotoxicidad,n(%) 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NO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SI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75.0 (89.3%)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9.0 (10.7%)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139.0 (94.6%)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8.0 (5.4%)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214.0 (92.6%)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17.0 (7.4%)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0.140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362210832"/>
                  </a:ext>
                </a:extLst>
              </a:tr>
              <a:tr h="617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Fotosensibilidad (%) 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NO 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SI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84.0 (100.0%)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0.0 (0.0%)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113.0 (76.9%)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34.0 (23.1%)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197.0 (85.3%)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34.0 (14.7%)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&lt; 0.001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339948854"/>
                  </a:ext>
                </a:extLst>
              </a:tr>
              <a:tr h="617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 err="1">
                          <a:effectLst/>
                        </a:rPr>
                        <a:t>Molestias</a:t>
                      </a:r>
                      <a:r>
                        <a:rPr lang="en-US" sz="1000" kern="0" dirty="0">
                          <a:effectLst/>
                        </a:rPr>
                        <a:t> </a:t>
                      </a:r>
                      <a:r>
                        <a:rPr lang="en-US" sz="1000" kern="0" dirty="0" err="1">
                          <a:effectLst/>
                        </a:rPr>
                        <a:t>gástricas</a:t>
                      </a:r>
                      <a:r>
                        <a:rPr lang="en-US" sz="1000" kern="0" dirty="0">
                          <a:effectLst/>
                        </a:rPr>
                        <a:t> (%)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SI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45.0 (53.6%)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39.0 (46.4%)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103.0 (70.1%)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b="1" kern="0" dirty="0">
                          <a:effectLst/>
                        </a:rPr>
                        <a:t>44.0 (29.9%)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148.0 (64.1%)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83.0 (35.9%)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r>
                        <a:rPr lang="en-US" sz="1000" b="1" kern="0" dirty="0">
                          <a:effectLst/>
                        </a:rPr>
                        <a:t>0.012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3408131998"/>
                  </a:ext>
                </a:extLst>
              </a:tr>
              <a:tr h="617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Anorexia n(%) 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No 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SI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63.0 (75.0%)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21.0 (25.0%)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118.0 (80.3%)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29.0 (19.7%)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181.0 (78.4%)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50.0 (21.6%)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0.3491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4081114598"/>
                  </a:ext>
                </a:extLst>
              </a:tr>
              <a:tr h="617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Alteración </a:t>
                      </a:r>
                      <a:r>
                        <a:rPr lang="es-ES" sz="1000" kern="0" dirty="0" err="1">
                          <a:effectLst/>
                        </a:rPr>
                        <a:t>glob.blancos</a:t>
                      </a:r>
                      <a:r>
                        <a:rPr lang="es-ES" sz="1000" kern="0" dirty="0">
                          <a:effectLst/>
                        </a:rPr>
                        <a:t> (%) 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NO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SI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84.0 (100.0%)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0.0 (0.0%)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146.0 (99.3%)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1.0 (0.7%)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230.0 (99.6%)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1.0 (0.4%)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es-ES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>
                          <a:effectLst/>
                        </a:rPr>
                        <a:t>0.449</a:t>
                      </a:r>
                      <a:endParaRPr lang="es-ES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4225083973"/>
                  </a:ext>
                </a:extLst>
              </a:tr>
              <a:tr h="8564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Diarrea n(%)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No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SI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000" kern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31.0 (36.9%)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1" kern="0" dirty="0">
                          <a:effectLst/>
                        </a:rPr>
                        <a:t>53.0 (63.1%)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000" kern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131.0 (89.1%)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1" kern="0" dirty="0">
                          <a:effectLst/>
                        </a:rPr>
                        <a:t>16.0 (10.9%)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000" kern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162.0 (70.1%)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69.0 (29.9%)</a:t>
                      </a:r>
                      <a:endParaRPr lang="es-ES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es-E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000" b="1" kern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1" kern="0" dirty="0">
                          <a:effectLst/>
                        </a:rPr>
                        <a:t>&lt;0.001</a:t>
                      </a:r>
                      <a:endParaRPr lang="es-ES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32" marR="44232" marT="0" marB="0"/>
                </a:tc>
                <a:extLst>
                  <a:ext uri="{0D108BD9-81ED-4DB2-BD59-A6C34878D82A}">
                    <a16:rowId xmlns:a16="http://schemas.microsoft.com/office/drawing/2014/main" val="4151686134"/>
                  </a:ext>
                </a:extLst>
              </a:tr>
            </a:tbl>
          </a:graphicData>
        </a:graphic>
      </p:graphicFrame>
      <p:sp>
        <p:nvSpPr>
          <p:cNvPr id="9" name="Elipse 8">
            <a:extLst>
              <a:ext uri="{FF2B5EF4-FFF2-40B4-BE49-F238E27FC236}">
                <a16:creationId xmlns:a16="http://schemas.microsoft.com/office/drawing/2014/main" id="{FFA75F94-3794-C02D-C15D-DC6D58B2CFCA}"/>
              </a:ext>
            </a:extLst>
          </p:cNvPr>
          <p:cNvSpPr/>
          <p:nvPr/>
        </p:nvSpPr>
        <p:spPr>
          <a:xfrm>
            <a:off x="4716016" y="1995686"/>
            <a:ext cx="2304256" cy="3600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0139BC8-26F6-8789-FCCA-DB65AFC9CA48}"/>
              </a:ext>
            </a:extLst>
          </p:cNvPr>
          <p:cNvSpPr txBox="1"/>
          <p:nvPr/>
        </p:nvSpPr>
        <p:spPr>
          <a:xfrm>
            <a:off x="1115616" y="1059581"/>
            <a:ext cx="2016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Tabla 3. Tipos de </a:t>
            </a:r>
            <a:r>
              <a:rPr lang="es-ES" b="1" dirty="0" err="1"/>
              <a:t>RAMs</a:t>
            </a:r>
            <a:r>
              <a:rPr lang="es-ES" b="1" dirty="0"/>
              <a:t>. </a:t>
            </a:r>
          </a:p>
          <a:p>
            <a:endParaRPr lang="es-ES" b="1" dirty="0"/>
          </a:p>
          <a:p>
            <a:r>
              <a:rPr lang="es-ES" b="1" dirty="0"/>
              <a:t>Molestias gastrointestinales y diarreas N, fotosensibilidad en el grupo de P. 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7C4CE7CF-1B79-D025-CA2C-D641C9EB1A67}"/>
              </a:ext>
            </a:extLst>
          </p:cNvPr>
          <p:cNvSpPr/>
          <p:nvPr/>
        </p:nvSpPr>
        <p:spPr>
          <a:xfrm>
            <a:off x="4716016" y="2702800"/>
            <a:ext cx="2304256" cy="3600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92981AA7-66CB-27C8-0C0B-355238D69A1B}"/>
              </a:ext>
            </a:extLst>
          </p:cNvPr>
          <p:cNvSpPr/>
          <p:nvPr/>
        </p:nvSpPr>
        <p:spPr>
          <a:xfrm>
            <a:off x="4716016" y="4760237"/>
            <a:ext cx="2304256" cy="3600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6B29CB1-7233-4869-E03F-F4EB953AF088}"/>
              </a:ext>
            </a:extLst>
          </p:cNvPr>
          <p:cNvSpPr/>
          <p:nvPr/>
        </p:nvSpPr>
        <p:spPr>
          <a:xfrm>
            <a:off x="4860032" y="622140"/>
            <a:ext cx="2304256" cy="3600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1270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4072C797-2FCA-4095-1481-790E5AC8F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09" y="1289840"/>
            <a:ext cx="5858408" cy="3394075"/>
          </a:xfrm>
        </p:spPr>
      </p:pic>
      <p:sp>
        <p:nvSpPr>
          <p:cNvPr id="6" name="10 Rectángulo">
            <a:extLst>
              <a:ext uri="{FF2B5EF4-FFF2-40B4-BE49-F238E27FC236}">
                <a16:creationId xmlns:a16="http://schemas.microsoft.com/office/drawing/2014/main" id="{B56DBBB6-B9B8-C5E5-8383-9AC60D4BB090}"/>
              </a:ext>
            </a:extLst>
          </p:cNvPr>
          <p:cNvSpPr/>
          <p:nvPr/>
        </p:nvSpPr>
        <p:spPr>
          <a:xfrm rot="16200000">
            <a:off x="-1717472" y="2724428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Resultados</a:t>
            </a:r>
            <a:endParaRPr lang="es-ES" sz="24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EF84B90-B85F-4043-29A7-31D2E7F7EE07}"/>
              </a:ext>
            </a:extLst>
          </p:cNvPr>
          <p:cNvSpPr txBox="1"/>
          <p:nvPr/>
        </p:nvSpPr>
        <p:spPr>
          <a:xfrm>
            <a:off x="1619672" y="136419"/>
            <a:ext cx="7128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/>
              <a:t>Figura 1. </a:t>
            </a:r>
            <a:r>
              <a:rPr lang="es-ES" sz="1400" dirty="0"/>
              <a:t>Curvas de supervivencia de Kaplan Meier que muestran el </a:t>
            </a:r>
            <a:r>
              <a:rPr lang="es-ES" sz="1400" b="1" dirty="0"/>
              <a:t>tiempo</a:t>
            </a:r>
            <a:r>
              <a:rPr lang="es-ES" sz="1400" dirty="0"/>
              <a:t> (con líneas de sombra que reflejan el IC del 95%) hasta la </a:t>
            </a:r>
            <a:r>
              <a:rPr lang="es-ES" sz="1400" b="1" dirty="0"/>
              <a:t>interrupción definitiva (retirada)</a:t>
            </a:r>
            <a:r>
              <a:rPr lang="es-ES" sz="1400" dirty="0"/>
              <a:t> del tratamiento con </a:t>
            </a:r>
            <a:r>
              <a:rPr lang="es-ES" sz="1400" dirty="0" err="1"/>
              <a:t>nintedanib</a:t>
            </a:r>
            <a:r>
              <a:rPr lang="es-ES" sz="1400" dirty="0"/>
              <a:t> (azul) o </a:t>
            </a:r>
            <a:r>
              <a:rPr lang="es-ES" sz="1400" dirty="0" err="1"/>
              <a:t>pirfenidona</a:t>
            </a:r>
            <a:r>
              <a:rPr lang="es-ES" sz="1400" dirty="0"/>
              <a:t> (rojo) entre los nuevos usuarios de </a:t>
            </a:r>
            <a:r>
              <a:rPr lang="es-ES" sz="1400" dirty="0" err="1"/>
              <a:t>antifibróticos</a:t>
            </a:r>
            <a:r>
              <a:rPr lang="es-ES" sz="1400" dirty="0"/>
              <a:t> para la FPI.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A2E181-A746-3131-878A-037BB06B8D9E}"/>
              </a:ext>
            </a:extLst>
          </p:cNvPr>
          <p:cNvSpPr txBox="1"/>
          <p:nvPr/>
        </p:nvSpPr>
        <p:spPr>
          <a:xfrm>
            <a:off x="5868144" y="1419622"/>
            <a:ext cx="2819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/>
              <a:t>El tiempo hasta la interrupción fue mayor en el grupo de P que en el de N. </a:t>
            </a:r>
          </a:p>
          <a:p>
            <a:pPr algn="just"/>
            <a:endParaRPr lang="es-ES" sz="14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B60329-B2BF-300A-A910-EC191E8FDABF}"/>
              </a:ext>
            </a:extLst>
          </p:cNvPr>
          <p:cNvSpPr txBox="1"/>
          <p:nvPr/>
        </p:nvSpPr>
        <p:spPr>
          <a:xfrm>
            <a:off x="5779824" y="3435846"/>
            <a:ext cx="3312368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/>
              <a:t>Un mayor porcentaje suspendió N vs P (36.5% -19.7%,OR 0.65, IC al 95% 0.46- 0.94,p</a:t>
            </a:r>
            <a:r>
              <a:rPr lang="es-ES" sz="1600" b="1"/>
              <a:t>=0.02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3416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B4756-1F03-E8D5-E597-9FDAD664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267494"/>
            <a:ext cx="6549418" cy="754129"/>
          </a:xfrm>
        </p:spPr>
        <p:txBody>
          <a:bodyPr>
            <a:normAutofit/>
          </a:bodyPr>
          <a:lstStyle/>
          <a:p>
            <a:r>
              <a:rPr lang="es-ES" sz="1400" b="1" dirty="0"/>
              <a:t>Figura 2</a:t>
            </a:r>
            <a:r>
              <a:rPr lang="es-ES" sz="1400" dirty="0"/>
              <a:t>. Curvas de supervivencia de Kaplan Meier que muestran el </a:t>
            </a:r>
            <a:r>
              <a:rPr lang="es-ES" sz="1400" b="1" dirty="0"/>
              <a:t>tiempo</a:t>
            </a:r>
            <a:r>
              <a:rPr lang="es-ES" sz="1400" dirty="0"/>
              <a:t> (con líneas de sombra que reflejan el IC del 95%) transcurrido hasta el </a:t>
            </a:r>
            <a:r>
              <a:rPr lang="es-ES" sz="1400" b="1" dirty="0"/>
              <a:t>primer efecto secundario </a:t>
            </a:r>
            <a:r>
              <a:rPr lang="es-ES" sz="1400" dirty="0"/>
              <a:t>entre el grupo de </a:t>
            </a:r>
            <a:r>
              <a:rPr lang="es-ES" sz="1400" dirty="0" err="1"/>
              <a:t>pirferidona</a:t>
            </a:r>
            <a:r>
              <a:rPr lang="es-ES" sz="1400" dirty="0"/>
              <a:t> (rojo)  o </a:t>
            </a:r>
            <a:r>
              <a:rPr lang="es-ES" sz="1400"/>
              <a:t>nintedanib</a:t>
            </a:r>
            <a:r>
              <a:rPr lang="es-ES" sz="1400" dirty="0"/>
              <a:t> (azul). </a:t>
            </a:r>
          </a:p>
        </p:txBody>
      </p:sp>
      <p:pic>
        <p:nvPicPr>
          <p:cNvPr id="5" name="Marcador de contenido 4" descr="Gráfico&#10;&#10;Descripción generada automáticamente">
            <a:extLst>
              <a:ext uri="{FF2B5EF4-FFF2-40B4-BE49-F238E27FC236}">
                <a16:creationId xmlns:a16="http://schemas.microsoft.com/office/drawing/2014/main" id="{49717EEA-A34F-0017-0AB5-D599B4664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15277"/>
            <a:ext cx="6033911" cy="3394075"/>
          </a:xfrm>
        </p:spPr>
      </p:pic>
      <p:sp>
        <p:nvSpPr>
          <p:cNvPr id="6" name="10 Rectángulo">
            <a:extLst>
              <a:ext uri="{FF2B5EF4-FFF2-40B4-BE49-F238E27FC236}">
                <a16:creationId xmlns:a16="http://schemas.microsoft.com/office/drawing/2014/main" id="{5E861225-E672-49D0-19DE-F21C22CCAF04}"/>
              </a:ext>
            </a:extLst>
          </p:cNvPr>
          <p:cNvSpPr/>
          <p:nvPr/>
        </p:nvSpPr>
        <p:spPr>
          <a:xfrm rot="16200000">
            <a:off x="-1717472" y="2724428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Resultados</a:t>
            </a:r>
            <a:endParaRPr lang="es-ES" sz="24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5280E7-00D2-9D38-0077-83C52BAA9505}"/>
              </a:ext>
            </a:extLst>
          </p:cNvPr>
          <p:cNvSpPr txBox="1"/>
          <p:nvPr/>
        </p:nvSpPr>
        <p:spPr>
          <a:xfrm>
            <a:off x="6804247" y="2211710"/>
            <a:ext cx="2339753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El tiempo transcurrido hasta el primer </a:t>
            </a:r>
            <a:r>
              <a:rPr lang="es-ES" b="1" dirty="0" err="1"/>
              <a:t>RAMs</a:t>
            </a:r>
            <a:r>
              <a:rPr lang="es-ES" b="1" dirty="0"/>
              <a:t> fue similar en ambos grupos de </a:t>
            </a:r>
            <a:r>
              <a:rPr lang="es-ES" b="1" dirty="0" err="1"/>
              <a:t>tto</a:t>
            </a:r>
            <a:r>
              <a:rPr lang="es-E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7496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Tabla&#10;&#10;Descripción generada automáticamente">
            <a:extLst>
              <a:ext uri="{FF2B5EF4-FFF2-40B4-BE49-F238E27FC236}">
                <a16:creationId xmlns:a16="http://schemas.microsoft.com/office/drawing/2014/main" id="{CD4E430A-3924-837D-56C8-7D8B0DC38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33183"/>
            <a:ext cx="6033911" cy="3394075"/>
          </a:xfrm>
        </p:spPr>
      </p:pic>
      <p:sp>
        <p:nvSpPr>
          <p:cNvPr id="6" name="10 Rectángulo">
            <a:extLst>
              <a:ext uri="{FF2B5EF4-FFF2-40B4-BE49-F238E27FC236}">
                <a16:creationId xmlns:a16="http://schemas.microsoft.com/office/drawing/2014/main" id="{E2D511DF-991F-C201-A5AC-676F970F9D7C}"/>
              </a:ext>
            </a:extLst>
          </p:cNvPr>
          <p:cNvSpPr/>
          <p:nvPr/>
        </p:nvSpPr>
        <p:spPr>
          <a:xfrm rot="16200000">
            <a:off x="-1717472" y="2724428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Resultados</a:t>
            </a:r>
            <a:endParaRPr lang="es-ES" sz="24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2DCF7E-FA15-8AC6-A58A-C0E1FABBF901}"/>
              </a:ext>
            </a:extLst>
          </p:cNvPr>
          <p:cNvSpPr txBox="1"/>
          <p:nvPr/>
        </p:nvSpPr>
        <p:spPr>
          <a:xfrm>
            <a:off x="1763688" y="197227"/>
            <a:ext cx="69127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Figura 3- </a:t>
            </a:r>
            <a:r>
              <a:rPr lang="es-ES" sz="1400" dirty="0"/>
              <a:t>Curvas de supervivencia de Kaplan Meier que muestran el </a:t>
            </a:r>
            <a:r>
              <a:rPr lang="es-ES" sz="1400" b="1" dirty="0"/>
              <a:t>tiempo</a:t>
            </a:r>
            <a:r>
              <a:rPr lang="es-ES" sz="1400" dirty="0"/>
              <a:t> (con líneas de sombra que reflejan el IC del 95%) </a:t>
            </a:r>
            <a:r>
              <a:rPr lang="es-ES" sz="1400" b="1" dirty="0"/>
              <a:t>hasta la muerte </a:t>
            </a:r>
            <a:r>
              <a:rPr lang="es-ES" sz="1400" dirty="0"/>
              <a:t>por </a:t>
            </a:r>
            <a:r>
              <a:rPr lang="es-ES" sz="1400" dirty="0" err="1"/>
              <a:t>nintedanib</a:t>
            </a:r>
            <a:r>
              <a:rPr lang="es-ES" sz="1400" dirty="0"/>
              <a:t> (azul) o </a:t>
            </a:r>
            <a:r>
              <a:rPr lang="es-ES" sz="1400" dirty="0" err="1"/>
              <a:t>pirfenidona</a:t>
            </a:r>
            <a:r>
              <a:rPr lang="es-ES" sz="1400" dirty="0"/>
              <a:t>(rojo) entre los nuevos usuarios de </a:t>
            </a:r>
            <a:r>
              <a:rPr lang="es-ES" sz="1400" dirty="0" err="1"/>
              <a:t>antifibróticos</a:t>
            </a:r>
            <a:r>
              <a:rPr lang="es-ES" sz="1400" dirty="0"/>
              <a:t> para la FPI.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BD34D51-D734-0479-9F18-36544F734B49}"/>
              </a:ext>
            </a:extLst>
          </p:cNvPr>
          <p:cNvSpPr txBox="1"/>
          <p:nvPr/>
        </p:nvSpPr>
        <p:spPr>
          <a:xfrm>
            <a:off x="6300191" y="3133724"/>
            <a:ext cx="2680411" cy="13234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/>
              <a:t>La supervivencia fue similar a dos años entre ambos grupos: </a:t>
            </a:r>
          </a:p>
          <a:p>
            <a:r>
              <a:rPr lang="es-ES" sz="1600" b="1" dirty="0"/>
              <a:t>N 88.6%, P 95.5%; HR 0.89, IC al 95% 0.58-1.36,p=0.586</a:t>
            </a:r>
          </a:p>
        </p:txBody>
      </p:sp>
    </p:spTree>
    <p:extLst>
      <p:ext uri="{BB962C8B-B14F-4D97-AF65-F5344CB8AC3E}">
        <p14:creationId xmlns:p14="http://schemas.microsoft.com/office/powerpoint/2010/main" val="166685550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F43F3-8403-F795-63CA-958EA39AA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19" y="370602"/>
            <a:ext cx="6696745" cy="493563"/>
          </a:xfrm>
        </p:spPr>
        <p:txBody>
          <a:bodyPr>
            <a:noAutofit/>
          </a:bodyPr>
          <a:lstStyle/>
          <a:p>
            <a:r>
              <a:rPr lang="es-ES" sz="1400" b="1" dirty="0"/>
              <a:t>Figura 4</a:t>
            </a:r>
            <a:r>
              <a:rPr lang="es-ES" sz="1400" dirty="0"/>
              <a:t>. Análisis multivariante que muestra los OR y los IC 95% de las variables asociadas con la retirada del tratamiento </a:t>
            </a:r>
            <a:r>
              <a:rPr lang="es-ES" sz="1400" dirty="0" err="1"/>
              <a:t>antifibrótico</a:t>
            </a:r>
            <a:r>
              <a:rPr lang="es-ES" sz="1400" dirty="0"/>
              <a:t>.</a:t>
            </a:r>
          </a:p>
        </p:txBody>
      </p:sp>
      <p:sp>
        <p:nvSpPr>
          <p:cNvPr id="4" name="10 Rectángulo">
            <a:extLst>
              <a:ext uri="{FF2B5EF4-FFF2-40B4-BE49-F238E27FC236}">
                <a16:creationId xmlns:a16="http://schemas.microsoft.com/office/drawing/2014/main" id="{EBFE157F-CE2C-F1B2-3D31-B0DF548BA1ED}"/>
              </a:ext>
            </a:extLst>
          </p:cNvPr>
          <p:cNvSpPr/>
          <p:nvPr/>
        </p:nvSpPr>
        <p:spPr>
          <a:xfrm rot="16200000">
            <a:off x="-1717472" y="2724428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Resultados</a:t>
            </a:r>
            <a:endParaRPr lang="es-ES" sz="2400" b="1" dirty="0"/>
          </a:p>
        </p:txBody>
      </p:sp>
      <p:pic>
        <p:nvPicPr>
          <p:cNvPr id="6" name="Imagen 5" descr="Gráfico&#10;&#10;Descripción generada automáticamente">
            <a:extLst>
              <a:ext uri="{FF2B5EF4-FFF2-40B4-BE49-F238E27FC236}">
                <a16:creationId xmlns:a16="http://schemas.microsoft.com/office/drawing/2014/main" id="{3B0379A5-883B-F261-1E00-DBA7E0807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8113"/>
            <a:ext cx="6876256" cy="386789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0FE1C90-829D-1B22-9049-94D85D7B15DB}"/>
              </a:ext>
            </a:extLst>
          </p:cNvPr>
          <p:cNvSpPr/>
          <p:nvPr/>
        </p:nvSpPr>
        <p:spPr>
          <a:xfrm>
            <a:off x="2987824" y="2139702"/>
            <a:ext cx="151216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C7E6DB1-5F15-AFC4-1F84-42ED15C5292A}"/>
              </a:ext>
            </a:extLst>
          </p:cNvPr>
          <p:cNvSpPr/>
          <p:nvPr/>
        </p:nvSpPr>
        <p:spPr>
          <a:xfrm>
            <a:off x="2987824" y="2904447"/>
            <a:ext cx="151216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4D44976-1361-82BC-A3A0-60EF1679CAFA}"/>
              </a:ext>
            </a:extLst>
          </p:cNvPr>
          <p:cNvSpPr/>
          <p:nvPr/>
        </p:nvSpPr>
        <p:spPr>
          <a:xfrm>
            <a:off x="2843808" y="3291830"/>
            <a:ext cx="172819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877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9EF558-A3FF-A879-3683-AA365B9BC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699543"/>
            <a:ext cx="7416824" cy="410445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70000" lnSpcReduction="20000"/>
          </a:bodyPr>
          <a:lstStyle/>
          <a:p>
            <a:r>
              <a:rPr lang="es-ES" dirty="0"/>
              <a:t>En este estudio en vida real;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dirty="0"/>
              <a:t>El tratamiento con </a:t>
            </a:r>
            <a:r>
              <a:rPr lang="es-ES" dirty="0" err="1"/>
              <a:t>nintedanib</a:t>
            </a:r>
            <a:r>
              <a:rPr lang="es-ES" dirty="0"/>
              <a:t> o </a:t>
            </a:r>
            <a:r>
              <a:rPr lang="es-ES" dirty="0" err="1"/>
              <a:t>pirferidona</a:t>
            </a:r>
            <a:r>
              <a:rPr lang="es-ES" dirty="0"/>
              <a:t> mostraba: </a:t>
            </a:r>
          </a:p>
          <a:p>
            <a:pPr marL="514350" indent="-514350">
              <a:buFont typeface="+mj-lt"/>
              <a:buAutoNum type="arabicPeriod"/>
            </a:pPr>
            <a:endParaRPr lang="es-ES" dirty="0"/>
          </a:p>
          <a:p>
            <a:pPr marL="514350" indent="-514350">
              <a:buFont typeface="+mj-lt"/>
              <a:buAutoNum type="arabicPeriod"/>
            </a:pPr>
            <a:r>
              <a:rPr lang="es-ES" sz="2600" dirty="0"/>
              <a:t>misma eficacia en supervivencia,</a:t>
            </a:r>
          </a:p>
          <a:p>
            <a:pPr marL="514350" indent="-514350">
              <a:buFont typeface="+mj-lt"/>
              <a:buAutoNum type="arabicPeriod"/>
            </a:pPr>
            <a:endParaRPr lang="es-ES" sz="2600" dirty="0"/>
          </a:p>
          <a:p>
            <a:pPr marL="514350" indent="-514350">
              <a:buFont typeface="+mj-lt"/>
              <a:buAutoNum type="arabicPeriod"/>
            </a:pPr>
            <a:r>
              <a:rPr lang="es-ES" sz="2600" dirty="0"/>
              <a:t>tiempo similar hasta el primer RAMS,</a:t>
            </a:r>
          </a:p>
          <a:p>
            <a:pPr marL="514350" indent="-514350">
              <a:buFont typeface="+mj-lt"/>
              <a:buAutoNum type="arabicPeriod"/>
            </a:pPr>
            <a:endParaRPr lang="es-ES" sz="2600" dirty="0"/>
          </a:p>
          <a:p>
            <a:pPr marL="514350" indent="-514350">
              <a:buFont typeface="+mj-lt"/>
              <a:buAutoNum type="arabicPeriod"/>
            </a:pPr>
            <a:r>
              <a:rPr lang="es-ES" sz="2600" dirty="0"/>
              <a:t>diferente perfil de seguridad  (N se asocia a &gt;RAMS</a:t>
            </a:r>
            <a:r>
              <a:rPr lang="es-ES" sz="2600" dirty="0">
                <a:sym typeface="Wingdings" panose="05000000000000000000" pitchFamily="2" charset="2"/>
              </a:rPr>
              <a:t>&gt;tasa de abandonos),</a:t>
            </a:r>
          </a:p>
          <a:p>
            <a:pPr marL="514350" indent="-514350">
              <a:buFont typeface="+mj-lt"/>
              <a:buAutoNum type="arabicPeriod"/>
            </a:pPr>
            <a:endParaRPr lang="es-ES" sz="2600" dirty="0"/>
          </a:p>
          <a:p>
            <a:pPr marL="514350" indent="-514350">
              <a:buFont typeface="+mj-lt"/>
              <a:buAutoNum type="arabicPeriod"/>
            </a:pPr>
            <a:r>
              <a:rPr lang="es-ES" sz="2600" dirty="0"/>
              <a:t>Los </a:t>
            </a:r>
            <a:r>
              <a:rPr lang="es-ES" sz="2600" dirty="0" err="1"/>
              <a:t>FRs</a:t>
            </a:r>
            <a:r>
              <a:rPr lang="es-ES" sz="2600" dirty="0"/>
              <a:t> para la retirada  de los </a:t>
            </a:r>
            <a:r>
              <a:rPr lang="es-ES" sz="2600" dirty="0" err="1"/>
              <a:t>tto</a:t>
            </a:r>
            <a:r>
              <a:rPr lang="es-ES" sz="2600" dirty="0"/>
              <a:t> estaban influenciados por los RAMS y sexo y, NO por la edad, las comorbilidades, la polimedicación y/o gravedad de la FPI. </a:t>
            </a:r>
          </a:p>
        </p:txBody>
      </p:sp>
      <p:sp>
        <p:nvSpPr>
          <p:cNvPr id="4" name="10 Rectángulo">
            <a:extLst>
              <a:ext uri="{FF2B5EF4-FFF2-40B4-BE49-F238E27FC236}">
                <a16:creationId xmlns:a16="http://schemas.microsoft.com/office/drawing/2014/main" id="{1E996873-8BAB-B552-4513-7C08DB1AAB1E}"/>
              </a:ext>
            </a:extLst>
          </p:cNvPr>
          <p:cNvSpPr/>
          <p:nvPr/>
        </p:nvSpPr>
        <p:spPr>
          <a:xfrm rot="16200000">
            <a:off x="-1197302" y="2580412"/>
            <a:ext cx="4265794" cy="50405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i="1" dirty="0"/>
              <a:t>Conclusiones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35287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TM04033923[[fn=Profundidad]]</Template>
  <TotalTime>791</TotalTime>
  <Words>1765</Words>
  <Application>Microsoft Office PowerPoint</Application>
  <PresentationFormat>Presentación en pantalla (16:9)</PresentationFormat>
  <Paragraphs>383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Figura 2. Curvas de supervivencia de Kaplan Meier que muestran el tiempo (con líneas de sombra que reflejan el IC del 95%) transcurrido hasta el primer efecto secundario entre el grupo de pirferidona (rojo)  o nintedanib (azul). </vt:lpstr>
      <vt:lpstr>Presentación de PowerPoint</vt:lpstr>
      <vt:lpstr>Figura 4. Análisis multivariante que muestra los OR y los IC 95% de las variables asociadas con la retirada del tratamiento antifibrótico.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beatriz maria jimenez rodriguez</cp:lastModifiedBy>
  <cp:revision>69</cp:revision>
  <dcterms:created xsi:type="dcterms:W3CDTF">2022-01-11T08:55:46Z</dcterms:created>
  <dcterms:modified xsi:type="dcterms:W3CDTF">2023-03-24T07:30:30Z</dcterms:modified>
</cp:coreProperties>
</file>