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49"/>
  </p:normalViewPr>
  <p:slideViewPr>
    <p:cSldViewPr>
      <p:cViewPr varScale="1">
        <p:scale>
          <a:sx n="136" d="100"/>
          <a:sy n="136" d="100"/>
        </p:scale>
        <p:origin x="4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7B1EB46-6C95-B015-8E18-9C30D118E928}"/>
              </a:ext>
            </a:extLst>
          </p:cNvPr>
          <p:cNvSpPr txBox="1"/>
          <p:nvPr/>
        </p:nvSpPr>
        <p:spPr>
          <a:xfrm>
            <a:off x="544116" y="1563638"/>
            <a:ext cx="8055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SARCOIDOSIS CARDIACA EN CONSULTA DE NEUMOPATIA INTERSTICIAL DE UN HOSPITAL DE TERCER NIVEL</a:t>
            </a:r>
            <a:endParaRPr lang="es-ES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D13E021-E9F6-EE2C-3602-B81D556537D9}"/>
              </a:ext>
            </a:extLst>
          </p:cNvPr>
          <p:cNvSpPr txBox="1"/>
          <p:nvPr/>
        </p:nvSpPr>
        <p:spPr>
          <a:xfrm>
            <a:off x="1160364" y="2735294"/>
            <a:ext cx="68232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Domínguez Blasco M</a:t>
            </a:r>
            <a:r>
              <a:rPr lang="es-ES" sz="1200" b="1" i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s-E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López Ramírez, C</a:t>
            </a:r>
            <a:r>
              <a:rPr lang="es-ES" sz="1200" b="1" i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s-E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López Bauzá, A</a:t>
            </a:r>
            <a:r>
              <a:rPr lang="es-ES" sz="1200" b="1" i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s-E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; Rodríguez Portal, JA</a:t>
            </a:r>
            <a:r>
              <a:rPr lang="es-ES" sz="1200" b="1" i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s-ES" sz="120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s-E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s-ES" sz="1800" i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1Unidad Médico-Quirúrgica de Enfermedades Respiratorias. Hospital Universitario Virgen del Rocío, Sevilla.</a:t>
            </a:r>
            <a:endParaRPr lang="es-ES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E1E9CF7-37A5-A10B-71A6-76794CDC6141}"/>
              </a:ext>
            </a:extLst>
          </p:cNvPr>
          <p:cNvSpPr txBox="1"/>
          <p:nvPr/>
        </p:nvSpPr>
        <p:spPr>
          <a:xfrm>
            <a:off x="453577" y="1633149"/>
            <a:ext cx="82089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dirty="0"/>
              <a:t>La afectación cardíaca en la sarcoidosis ocurre en el 5-10% de los casos</a:t>
            </a:r>
            <a:r>
              <a:rPr lang="es-ES" dirty="0">
                <a:sym typeface="Wingdings" pitchFamily="2" charset="2"/>
              </a:rPr>
              <a:t> Clínicamente se manifiesta en el 3-10%</a:t>
            </a:r>
            <a:r>
              <a:rPr lang="es-ES" dirty="0"/>
              <a:t>.</a:t>
            </a:r>
          </a:p>
          <a:p>
            <a:pPr marL="285750" indent="-285750" algn="just">
              <a:buFontTx/>
              <a:buChar char="-"/>
            </a:pPr>
            <a:r>
              <a:rPr lang="es-ES_tradnl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Empeoramiento </a:t>
            </a:r>
            <a:r>
              <a:rPr lang="es-ES_tradnl" b="1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pronóstico</a:t>
            </a:r>
            <a:r>
              <a:rPr lang="es-ES_tradnl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: 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diagnóstico y tratamiento precoz</a:t>
            </a:r>
            <a:r>
              <a:rPr lang="es-ES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BBFB0B7-1190-08C2-EAD6-731E063AFAC9}"/>
              </a:ext>
            </a:extLst>
          </p:cNvPr>
          <p:cNvSpPr/>
          <p:nvPr/>
        </p:nvSpPr>
        <p:spPr>
          <a:xfrm>
            <a:off x="481511" y="1028992"/>
            <a:ext cx="3384376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INTRODUCCION: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9E335DD-40E7-C720-41DB-FBCE4FB286C7}"/>
              </a:ext>
            </a:extLst>
          </p:cNvPr>
          <p:cNvSpPr txBox="1"/>
          <p:nvPr/>
        </p:nvSpPr>
        <p:spPr>
          <a:xfrm>
            <a:off x="481511" y="3608338"/>
            <a:ext cx="8180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b="1" dirty="0"/>
              <a:t>Síntomas</a:t>
            </a:r>
            <a:r>
              <a:rPr lang="es-ES" dirty="0"/>
              <a:t>: Síncope, presíncope, palpitaciones, ICC.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EKG</a:t>
            </a:r>
            <a:r>
              <a:rPr lang="es-ES" dirty="0"/>
              <a:t> alterado: BAV, arritmias, PR, Q patológicas…</a:t>
            </a:r>
          </a:p>
          <a:p>
            <a:pPr marL="285750" indent="-285750">
              <a:buFontTx/>
              <a:buChar char="-"/>
            </a:pPr>
            <a:r>
              <a:rPr lang="es-ES" b="1" dirty="0"/>
              <a:t>Ecocardiografía</a:t>
            </a:r>
            <a:r>
              <a:rPr lang="es-ES" dirty="0"/>
              <a:t> TT: Diagnóstico </a:t>
            </a:r>
            <a:r>
              <a:rPr lang="es-ES" u="sng" dirty="0"/>
              <a:t>diferencial</a:t>
            </a:r>
            <a:r>
              <a:rPr lang="es-ES" dirty="0"/>
              <a:t>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44753F4-A52A-71A8-4A66-3AFD83A2BECA}"/>
              </a:ext>
            </a:extLst>
          </p:cNvPr>
          <p:cNvSpPr/>
          <p:nvPr/>
        </p:nvSpPr>
        <p:spPr>
          <a:xfrm>
            <a:off x="481511" y="2905488"/>
            <a:ext cx="3384376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CLÍNICA</a:t>
            </a:r>
            <a:r>
              <a:rPr lang="es-ES" dirty="0"/>
              <a:t>: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BAF281E-E70E-5559-B8E8-1E3DE7671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760" y="2863373"/>
            <a:ext cx="1191520" cy="1508577"/>
          </a:xfrm>
          <a:prstGeom prst="rect">
            <a:avLst/>
          </a:prstGeom>
        </p:spPr>
      </p:pic>
      <p:pic>
        <p:nvPicPr>
          <p:cNvPr id="1032" name="Picture 8" descr="11,677 imágenes de Palpitaciones - Imágenes, fotos y vectores de stock |  Shutterstock">
            <a:extLst>
              <a:ext uri="{FF2B5EF4-FFF2-40B4-BE49-F238E27FC236}">
                <a16:creationId xmlns:a16="http://schemas.microsoft.com/office/drawing/2014/main" id="{A6038D27-8C07-5F97-7612-E0DBC0180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512" y="3363838"/>
            <a:ext cx="1811032" cy="97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Vector de corazón humano anatómico coloreado, icono de dibujos animados.  dibujado a mano interno | Vector Premium">
            <a:extLst>
              <a:ext uri="{FF2B5EF4-FFF2-40B4-BE49-F238E27FC236}">
                <a16:creationId xmlns:a16="http://schemas.microsoft.com/office/drawing/2014/main" id="{48207C9C-08D1-1AD6-B3FB-78FE4B77E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400" y="680568"/>
            <a:ext cx="646824" cy="85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A8858520-1E7E-7A4F-7543-38958C2370E3}"/>
              </a:ext>
            </a:extLst>
          </p:cNvPr>
          <p:cNvCxnSpPr/>
          <p:nvPr/>
        </p:nvCxnSpPr>
        <p:spPr>
          <a:xfrm flipV="1">
            <a:off x="6372200" y="581290"/>
            <a:ext cx="864096" cy="611161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C7E42E3-B9D3-4DD5-C029-08A80A4E5E67}"/>
              </a:ext>
            </a:extLst>
          </p:cNvPr>
          <p:cNvCxnSpPr>
            <a:cxnSpLocks/>
            <a:endCxn id="1034" idx="2"/>
          </p:cNvCxnSpPr>
          <p:nvPr/>
        </p:nvCxnSpPr>
        <p:spPr>
          <a:xfrm>
            <a:off x="6372200" y="1220544"/>
            <a:ext cx="1294896" cy="115437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34" name="Picture 10" descr="Granulomas Ilustraciones Stock, Vectores, Y Clipart – (20 Ilustraciones  Stock)">
            <a:extLst>
              <a:ext uri="{FF2B5EF4-FFF2-40B4-BE49-F238E27FC236}">
                <a16:creationId xmlns:a16="http://schemas.microsoft.com/office/drawing/2014/main" id="{3A0BFF0A-0A95-ED9F-1C8A-9BFE89370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8" b="18081"/>
          <a:stretch/>
        </p:blipFill>
        <p:spPr bwMode="auto">
          <a:xfrm>
            <a:off x="7091330" y="204526"/>
            <a:ext cx="1151532" cy="11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6E8619A-73E6-7D57-199F-B566E318E351}"/>
              </a:ext>
            </a:extLst>
          </p:cNvPr>
          <p:cNvSpPr txBox="1"/>
          <p:nvPr/>
        </p:nvSpPr>
        <p:spPr>
          <a:xfrm>
            <a:off x="786234" y="1945473"/>
            <a:ext cx="52979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Manifestaciones </a:t>
            </a: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EKG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: BAV, Arritmias (TVS, FV).</a:t>
            </a:r>
          </a:p>
          <a:p>
            <a:pPr marL="285750" indent="-285750">
              <a:buFontTx/>
              <a:buChar char="-"/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Cardiomiopatías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, FEVI &lt;50%.</a:t>
            </a:r>
          </a:p>
          <a:p>
            <a:pPr marL="285750" indent="-285750">
              <a:buFontTx/>
              <a:buChar char="-"/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Estructural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: adelgazamiento del septo interventricular, engrosamiento de la pared, aneurismas…</a:t>
            </a:r>
          </a:p>
          <a:p>
            <a:pPr marL="285750" indent="-285750">
              <a:buFontTx/>
              <a:buChar char="-"/>
            </a:pPr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PRUEBAS DE IMAGEN</a:t>
            </a:r>
          </a:p>
          <a:p>
            <a:pPr marL="742950" lvl="1" indent="-285750">
              <a:buFontTx/>
              <a:buChar char="-"/>
            </a:pP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RNM CARDIACA con Gadolinio: realce tardío.</a:t>
            </a:r>
          </a:p>
          <a:p>
            <a:pPr marL="742950" lvl="1" indent="-285750">
              <a:buFontTx/>
              <a:buChar char="-"/>
            </a:pPr>
            <a:r>
              <a:rPr lang="es-E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8F-FDG 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PET: acumulación anómala de trazador.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37D1F77-6016-842B-E7EF-D92335B0F85D}"/>
              </a:ext>
            </a:extLst>
          </p:cNvPr>
          <p:cNvSpPr/>
          <p:nvPr/>
        </p:nvSpPr>
        <p:spPr>
          <a:xfrm>
            <a:off x="786234" y="1264251"/>
            <a:ext cx="2929145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DIAGNÓSTICO</a:t>
            </a:r>
            <a:r>
              <a:rPr lang="es-ES" dirty="0"/>
              <a:t>:</a:t>
            </a:r>
          </a:p>
        </p:txBody>
      </p:sp>
      <p:sp>
        <p:nvSpPr>
          <p:cNvPr id="27" name="Rayo 26">
            <a:extLst>
              <a:ext uri="{FF2B5EF4-FFF2-40B4-BE49-F238E27FC236}">
                <a16:creationId xmlns:a16="http://schemas.microsoft.com/office/drawing/2014/main" id="{2C8474A0-3132-4469-5235-001BC4733915}"/>
              </a:ext>
            </a:extLst>
          </p:cNvPr>
          <p:cNvSpPr/>
          <p:nvPr/>
        </p:nvSpPr>
        <p:spPr>
          <a:xfrm>
            <a:off x="5770209" y="2464899"/>
            <a:ext cx="1021261" cy="1055101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D0660F0-7000-ECAF-FC2A-993DF229215A}"/>
              </a:ext>
            </a:extLst>
          </p:cNvPr>
          <p:cNvSpPr txBox="1"/>
          <p:nvPr/>
        </p:nvSpPr>
        <p:spPr>
          <a:xfrm>
            <a:off x="6675465" y="2464899"/>
            <a:ext cx="1722682" cy="646331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/>
              <a:t>Con diagnóstico de sarcoidosis</a:t>
            </a:r>
          </a:p>
        </p:txBody>
      </p:sp>
    </p:spTree>
    <p:extLst>
      <p:ext uri="{BB962C8B-B14F-4D97-AF65-F5344CB8AC3E}">
        <p14:creationId xmlns:p14="http://schemas.microsoft.com/office/powerpoint/2010/main" val="193257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AC08F8-61AC-467A-9469-BF085AF60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656" y="159278"/>
            <a:ext cx="5762686" cy="22914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4264BF-5FA7-907D-BEB7-61344DC15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263" y="2555043"/>
            <a:ext cx="5627473" cy="242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64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A8BBF674-298C-D400-D8C1-D5494E094B79}"/>
              </a:ext>
            </a:extLst>
          </p:cNvPr>
          <p:cNvSpPr/>
          <p:nvPr/>
        </p:nvSpPr>
        <p:spPr>
          <a:xfrm>
            <a:off x="481511" y="1028992"/>
            <a:ext cx="3384376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OBJETIVOS: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DD36178-1232-D7FA-6DC8-797E77CB466D}"/>
              </a:ext>
            </a:extLst>
          </p:cNvPr>
          <p:cNvSpPr/>
          <p:nvPr/>
        </p:nvSpPr>
        <p:spPr>
          <a:xfrm>
            <a:off x="481511" y="1677064"/>
            <a:ext cx="7762897" cy="966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_tradnl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escribir las características </a:t>
            </a:r>
            <a:r>
              <a:rPr lang="es-ES_tradnl" sz="18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clínicas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s-ES_tradnl" sz="18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funcionales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manejo </a:t>
            </a:r>
            <a:r>
              <a:rPr lang="es-ES_tradnl" sz="1800" b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terapéutico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en pacientes con sarcoidosis cardiaca en una Unidad Neumopatía Intersticial de un hospital de tercer nivel.</a:t>
            </a:r>
            <a:endParaRPr lang="es-E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5270694-6FC4-253D-B2EE-9B5C9783A845}"/>
              </a:ext>
            </a:extLst>
          </p:cNvPr>
          <p:cNvSpPr/>
          <p:nvPr/>
        </p:nvSpPr>
        <p:spPr>
          <a:xfrm>
            <a:off x="481511" y="2747814"/>
            <a:ext cx="3384376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MATERIAL Y MÉTODOS: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6A37747-13F0-122A-82F7-0A45323795BB}"/>
              </a:ext>
            </a:extLst>
          </p:cNvPr>
          <p:cNvSpPr/>
          <p:nvPr/>
        </p:nvSpPr>
        <p:spPr>
          <a:xfrm>
            <a:off x="481511" y="3415866"/>
            <a:ext cx="7762897" cy="13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8 pacientes con sarcoidosis con afectación pulmonar y cardiaca.</a:t>
            </a:r>
          </a:p>
          <a:p>
            <a:pPr marL="285750" indent="-285750" algn="just">
              <a:buFontTx/>
              <a:buChar char="-"/>
            </a:pP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Consultas de Neumopatías Intersticiales del Hospital Virgen del Rocío. </a:t>
            </a:r>
          </a:p>
          <a:p>
            <a:pPr marL="285750" indent="-285750" algn="just">
              <a:buFontTx/>
              <a:buChar char="-"/>
            </a:pP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Confirmación de la sarcoidosis cardiaca mediante RNM o PET.</a:t>
            </a:r>
          </a:p>
          <a:p>
            <a:pPr marL="285750" indent="-285750" algn="just">
              <a:buFontTx/>
              <a:buChar char="-"/>
            </a:pP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 todos los pacientes se les realizó PFR, ECG</a:t>
            </a:r>
            <a:r>
              <a:rPr lang="es-ES_tradnl" dirty="0">
                <a:solidFill>
                  <a:srgbClr val="22222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ecocardiografía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y </a:t>
            </a:r>
            <a:r>
              <a:rPr lang="es-ES_tradnl" sz="1800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Rx</a:t>
            </a:r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de tórax.</a:t>
            </a:r>
            <a:endParaRPr lang="es-E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70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E3E6A7D-0E02-CA0E-459E-FD0819CF560A}"/>
              </a:ext>
            </a:extLst>
          </p:cNvPr>
          <p:cNvSpPr/>
          <p:nvPr/>
        </p:nvSpPr>
        <p:spPr>
          <a:xfrm>
            <a:off x="251520" y="915566"/>
            <a:ext cx="1872208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RESULTADOS: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A05BE401-AA7B-209B-FC51-EE84DD00F64A}"/>
              </a:ext>
            </a:extLst>
          </p:cNvPr>
          <p:cNvGrpSpPr/>
          <p:nvPr/>
        </p:nvGrpSpPr>
        <p:grpSpPr>
          <a:xfrm>
            <a:off x="2267744" y="157598"/>
            <a:ext cx="6118448" cy="4828304"/>
            <a:chOff x="2267744" y="157598"/>
            <a:chExt cx="6118448" cy="4828304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6BA2DF98-FB0A-C07A-4B48-173388FD75C9}"/>
                </a:ext>
              </a:extLst>
            </p:cNvPr>
            <p:cNvGrpSpPr/>
            <p:nvPr/>
          </p:nvGrpSpPr>
          <p:grpSpPr>
            <a:xfrm>
              <a:off x="2267744" y="157598"/>
              <a:ext cx="6118448" cy="4828304"/>
              <a:chOff x="1819622" y="157598"/>
              <a:chExt cx="6118448" cy="4828304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41E6E626-875B-8CEA-EA38-2DC2ACD71A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35696" y="157598"/>
                <a:ext cx="6102374" cy="3607850"/>
              </a:xfrm>
              <a:prstGeom prst="rect">
                <a:avLst/>
              </a:prstGeom>
            </p:spPr>
          </p:pic>
          <p:pic>
            <p:nvPicPr>
              <p:cNvPr id="7" name="Imagen 6">
                <a:extLst>
                  <a:ext uri="{FF2B5EF4-FFF2-40B4-BE49-F238E27FC236}">
                    <a16:creationId xmlns:a16="http://schemas.microsoft.com/office/drawing/2014/main" id="{D54CE8F4-062A-4D88-5D65-0A488F252A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19622" y="3731705"/>
                <a:ext cx="6118448" cy="1254197"/>
              </a:xfrm>
              <a:prstGeom prst="rect">
                <a:avLst/>
              </a:prstGeom>
            </p:spPr>
          </p:pic>
          <p:cxnSp>
            <p:nvCxnSpPr>
              <p:cNvPr id="9" name="Conector recto 8">
                <a:extLst>
                  <a:ext uri="{FF2B5EF4-FFF2-40B4-BE49-F238E27FC236}">
                    <a16:creationId xmlns:a16="http://schemas.microsoft.com/office/drawing/2014/main" id="{BCFE6943-9FD2-2D68-C66B-26E0E78A6EDF}"/>
                  </a:ext>
                </a:extLst>
              </p:cNvPr>
              <p:cNvCxnSpPr/>
              <p:nvPr/>
            </p:nvCxnSpPr>
            <p:spPr>
              <a:xfrm>
                <a:off x="6084168" y="555526"/>
                <a:ext cx="720080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0" name="Conector recto 9">
                <a:extLst>
                  <a:ext uri="{FF2B5EF4-FFF2-40B4-BE49-F238E27FC236}">
                    <a16:creationId xmlns:a16="http://schemas.microsoft.com/office/drawing/2014/main" id="{B96C5562-86C6-27CC-7DF8-24DBAD2C04CB}"/>
                  </a:ext>
                </a:extLst>
              </p:cNvPr>
              <p:cNvCxnSpPr/>
              <p:nvPr/>
            </p:nvCxnSpPr>
            <p:spPr>
              <a:xfrm>
                <a:off x="6084168" y="771550"/>
                <a:ext cx="720080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1" name="Conector recto 10">
                <a:extLst>
                  <a:ext uri="{FF2B5EF4-FFF2-40B4-BE49-F238E27FC236}">
                    <a16:creationId xmlns:a16="http://schemas.microsoft.com/office/drawing/2014/main" id="{B731B0A4-21F0-B7FB-2C1A-1CD7EA8658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696" y="3075806"/>
                <a:ext cx="2304256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11">
                <a:extLst>
                  <a:ext uri="{FF2B5EF4-FFF2-40B4-BE49-F238E27FC236}">
                    <a16:creationId xmlns:a16="http://schemas.microsoft.com/office/drawing/2014/main" id="{091CB0C0-C1F0-A82B-F169-1B2AA30044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696" y="2211710"/>
                <a:ext cx="1296144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3" name="Conector recto 12">
                <a:extLst>
                  <a:ext uri="{FF2B5EF4-FFF2-40B4-BE49-F238E27FC236}">
                    <a16:creationId xmlns:a16="http://schemas.microsoft.com/office/drawing/2014/main" id="{1F342561-940E-AB60-1EC9-8BC1B3498F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696" y="987574"/>
                <a:ext cx="432048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42536698-8F7E-A40F-28CE-0426E959AA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696" y="3651870"/>
                <a:ext cx="792088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BF9DB26E-EAA2-7377-0C61-95117F3D69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4168" y="4337830"/>
                <a:ext cx="648072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1F7BE026-E18D-3107-8109-7FC087119C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0172" y="4985902"/>
                <a:ext cx="684076" cy="0"/>
              </a:xfrm>
              <a:prstGeom prst="line">
                <a:avLst/>
              </a:prstGeom>
              <a:ln w="57150"/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2DC1D582-22A2-3EDE-2FC5-B2E7B2C4D8B3}"/>
                </a:ext>
              </a:extLst>
            </p:cNvPr>
            <p:cNvCxnSpPr>
              <a:cxnSpLocks/>
            </p:cNvCxnSpPr>
            <p:nvPr/>
          </p:nvCxnSpPr>
          <p:spPr>
            <a:xfrm>
              <a:off x="6532290" y="4155926"/>
              <a:ext cx="648072" cy="0"/>
            </a:xfrm>
            <a:prstGeom prst="line">
              <a:avLst/>
            </a:prstGeom>
            <a:ln w="571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8E79C22-E06B-782A-76C1-10E1226C9F97}"/>
                </a:ext>
              </a:extLst>
            </p:cNvPr>
            <p:cNvCxnSpPr>
              <a:cxnSpLocks/>
            </p:cNvCxnSpPr>
            <p:nvPr/>
          </p:nvCxnSpPr>
          <p:spPr>
            <a:xfrm>
              <a:off x="6604298" y="4803998"/>
              <a:ext cx="648072" cy="0"/>
            </a:xfrm>
            <a:prstGeom prst="line">
              <a:avLst/>
            </a:prstGeom>
            <a:ln w="5715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677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770996E5-F98C-359B-B3BF-4F7A31F90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71082"/>
            <a:ext cx="6048672" cy="597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EEF4E28-7889-6F6A-A1D4-E2147861AD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113" b="60979"/>
          <a:stretch/>
        </p:blipFill>
        <p:spPr>
          <a:xfrm>
            <a:off x="179512" y="929571"/>
            <a:ext cx="6146560" cy="864096"/>
          </a:xfrm>
          <a:prstGeom prst="rect">
            <a:avLst/>
          </a:prstGeom>
        </p:spPr>
      </p:pic>
      <p:sp>
        <p:nvSpPr>
          <p:cNvPr id="7" name="Flecha abajo 6">
            <a:extLst>
              <a:ext uri="{FF2B5EF4-FFF2-40B4-BE49-F238E27FC236}">
                <a16:creationId xmlns:a16="http://schemas.microsoft.com/office/drawing/2014/main" id="{B49CA770-F4F5-6A16-6BE1-3E99A29D8684}"/>
              </a:ext>
            </a:extLst>
          </p:cNvPr>
          <p:cNvSpPr/>
          <p:nvPr/>
        </p:nvSpPr>
        <p:spPr>
          <a:xfrm>
            <a:off x="3203848" y="1577643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EF8E02D4-FABF-B744-ABE8-976B7108E531}"/>
              </a:ext>
            </a:extLst>
          </p:cNvPr>
          <p:cNvCxnSpPr/>
          <p:nvPr/>
        </p:nvCxnSpPr>
        <p:spPr>
          <a:xfrm>
            <a:off x="5220072" y="1649651"/>
            <a:ext cx="136815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33600EFB-F134-D5A6-19CC-55D988CF2136}"/>
              </a:ext>
            </a:extLst>
          </p:cNvPr>
          <p:cNvSpPr/>
          <p:nvPr/>
        </p:nvSpPr>
        <p:spPr>
          <a:xfrm>
            <a:off x="6588224" y="1289611"/>
            <a:ext cx="2304256" cy="62233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Tratamiento médico / Trasplante cardiaco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E933BC4F-2A45-4B08-A8B3-812013DA34BF}"/>
              </a:ext>
            </a:extLst>
          </p:cNvPr>
          <p:cNvGrpSpPr/>
          <p:nvPr/>
        </p:nvGrpSpPr>
        <p:grpSpPr>
          <a:xfrm>
            <a:off x="395536" y="3507854"/>
            <a:ext cx="3068989" cy="1115805"/>
            <a:chOff x="241809" y="3028068"/>
            <a:chExt cx="2744635" cy="1107321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8D37FE-2989-084E-C7DE-76FCA8F3A2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3584" b="79399"/>
            <a:stretch/>
          </p:blipFill>
          <p:spPr>
            <a:xfrm>
              <a:off x="241809" y="3028068"/>
              <a:ext cx="2385975" cy="1059583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0770DCDD-566C-EDB5-A8B0-1D7C63FE8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608" y="3172083"/>
              <a:ext cx="1942836" cy="963306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5E864171-18E4-F38C-7151-619C6B472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7014" y="2931790"/>
            <a:ext cx="5609482" cy="2147903"/>
          </a:xfrm>
          <a:prstGeom prst="rect">
            <a:avLst/>
          </a:prstGeom>
        </p:spPr>
      </p:pic>
      <p:sp>
        <p:nvSpPr>
          <p:cNvPr id="17" name="Flecha abajo 16">
            <a:extLst>
              <a:ext uri="{FF2B5EF4-FFF2-40B4-BE49-F238E27FC236}">
                <a16:creationId xmlns:a16="http://schemas.microsoft.com/office/drawing/2014/main" id="{A0EAA5FB-7F96-7298-B669-656E93F696DA}"/>
              </a:ext>
            </a:extLst>
          </p:cNvPr>
          <p:cNvSpPr/>
          <p:nvPr/>
        </p:nvSpPr>
        <p:spPr>
          <a:xfrm>
            <a:off x="6948264" y="3809008"/>
            <a:ext cx="432048" cy="5374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3497C7B9-3337-4C3C-5044-DD9BF58C4A30}"/>
              </a:ext>
            </a:extLst>
          </p:cNvPr>
          <p:cNvCxnSpPr>
            <a:cxnSpLocks/>
          </p:cNvCxnSpPr>
          <p:nvPr/>
        </p:nvCxnSpPr>
        <p:spPr>
          <a:xfrm>
            <a:off x="4528146" y="1323009"/>
            <a:ext cx="619918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5BF47B6E-AC30-0383-51B3-D7FAC64252AF}"/>
              </a:ext>
            </a:extLst>
          </p:cNvPr>
          <p:cNvCxnSpPr>
            <a:cxnSpLocks/>
          </p:cNvCxnSpPr>
          <p:nvPr/>
        </p:nvCxnSpPr>
        <p:spPr>
          <a:xfrm>
            <a:off x="4528146" y="1561018"/>
            <a:ext cx="619918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A6C0C6B8-C681-4D89-06C6-098D4E23F20A}"/>
              </a:ext>
            </a:extLst>
          </p:cNvPr>
          <p:cNvCxnSpPr>
            <a:cxnSpLocks/>
          </p:cNvCxnSpPr>
          <p:nvPr/>
        </p:nvCxnSpPr>
        <p:spPr>
          <a:xfrm>
            <a:off x="4572000" y="2355726"/>
            <a:ext cx="517704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C1E6C16-F81F-905F-A0EF-B0B7B1331189}"/>
              </a:ext>
            </a:extLst>
          </p:cNvPr>
          <p:cNvCxnSpPr>
            <a:cxnSpLocks/>
          </p:cNvCxnSpPr>
          <p:nvPr/>
        </p:nvCxnSpPr>
        <p:spPr>
          <a:xfrm>
            <a:off x="4572000" y="2571750"/>
            <a:ext cx="517704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6C14FDBA-8D34-3430-8A16-D00206E815FC}"/>
              </a:ext>
            </a:extLst>
          </p:cNvPr>
          <p:cNvCxnSpPr>
            <a:cxnSpLocks/>
          </p:cNvCxnSpPr>
          <p:nvPr/>
        </p:nvCxnSpPr>
        <p:spPr>
          <a:xfrm>
            <a:off x="1907704" y="4155926"/>
            <a:ext cx="648072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8931D85A-721A-C53D-4573-4D870F2FCC51}"/>
              </a:ext>
            </a:extLst>
          </p:cNvPr>
          <p:cNvCxnSpPr>
            <a:cxnSpLocks/>
          </p:cNvCxnSpPr>
          <p:nvPr/>
        </p:nvCxnSpPr>
        <p:spPr>
          <a:xfrm>
            <a:off x="8100392" y="4227934"/>
            <a:ext cx="648072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10E88E4D-41DD-FD8B-2AA3-90A61419337E}"/>
              </a:ext>
            </a:extLst>
          </p:cNvPr>
          <p:cNvCxnSpPr>
            <a:cxnSpLocks/>
          </p:cNvCxnSpPr>
          <p:nvPr/>
        </p:nvCxnSpPr>
        <p:spPr>
          <a:xfrm>
            <a:off x="3464525" y="3075806"/>
            <a:ext cx="2926251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3668EB31-3778-AC6D-C1E3-844C7B02132C}"/>
              </a:ext>
            </a:extLst>
          </p:cNvPr>
          <p:cNvCxnSpPr>
            <a:cxnSpLocks/>
          </p:cNvCxnSpPr>
          <p:nvPr/>
        </p:nvCxnSpPr>
        <p:spPr>
          <a:xfrm>
            <a:off x="3464525" y="4443958"/>
            <a:ext cx="2926251" cy="0"/>
          </a:xfrm>
          <a:prstGeom prst="line">
            <a:avLst/>
          </a:prstGeom>
          <a:ln w="571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Rectángulo 32">
            <a:extLst>
              <a:ext uri="{FF2B5EF4-FFF2-40B4-BE49-F238E27FC236}">
                <a16:creationId xmlns:a16="http://schemas.microsoft.com/office/drawing/2014/main" id="{D5331A29-A6A4-1193-5A46-7E13BBD1E29D}"/>
              </a:ext>
            </a:extLst>
          </p:cNvPr>
          <p:cNvSpPr/>
          <p:nvPr/>
        </p:nvSpPr>
        <p:spPr>
          <a:xfrm>
            <a:off x="1880299" y="173807"/>
            <a:ext cx="1872208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RESULTADOS:</a:t>
            </a:r>
          </a:p>
        </p:txBody>
      </p:sp>
    </p:spTree>
    <p:extLst>
      <p:ext uri="{BB962C8B-B14F-4D97-AF65-F5344CB8AC3E}">
        <p14:creationId xmlns:p14="http://schemas.microsoft.com/office/powerpoint/2010/main" val="217350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555E67F-08ED-6D8B-EB0F-24D6884B4FCC}"/>
              </a:ext>
            </a:extLst>
          </p:cNvPr>
          <p:cNvSpPr/>
          <p:nvPr/>
        </p:nvSpPr>
        <p:spPr>
          <a:xfrm>
            <a:off x="683568" y="1419622"/>
            <a:ext cx="3384376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400" dirty="0"/>
              <a:t>CONCLUSIONES: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DF527CD-82C6-EF3B-FFF7-7BF5677A2F24}"/>
              </a:ext>
            </a:extLst>
          </p:cNvPr>
          <p:cNvSpPr/>
          <p:nvPr/>
        </p:nvSpPr>
        <p:spPr>
          <a:xfrm>
            <a:off x="683568" y="2087674"/>
            <a:ext cx="7762897" cy="17878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La sarcoidosis cardiaca es una complicación infrecuente pero potencialmente grave que requiere un diagnóstico y tratamiento precoz con IS e incluso marcapasos/DAI. </a:t>
            </a:r>
          </a:p>
          <a:p>
            <a:pPr algn="just"/>
            <a:r>
              <a:rPr lang="es-ES_tradnl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 En nuestra serie la afectación más frecuente fue el BAV y la TVS. encontrándose actualmente todos lo pacientes en fase estable de la enfermedad. </a:t>
            </a:r>
            <a:r>
              <a:rPr lang="es-ES" dirty="0">
                <a:effectLst/>
              </a:rPr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36650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12572</TotalTime>
  <Words>307</Words>
  <Application>Microsoft Macintosh PowerPoint</Application>
  <PresentationFormat>Presentación en pantalla (16:9)</PresentationFormat>
  <Paragraphs>31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16</cp:revision>
  <dcterms:created xsi:type="dcterms:W3CDTF">2022-01-11T08:55:46Z</dcterms:created>
  <dcterms:modified xsi:type="dcterms:W3CDTF">2023-03-22T06:21:20Z</dcterms:modified>
</cp:coreProperties>
</file>