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63" r:id="rId5"/>
    <p:sldId id="264" r:id="rId6"/>
    <p:sldId id="265" r:id="rId7"/>
    <p:sldId id="268" r:id="rId8"/>
    <p:sldId id="266" r:id="rId9"/>
    <p:sldId id="267" r:id="rId10"/>
    <p:sldId id="271" r:id="rId11"/>
    <p:sldId id="269" r:id="rId12"/>
    <p:sldId id="274" r:id="rId13"/>
    <p:sldId id="272" r:id="rId14"/>
    <p:sldId id="261" r:id="rId15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576" y="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24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5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24/03/2023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24/03/2023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81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8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24/03/2023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8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8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24/03/2023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40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33" y="1151340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24/03/2023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24/03/2023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24/03/2023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1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93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11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24/03/2023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8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24/03/2023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24/03/2023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6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6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24/03/2023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6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7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24/03/2023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7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7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1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843562"/>
            <a:ext cx="8712968" cy="216982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500" b="1" dirty="0">
                <a:solidFill>
                  <a:schemeClr val="tx2"/>
                </a:solidFill>
              </a:rPr>
              <a:t>COLAPSO DINÁMICO EXCESIVO </a:t>
            </a:r>
            <a:endParaRPr lang="es-ES" sz="4500" b="1" dirty="0" smtClean="0">
              <a:solidFill>
                <a:schemeClr val="tx2"/>
              </a:solidFill>
            </a:endParaRPr>
          </a:p>
          <a:p>
            <a:pPr algn="ctr"/>
            <a:r>
              <a:rPr lang="es-ES" sz="4500" b="1" dirty="0" smtClean="0">
                <a:solidFill>
                  <a:schemeClr val="tx2"/>
                </a:solidFill>
              </a:rPr>
              <a:t>DE </a:t>
            </a:r>
            <a:r>
              <a:rPr lang="es-ES" sz="4500" b="1" dirty="0">
                <a:solidFill>
                  <a:schemeClr val="tx2"/>
                </a:solidFill>
              </a:rPr>
              <a:t>LA VÍA AÉREA </a:t>
            </a:r>
            <a:endParaRPr lang="es-ES" sz="4500" b="1" dirty="0" smtClean="0">
              <a:solidFill>
                <a:schemeClr val="tx2"/>
              </a:solidFill>
            </a:endParaRPr>
          </a:p>
          <a:p>
            <a:pPr algn="ctr"/>
            <a:r>
              <a:rPr lang="es-ES" sz="4500" b="1" dirty="0" smtClean="0">
                <a:solidFill>
                  <a:schemeClr val="tx2"/>
                </a:solidFill>
              </a:rPr>
              <a:t>COMO </a:t>
            </a:r>
            <a:r>
              <a:rPr lang="es-ES" sz="4500" b="1" dirty="0">
                <a:solidFill>
                  <a:schemeClr val="tx2"/>
                </a:solidFill>
              </a:rPr>
              <a:t>COMORBILIDAD SILENTE</a:t>
            </a:r>
            <a:endParaRPr lang="es-ES" sz="4500" dirty="0">
              <a:solidFill>
                <a:schemeClr val="tx2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27584" y="3435846"/>
            <a:ext cx="770485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100" dirty="0"/>
              <a:t>C. Muñoz Corroto</a:t>
            </a:r>
            <a:r>
              <a:rPr lang="es-ES" sz="1100" baseline="30000" dirty="0"/>
              <a:t>1</a:t>
            </a:r>
            <a:r>
              <a:rPr lang="es-ES" sz="1100" dirty="0"/>
              <a:t>, D. A. Cruz Chamorro</a:t>
            </a:r>
            <a:r>
              <a:rPr lang="es-ES" sz="1100" baseline="30000" dirty="0"/>
              <a:t>2 </a:t>
            </a:r>
            <a:r>
              <a:rPr lang="es-ES" sz="1100" dirty="0"/>
              <a:t>, C. Luna Pardo</a:t>
            </a:r>
            <a:r>
              <a:rPr lang="es-ES" sz="1100" baseline="30000" dirty="0"/>
              <a:t>2</a:t>
            </a:r>
            <a:r>
              <a:rPr lang="es-ES" sz="1100" dirty="0"/>
              <a:t>, R. Martínez Tomás</a:t>
            </a:r>
            <a:r>
              <a:rPr lang="es-ES" sz="1100" baseline="30000" dirty="0"/>
              <a:t>2</a:t>
            </a:r>
            <a:r>
              <a:rPr lang="es-ES" sz="1100" dirty="0"/>
              <a:t>, A. Briones Gómez</a:t>
            </a:r>
            <a:r>
              <a:rPr lang="es-ES" sz="1100" baseline="30000" dirty="0"/>
              <a:t>2</a:t>
            </a:r>
            <a:r>
              <a:rPr lang="es-ES" sz="1100" dirty="0"/>
              <a:t>, E. Cases Viedma</a:t>
            </a:r>
            <a:r>
              <a:rPr lang="es-ES" sz="1100" baseline="30000" dirty="0"/>
              <a:t>2</a:t>
            </a:r>
            <a:r>
              <a:rPr lang="es-ES" sz="1100" dirty="0"/>
              <a:t> </a:t>
            </a:r>
            <a:endParaRPr lang="en-US" sz="1100" dirty="0"/>
          </a:p>
        </p:txBody>
      </p:sp>
      <p:sp>
        <p:nvSpPr>
          <p:cNvPr id="4" name="Rectangle 3"/>
          <p:cNvSpPr/>
          <p:nvPr/>
        </p:nvSpPr>
        <p:spPr>
          <a:xfrm>
            <a:off x="1547664" y="3723878"/>
            <a:ext cx="67687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1100" dirty="0" smtClean="0"/>
              <a:t>1.Hospital </a:t>
            </a:r>
            <a:r>
              <a:rPr lang="es-ES" sz="1100" dirty="0"/>
              <a:t>Universitario Reina </a:t>
            </a:r>
            <a:r>
              <a:rPr lang="es-ES" sz="1100" dirty="0" smtClean="0"/>
              <a:t>Sofía, Córdoba; 2. Hospital </a:t>
            </a:r>
            <a:r>
              <a:rPr lang="es-ES" sz="1100" dirty="0"/>
              <a:t>Universitario y Politécnico La Fe, Valencia, España.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8264" y="4299942"/>
            <a:ext cx="773084" cy="5289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4" y="4263714"/>
            <a:ext cx="1152130" cy="5797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63688" y="195486"/>
            <a:ext cx="712879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600" b="1" dirty="0" smtClean="0">
                <a:solidFill>
                  <a:srgbClr val="1F497D"/>
                </a:solidFill>
              </a:rPr>
              <a:t>COLAPSO DINÁMICO EXCESIVO DE LA VÍA AÉREA </a:t>
            </a:r>
          </a:p>
          <a:p>
            <a:pPr algn="ctr"/>
            <a:r>
              <a:rPr lang="es-ES" sz="2600" b="1" dirty="0" smtClean="0">
                <a:solidFill>
                  <a:srgbClr val="1F497D"/>
                </a:solidFill>
              </a:rPr>
              <a:t>(</a:t>
            </a:r>
            <a:r>
              <a:rPr lang="es-ES" sz="2600" b="1" dirty="0">
                <a:solidFill>
                  <a:srgbClr val="1F497D"/>
                </a:solidFill>
              </a:rPr>
              <a:t>CDEVA) </a:t>
            </a:r>
            <a:endParaRPr lang="en-US" sz="2600" b="1" dirty="0">
              <a:solidFill>
                <a:srgbClr val="1F497D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1520" y="1131590"/>
            <a:ext cx="5832648" cy="1406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40000"/>
              </a:lnSpc>
              <a:buFont typeface="Arial"/>
              <a:buChar char="•"/>
            </a:pPr>
            <a:r>
              <a:rPr lang="es-ES_tradnl" sz="1300" dirty="0" smtClean="0"/>
              <a:t>Síndrome </a:t>
            </a:r>
            <a:r>
              <a:rPr lang="es-ES_tradnl" sz="1300" b="1" dirty="0"/>
              <a:t>poco reconocido e </a:t>
            </a:r>
            <a:r>
              <a:rPr lang="es-ES_tradnl" sz="1300" b="1" dirty="0" err="1"/>
              <a:t>infradiagnosticado</a:t>
            </a:r>
            <a:r>
              <a:rPr lang="es-ES" sz="1300" b="1" dirty="0"/>
              <a:t> </a:t>
            </a:r>
            <a:endParaRPr lang="es-ES" sz="1300" b="1" dirty="0" smtClean="0"/>
          </a:p>
          <a:p>
            <a:pPr marL="285750" indent="-285750">
              <a:lnSpc>
                <a:spcPct val="140000"/>
              </a:lnSpc>
              <a:buFont typeface="Arial"/>
              <a:buChar char="•"/>
            </a:pPr>
            <a:r>
              <a:rPr lang="es-ES" sz="1300" dirty="0"/>
              <a:t>Se </a:t>
            </a:r>
            <a:r>
              <a:rPr lang="es-ES" sz="1300" b="1" dirty="0"/>
              <a:t>desconoce</a:t>
            </a:r>
            <a:r>
              <a:rPr lang="es-ES" sz="1300" dirty="0"/>
              <a:t> la verdadera </a:t>
            </a:r>
            <a:r>
              <a:rPr lang="es-ES" sz="1300" b="1" dirty="0" smtClean="0"/>
              <a:t>prevalencia</a:t>
            </a:r>
            <a:r>
              <a:rPr lang="es-ES" sz="1300" dirty="0" smtClean="0">
                <a:sym typeface="Wingdings"/>
              </a:rPr>
              <a:t> </a:t>
            </a:r>
          </a:p>
          <a:p>
            <a:pPr marL="742950" lvl="1" indent="-285750">
              <a:lnSpc>
                <a:spcPct val="140000"/>
              </a:lnSpc>
              <a:buFont typeface="Courier New"/>
              <a:buChar char="o"/>
            </a:pPr>
            <a:r>
              <a:rPr lang="es-ES" sz="1300" dirty="0" smtClean="0">
                <a:sym typeface="Wingdings"/>
              </a:rPr>
              <a:t>Los últimos estudio</a:t>
            </a:r>
            <a:r>
              <a:rPr lang="es-ES" sz="1300" dirty="0" smtClean="0"/>
              <a:t> han </a:t>
            </a:r>
            <a:r>
              <a:rPr lang="es-ES" sz="1300" dirty="0"/>
              <a:t>sugerido una prevalencia global del 13%.</a:t>
            </a:r>
            <a:endParaRPr lang="es-ES" sz="1300" dirty="0" smtClean="0"/>
          </a:p>
          <a:p>
            <a:pPr>
              <a:lnSpc>
                <a:spcPct val="120000"/>
              </a:lnSpc>
            </a:pPr>
            <a:endParaRPr lang="es-ES" sz="1300" dirty="0"/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s-ES_tradnl" sz="1300" dirty="0"/>
              <a:t>D</a:t>
            </a:r>
            <a:r>
              <a:rPr lang="es-ES_tradnl" sz="1300" dirty="0" smtClean="0"/>
              <a:t>escribe </a:t>
            </a:r>
            <a:r>
              <a:rPr lang="es-ES_tradnl" sz="1300" b="1" dirty="0"/>
              <a:t>dos</a:t>
            </a:r>
            <a:r>
              <a:rPr lang="es-ES_tradnl" sz="1300" dirty="0"/>
              <a:t> entidades fisiopatológicas </a:t>
            </a:r>
            <a:r>
              <a:rPr lang="es-ES_tradnl" sz="1300" dirty="0" smtClean="0"/>
              <a:t>diferentes: </a:t>
            </a:r>
            <a:endParaRPr lang="es-ES_tradnl" sz="1300" dirty="0"/>
          </a:p>
        </p:txBody>
      </p:sp>
      <p:sp>
        <p:nvSpPr>
          <p:cNvPr id="7" name="Rectangle 6"/>
          <p:cNvSpPr/>
          <p:nvPr/>
        </p:nvSpPr>
        <p:spPr>
          <a:xfrm>
            <a:off x="251520" y="3651871"/>
            <a:ext cx="36004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s-ES" sz="1300" dirty="0"/>
              <a:t>El </a:t>
            </a:r>
            <a:r>
              <a:rPr lang="es-ES" sz="1300" b="1" dirty="0"/>
              <a:t>diagnóstico</a:t>
            </a:r>
            <a:r>
              <a:rPr lang="es-ES" sz="1300" dirty="0"/>
              <a:t> de CDEVA debe basarse en:</a:t>
            </a:r>
          </a:p>
          <a:p>
            <a:endParaRPr lang="es-ES" sz="1400" dirty="0"/>
          </a:p>
        </p:txBody>
      </p:sp>
      <p:sp>
        <p:nvSpPr>
          <p:cNvPr id="8" name="Rectangle 7"/>
          <p:cNvSpPr/>
          <p:nvPr/>
        </p:nvSpPr>
        <p:spPr>
          <a:xfrm>
            <a:off x="251520" y="2787774"/>
            <a:ext cx="8712968" cy="641714"/>
          </a:xfrm>
          <a:prstGeom prst="rect">
            <a:avLst/>
          </a:prstGeom>
          <a:ln w="19050" cmpd="sng">
            <a:solidFill>
              <a:srgbClr val="DBEEF4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s-ES" sz="1400" dirty="0"/>
              <a:t>CDEVA se caracteriza por un desplazamiento excesivo de la pared membranosa debido a la </a:t>
            </a:r>
            <a:r>
              <a:rPr lang="es-ES" sz="1400" b="1" dirty="0"/>
              <a:t>debilidad </a:t>
            </a:r>
            <a:r>
              <a:rPr lang="es-ES" sz="1400" b="1" dirty="0" smtClean="0"/>
              <a:t>y atrofia de </a:t>
            </a:r>
            <a:r>
              <a:rPr lang="es-ES" sz="1400" b="1" dirty="0"/>
              <a:t>las fibras elásticas</a:t>
            </a:r>
            <a:r>
              <a:rPr lang="es-ES" sz="1400" dirty="0"/>
              <a:t> longitudinales de la</a:t>
            </a:r>
            <a:r>
              <a:rPr lang="es-ES" sz="1400" b="1" dirty="0"/>
              <a:t> pared posterior</a:t>
            </a:r>
          </a:p>
        </p:txBody>
      </p:sp>
      <p:sp>
        <p:nvSpPr>
          <p:cNvPr id="2" name="Rectangle 1"/>
          <p:cNvSpPr/>
          <p:nvPr/>
        </p:nvSpPr>
        <p:spPr>
          <a:xfrm>
            <a:off x="4355976" y="1995687"/>
            <a:ext cx="2502024" cy="639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s-ES" sz="1300" dirty="0" smtClean="0"/>
              <a:t>- CDEVA</a:t>
            </a:r>
            <a:endParaRPr lang="es-ES_tradnl" sz="1300" dirty="0"/>
          </a:p>
          <a:p>
            <a:pPr>
              <a:lnSpc>
                <a:spcPct val="140000"/>
              </a:lnSpc>
            </a:pPr>
            <a:r>
              <a:rPr lang="es-ES_tradnl" sz="1300" dirty="0" smtClean="0"/>
              <a:t>- </a:t>
            </a:r>
            <a:r>
              <a:rPr lang="es-ES_tradnl" sz="1300" dirty="0" err="1" smtClean="0"/>
              <a:t>Traqueobroncomalacia</a:t>
            </a:r>
            <a:r>
              <a:rPr lang="es-ES_tradnl" sz="1300" dirty="0" smtClean="0"/>
              <a:t> </a:t>
            </a:r>
            <a:r>
              <a:rPr lang="es-ES_tradnl" sz="1300" dirty="0"/>
              <a:t>(TBM)</a:t>
            </a:r>
            <a:endParaRPr lang="es-ES" sz="1300" dirty="0"/>
          </a:p>
        </p:txBody>
      </p:sp>
      <p:sp>
        <p:nvSpPr>
          <p:cNvPr id="3" name="Right Brace 2"/>
          <p:cNvSpPr/>
          <p:nvPr/>
        </p:nvSpPr>
        <p:spPr>
          <a:xfrm>
            <a:off x="4139954" y="2067694"/>
            <a:ext cx="45719" cy="648072"/>
          </a:xfrm>
          <a:prstGeom prst="rightBrace">
            <a:avLst/>
          </a:prstGeom>
          <a:ln w="38100" cmpd="sng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Right Brace 9"/>
          <p:cNvSpPr/>
          <p:nvPr/>
        </p:nvSpPr>
        <p:spPr>
          <a:xfrm>
            <a:off x="3491880" y="3579862"/>
            <a:ext cx="72008" cy="576064"/>
          </a:xfrm>
          <a:prstGeom prst="rightBrace">
            <a:avLst/>
          </a:prstGeom>
          <a:ln w="38100" cmpd="sng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635896" y="3507855"/>
            <a:ext cx="5184576" cy="639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s-ES" sz="1300" dirty="0" smtClean="0"/>
              <a:t>- </a:t>
            </a:r>
            <a:r>
              <a:rPr lang="es-ES" sz="1300" b="1" dirty="0" err="1"/>
              <a:t>B</a:t>
            </a:r>
            <a:r>
              <a:rPr lang="es-ES" sz="1300" b="1" dirty="0" err="1" smtClean="0"/>
              <a:t>roncoscopia</a:t>
            </a:r>
            <a:r>
              <a:rPr lang="es-ES" sz="1300" b="1" dirty="0" smtClean="0"/>
              <a:t> </a:t>
            </a:r>
            <a:r>
              <a:rPr lang="es-ES" sz="1300" dirty="0"/>
              <a:t>flexible dinámica y/o </a:t>
            </a:r>
            <a:r>
              <a:rPr lang="es-ES" sz="1300" b="1" dirty="0"/>
              <a:t>TC </a:t>
            </a:r>
            <a:r>
              <a:rPr lang="es-ES" sz="1300" b="1" dirty="0" smtClean="0"/>
              <a:t>dinámica</a:t>
            </a:r>
            <a:endParaRPr lang="es-ES" sz="1300" b="1" dirty="0"/>
          </a:p>
          <a:p>
            <a:pPr>
              <a:lnSpc>
                <a:spcPct val="140000"/>
              </a:lnSpc>
            </a:pPr>
            <a:r>
              <a:rPr lang="es-ES" sz="1300" dirty="0" smtClean="0"/>
              <a:t>- Síntomas </a:t>
            </a:r>
            <a:r>
              <a:rPr lang="es-ES" sz="1300" dirty="0"/>
              <a:t>clínicos no </a:t>
            </a:r>
            <a:r>
              <a:rPr lang="es-ES" sz="1300" dirty="0" smtClean="0"/>
              <a:t>explicados</a:t>
            </a:r>
            <a:endParaRPr lang="es-ES" sz="1300" dirty="0"/>
          </a:p>
        </p:txBody>
      </p:sp>
      <p:sp>
        <p:nvSpPr>
          <p:cNvPr id="13" name="Rectangle 12"/>
          <p:cNvSpPr/>
          <p:nvPr/>
        </p:nvSpPr>
        <p:spPr>
          <a:xfrm>
            <a:off x="323528" y="4443959"/>
            <a:ext cx="2880320" cy="468590"/>
          </a:xfrm>
          <a:prstGeom prst="rect">
            <a:avLst/>
          </a:prstGeom>
          <a:ln w="28575" cmpd="sng"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s-ES" sz="1400" b="1" dirty="0">
                <a:solidFill>
                  <a:schemeClr val="tx2">
                    <a:lumMod val="50000"/>
                  </a:schemeClr>
                </a:solidFill>
              </a:rPr>
              <a:t>La </a:t>
            </a:r>
            <a:r>
              <a:rPr lang="es-ES" sz="1400" b="1" dirty="0" err="1">
                <a:solidFill>
                  <a:schemeClr val="tx2">
                    <a:lumMod val="50000"/>
                  </a:schemeClr>
                </a:solidFill>
              </a:rPr>
              <a:t>broncoscopia</a:t>
            </a:r>
            <a:r>
              <a:rPr lang="es-ES" sz="14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s-ES" sz="1400" b="1" dirty="0">
                <a:solidFill>
                  <a:schemeClr val="tx2">
                    <a:lumMod val="50000"/>
                  </a:schemeClr>
                </a:solidFill>
                <a:sym typeface="Wingdings"/>
              </a:rPr>
              <a:t> </a:t>
            </a:r>
            <a:r>
              <a:rPr lang="es-ES" sz="1400" b="1" dirty="0">
                <a:solidFill>
                  <a:schemeClr val="tx2">
                    <a:lumMod val="50000"/>
                  </a:schemeClr>
                </a:solidFill>
              </a:rPr>
              <a:t>“</a:t>
            </a:r>
            <a:r>
              <a:rPr lang="es-ES" sz="1400" b="1" dirty="0" err="1">
                <a:solidFill>
                  <a:schemeClr val="tx2">
                    <a:lumMod val="50000"/>
                  </a:schemeClr>
                </a:solidFill>
              </a:rPr>
              <a:t>gold</a:t>
            </a:r>
            <a:r>
              <a:rPr lang="es-ES" sz="14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s-ES" sz="1400" b="1" dirty="0" err="1">
                <a:solidFill>
                  <a:schemeClr val="tx2">
                    <a:lumMod val="50000"/>
                  </a:schemeClr>
                </a:solidFill>
              </a:rPr>
              <a:t>standard</a:t>
            </a:r>
            <a:r>
              <a:rPr lang="es-ES" sz="1400" b="1" dirty="0" smtClean="0">
                <a:solidFill>
                  <a:schemeClr val="tx2">
                    <a:lumMod val="50000"/>
                  </a:schemeClr>
                </a:solidFill>
              </a:rPr>
              <a:t>”</a:t>
            </a:r>
          </a:p>
          <a:p>
            <a:pPr>
              <a:lnSpc>
                <a:spcPct val="130000"/>
              </a:lnSpc>
            </a:pPr>
            <a:endParaRPr lang="es-ES" sz="5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707904" y="4371950"/>
            <a:ext cx="5112568" cy="602216"/>
          </a:xfrm>
          <a:prstGeom prst="rect">
            <a:avLst/>
          </a:prstGeom>
          <a:ln w="19050" cmpd="sng"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s-ES" sz="1400" b="1" dirty="0"/>
              <a:t>C</a:t>
            </a:r>
            <a:r>
              <a:rPr lang="es-ES" sz="1400" b="1" dirty="0" smtClean="0"/>
              <a:t>olapso </a:t>
            </a:r>
            <a:r>
              <a:rPr lang="es-ES" sz="1400" b="1" dirty="0"/>
              <a:t>&gt; 50% </a:t>
            </a:r>
            <a:r>
              <a:rPr lang="es-ES" sz="1400" dirty="0" smtClean="0"/>
              <a:t>de </a:t>
            </a:r>
            <a:r>
              <a:rPr lang="es-ES" sz="1400" dirty="0"/>
              <a:t>la vía aérea con la </a:t>
            </a:r>
            <a:r>
              <a:rPr lang="es-ES" sz="1400" b="1" dirty="0" smtClean="0"/>
              <a:t>espiración</a:t>
            </a:r>
            <a:r>
              <a:rPr lang="es-ES" sz="1400" dirty="0" smtClean="0"/>
              <a:t>, con distintos </a:t>
            </a:r>
            <a:r>
              <a:rPr lang="es-ES" sz="1400" dirty="0"/>
              <a:t>puntos de corte en función de la </a:t>
            </a:r>
            <a:r>
              <a:rPr lang="es-ES" sz="1400" dirty="0" smtClean="0"/>
              <a:t>gravedad </a:t>
            </a:r>
            <a:endParaRPr lang="es-ES" sz="1400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3275856" y="4587974"/>
            <a:ext cx="360040" cy="0"/>
          </a:xfrm>
          <a:prstGeom prst="straightConnector1">
            <a:avLst/>
          </a:prstGeom>
          <a:ln>
            <a:solidFill>
              <a:schemeClr val="tx2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330" y="3507855"/>
            <a:ext cx="1429879" cy="77101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9416" y="1203598"/>
            <a:ext cx="2661916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34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755576" y="225580"/>
            <a:ext cx="76328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ahoma"/>
                <a:cs typeface="Tahoma"/>
              </a:rPr>
              <a:t>MATERIAL Y MÉTODOS</a:t>
            </a:r>
            <a:endParaRPr lang="en-US" sz="2000" dirty="0">
              <a:latin typeface="Tahoma"/>
              <a:cs typeface="Tahom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51520" y="1191654"/>
            <a:ext cx="8712968" cy="845879"/>
          </a:xfrm>
          <a:prstGeom prst="rect">
            <a:avLst/>
          </a:prstGeom>
          <a:noFill/>
          <a:ln w="12700" cmpd="sng">
            <a:solidFill>
              <a:srgbClr val="1F497D"/>
            </a:solidFill>
          </a:ln>
        </p:spPr>
        <p:txBody>
          <a:bodyPr wrap="square" lIns="304297" tIns="152149" rIns="304297" bIns="152149" rtlCol="0">
            <a:spAutoFit/>
          </a:bodyPr>
          <a:lstStyle/>
          <a:p>
            <a:pPr marL="342900" indent="-342900" algn="ctr">
              <a:buAutoNum type="arabicPeriod"/>
            </a:pPr>
            <a:r>
              <a:rPr lang="es-ES" sz="1400" dirty="0" smtClean="0"/>
              <a:t>Demostrar </a:t>
            </a:r>
            <a:r>
              <a:rPr lang="es-ES" sz="1400" dirty="0"/>
              <a:t>la importancia de incluir el CDEVA en el </a:t>
            </a:r>
            <a:r>
              <a:rPr lang="es-ES" sz="1400" b="1" dirty="0"/>
              <a:t>diagnóstico diferencial </a:t>
            </a:r>
            <a:r>
              <a:rPr lang="es-ES" sz="1400" dirty="0"/>
              <a:t>de los pacientes con </a:t>
            </a:r>
            <a:r>
              <a:rPr lang="es-ES" sz="1400" b="1" dirty="0" smtClean="0"/>
              <a:t>disnea</a:t>
            </a:r>
          </a:p>
          <a:p>
            <a:pPr algn="ctr"/>
            <a:endParaRPr lang="es-ES" sz="700" b="1" dirty="0"/>
          </a:p>
          <a:p>
            <a:pPr marL="342900" indent="-342900" algn="ctr">
              <a:buAutoNum type="arabicPeriod"/>
            </a:pPr>
            <a:r>
              <a:rPr lang="es-ES" sz="1400" dirty="0"/>
              <a:t>U</a:t>
            </a:r>
            <a:r>
              <a:rPr lang="es-ES" sz="1400" dirty="0" smtClean="0"/>
              <a:t>so </a:t>
            </a:r>
            <a:r>
              <a:rPr lang="es-ES" sz="1400" dirty="0"/>
              <a:t>de la </a:t>
            </a:r>
            <a:r>
              <a:rPr lang="es-ES" sz="1400" b="1" dirty="0" err="1"/>
              <a:t>broncoscopia</a:t>
            </a:r>
            <a:r>
              <a:rPr lang="es-ES" sz="1400" dirty="0"/>
              <a:t> </a:t>
            </a:r>
            <a:r>
              <a:rPr lang="es-ES" sz="1400" dirty="0" smtClean="0"/>
              <a:t>flexible para </a:t>
            </a:r>
            <a:r>
              <a:rPr lang="es-ES" sz="1400" dirty="0"/>
              <a:t>su diagnóstico y </a:t>
            </a:r>
            <a:r>
              <a:rPr lang="es-ES" sz="1400" dirty="0" smtClean="0"/>
              <a:t>tratamiento</a:t>
            </a:r>
            <a:r>
              <a:rPr lang="es-ES" sz="1400" dirty="0"/>
              <a:t> </a:t>
            </a:r>
            <a:r>
              <a:rPr lang="es-ES" sz="1400" dirty="0" smtClean="0">
                <a:sym typeface="Wingdings"/>
              </a:rPr>
              <a:t> </a:t>
            </a:r>
            <a:r>
              <a:rPr lang="es-ES" sz="1400" b="1" dirty="0" smtClean="0"/>
              <a:t>titulación </a:t>
            </a:r>
            <a:r>
              <a:rPr lang="es-ES" sz="1400" b="1" dirty="0"/>
              <a:t>de CPAP </a:t>
            </a:r>
            <a:r>
              <a:rPr lang="es-ES" sz="1400" dirty="0" smtClean="0"/>
              <a:t>y seguimiento</a:t>
            </a:r>
            <a:endParaRPr lang="es-ES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1979712" y="846625"/>
            <a:ext cx="5400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1400" b="1" dirty="0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ahoma"/>
                <a:cs typeface="Tahoma"/>
              </a:rPr>
              <a:t>OBJETIVO PRINCIPAL</a:t>
            </a:r>
            <a:endParaRPr lang="en-US" sz="1400" dirty="0">
              <a:latin typeface="Tahoma"/>
              <a:cs typeface="Tahoma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2406" y="195486"/>
            <a:ext cx="770359" cy="738232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2195736" y="2499742"/>
            <a:ext cx="4968552" cy="4320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 cmpd="sng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rgbClr val="10253F"/>
                </a:solidFill>
              </a:rPr>
              <a:t>E</a:t>
            </a:r>
            <a:r>
              <a:rPr lang="es-ES" sz="1600" dirty="0" smtClean="0">
                <a:solidFill>
                  <a:srgbClr val="10253F"/>
                </a:solidFill>
              </a:rPr>
              <a:t>studio </a:t>
            </a:r>
            <a:r>
              <a:rPr lang="es-ES" sz="1600" dirty="0">
                <a:solidFill>
                  <a:srgbClr val="10253F"/>
                </a:solidFill>
              </a:rPr>
              <a:t>descriptivo, retrospectivo y observacional </a:t>
            </a:r>
            <a:endParaRPr lang="en-US" sz="1600" dirty="0">
              <a:solidFill>
                <a:srgbClr val="10253F"/>
              </a:solidFill>
              <a:latin typeface="Tahoma"/>
              <a:cs typeface="Tahom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59832" y="3003801"/>
            <a:ext cx="34951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1400" b="1" dirty="0">
                <a:solidFill>
                  <a:schemeClr val="tx2"/>
                </a:solidFill>
                <a:latin typeface="Tahoma"/>
                <a:cs typeface="Tahoma"/>
              </a:rPr>
              <a:t>Octubre de 2013 hasta Julio de 2022</a:t>
            </a:r>
            <a:r>
              <a:rPr lang="es-ES" sz="1400" b="1" dirty="0">
                <a:solidFill>
                  <a:schemeClr val="tx2"/>
                </a:solidFill>
                <a:latin typeface="Tahoma"/>
                <a:cs typeface="Tahoma"/>
              </a:rPr>
              <a:t> </a:t>
            </a:r>
            <a:endParaRPr lang="en-US" sz="1400" b="1" dirty="0">
              <a:solidFill>
                <a:schemeClr val="tx2"/>
              </a:solidFill>
              <a:latin typeface="Tahoma"/>
              <a:cs typeface="Tahoma"/>
            </a:endParaRPr>
          </a:p>
        </p:txBody>
      </p:sp>
      <p:sp>
        <p:nvSpPr>
          <p:cNvPr id="23" name="CuadroTexto 14"/>
          <p:cNvSpPr txBox="1"/>
          <p:nvPr/>
        </p:nvSpPr>
        <p:spPr bwMode="auto">
          <a:xfrm>
            <a:off x="251520" y="3435846"/>
            <a:ext cx="4320480" cy="1548116"/>
          </a:xfrm>
          <a:prstGeom prst="rect">
            <a:avLst/>
          </a:prstGeom>
          <a:noFill/>
          <a:ln w="3175" cmpd="sng">
            <a:solidFill>
              <a:schemeClr val="accent5">
                <a:lumMod val="20000"/>
                <a:lumOff val="80000"/>
              </a:schemeClr>
            </a:solidFill>
          </a:ln>
          <a:effectLst>
            <a:glow rad="76200">
              <a:schemeClr val="accent5">
                <a:lumMod val="20000"/>
                <a:lumOff val="80000"/>
                <a:alpha val="80000"/>
              </a:schemeClr>
            </a:glow>
          </a:effectLst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s-ES" sz="1400" b="1" dirty="0" smtClean="0">
                <a:solidFill>
                  <a:srgbClr val="1F497D"/>
                </a:solidFill>
                <a:latin typeface="Calibri"/>
                <a:cs typeface="Calibri"/>
              </a:rPr>
              <a:t>POBLACIÓN A ESTUDIO</a:t>
            </a:r>
          </a:p>
          <a:p>
            <a:pPr algn="ctr">
              <a:lnSpc>
                <a:spcPct val="120000"/>
              </a:lnSpc>
            </a:pPr>
            <a:endParaRPr lang="es-ES" sz="900" b="1" dirty="0" smtClean="0">
              <a:solidFill>
                <a:srgbClr val="1F497D"/>
              </a:solidFill>
              <a:latin typeface="Calibri"/>
              <a:cs typeface="Calibri"/>
            </a:endParaRPr>
          </a:p>
          <a:p>
            <a:pPr marL="285750" indent="-285750">
              <a:lnSpc>
                <a:spcPct val="120000"/>
              </a:lnSpc>
              <a:buFont typeface="Wingdings" charset="2"/>
              <a:buChar char="ü"/>
            </a:pPr>
            <a:r>
              <a:rPr lang="es-ES" sz="1400" dirty="0" smtClean="0">
                <a:latin typeface="Calibri"/>
                <a:cs typeface="Calibri"/>
              </a:rPr>
              <a:t>Serie de pacientes </a:t>
            </a:r>
            <a:r>
              <a:rPr lang="es-ES" sz="1400" b="1" dirty="0" smtClean="0">
                <a:latin typeface="Calibri"/>
                <a:cs typeface="Calibri"/>
              </a:rPr>
              <a:t>diagnosticados de CDEVA </a:t>
            </a:r>
            <a:r>
              <a:rPr lang="es-ES" sz="1400" dirty="0">
                <a:latin typeface="Calibri"/>
                <a:cs typeface="Calibri"/>
              </a:rPr>
              <a:t>recogidos en el Hospital Universitario La Fe </a:t>
            </a:r>
            <a:r>
              <a:rPr lang="es-ES" sz="1400" dirty="0" smtClean="0">
                <a:latin typeface="Calibri"/>
                <a:cs typeface="Calibri"/>
              </a:rPr>
              <a:t>(Valencia)</a:t>
            </a:r>
          </a:p>
          <a:p>
            <a:pPr marL="285750" indent="-285750">
              <a:lnSpc>
                <a:spcPct val="120000"/>
              </a:lnSpc>
              <a:buFont typeface="Wingdings" charset="2"/>
              <a:buChar char="ü"/>
            </a:pPr>
            <a:endParaRPr lang="es-ES" sz="800" dirty="0">
              <a:latin typeface="Calibri"/>
              <a:cs typeface="Calibri"/>
            </a:endParaRPr>
          </a:p>
          <a:p>
            <a:pPr marL="285750" indent="-285750">
              <a:lnSpc>
                <a:spcPct val="120000"/>
              </a:lnSpc>
              <a:buFont typeface="Wingdings" charset="2"/>
              <a:buChar char="ü"/>
            </a:pPr>
            <a:endParaRPr lang="es-ES" sz="600" dirty="0" smtClean="0">
              <a:latin typeface="Calibri"/>
              <a:cs typeface="Calibri"/>
            </a:endParaRPr>
          </a:p>
        </p:txBody>
      </p:sp>
      <p:sp>
        <p:nvSpPr>
          <p:cNvPr id="24" name="CuadroTexto 14"/>
          <p:cNvSpPr txBox="1"/>
          <p:nvPr/>
        </p:nvSpPr>
        <p:spPr bwMode="auto">
          <a:xfrm>
            <a:off x="4788024" y="3435846"/>
            <a:ext cx="4104456" cy="1544012"/>
          </a:xfrm>
          <a:prstGeom prst="rect">
            <a:avLst/>
          </a:prstGeom>
          <a:noFill/>
          <a:ln w="3175" cmpd="sng">
            <a:solidFill>
              <a:schemeClr val="accent5">
                <a:lumMod val="20000"/>
                <a:lumOff val="80000"/>
              </a:schemeClr>
            </a:solidFill>
          </a:ln>
          <a:effectLst>
            <a:glow rad="76200">
              <a:schemeClr val="accent5">
                <a:lumMod val="20000"/>
                <a:lumOff val="80000"/>
                <a:alpha val="80000"/>
              </a:schemeClr>
            </a:glow>
          </a:effectLst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s-ES" sz="1400" b="1" dirty="0" smtClean="0">
                <a:solidFill>
                  <a:srgbClr val="1F497D"/>
                </a:solidFill>
              </a:rPr>
              <a:t>RECOGIDA DE DATOS</a:t>
            </a:r>
          </a:p>
          <a:p>
            <a:pPr algn="ctr">
              <a:lnSpc>
                <a:spcPct val="120000"/>
              </a:lnSpc>
            </a:pPr>
            <a:endParaRPr lang="es-ES" sz="900" b="1" dirty="0" smtClean="0">
              <a:solidFill>
                <a:srgbClr val="1F497D"/>
              </a:solidFill>
            </a:endParaRPr>
          </a:p>
          <a:p>
            <a:pPr marL="285750" indent="-285750">
              <a:lnSpc>
                <a:spcPct val="120000"/>
              </a:lnSpc>
              <a:buFont typeface="Wingdings" charset="2"/>
              <a:buChar char="ü"/>
            </a:pPr>
            <a:r>
              <a:rPr lang="es-ES" sz="1400" dirty="0" smtClean="0"/>
              <a:t>Mediante la </a:t>
            </a:r>
            <a:r>
              <a:rPr lang="es-ES" sz="1400" dirty="0"/>
              <a:t>codificación de una serie de </a:t>
            </a:r>
            <a:r>
              <a:rPr lang="es-ES" sz="1400" b="1" dirty="0"/>
              <a:t>variables</a:t>
            </a:r>
            <a:r>
              <a:rPr lang="es-ES" sz="1400" dirty="0"/>
              <a:t> </a:t>
            </a:r>
            <a:r>
              <a:rPr lang="es-ES" sz="1400" b="1" dirty="0"/>
              <a:t>diagnósticas</a:t>
            </a:r>
            <a:r>
              <a:rPr lang="es-ES" sz="1400" dirty="0"/>
              <a:t> en el programa informático ENDOBASE </a:t>
            </a:r>
            <a:endParaRPr lang="es-ES" sz="1400" dirty="0" smtClean="0"/>
          </a:p>
          <a:p>
            <a:pPr>
              <a:lnSpc>
                <a:spcPct val="120000"/>
              </a:lnSpc>
            </a:pPr>
            <a:endParaRPr lang="es-ES" sz="1400" dirty="0">
              <a:latin typeface="Tahoma"/>
              <a:cs typeface="Tahoma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4644008" y="2067694"/>
            <a:ext cx="0" cy="360040"/>
          </a:xfrm>
          <a:prstGeom prst="straightConnector1">
            <a:avLst/>
          </a:prstGeom>
          <a:ln w="28575" cmpd="sng">
            <a:solidFill>
              <a:schemeClr val="tx2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3003798"/>
            <a:ext cx="792088" cy="6368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0392" y="3003798"/>
            <a:ext cx="846212" cy="633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094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5576" y="156575"/>
            <a:ext cx="76328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ln w="1905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ahoma"/>
                <a:cs typeface="Tahoma"/>
              </a:rPr>
              <a:t>MATERIAL Y MÉTODOS</a:t>
            </a:r>
            <a:endParaRPr lang="en-US" sz="2000" dirty="0">
              <a:latin typeface="Tahoma"/>
              <a:cs typeface="Tahoma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7" y="3813842"/>
            <a:ext cx="1171501" cy="1122645"/>
          </a:xfrm>
          <a:prstGeom prst="rect">
            <a:avLst/>
          </a:prstGeom>
        </p:spPr>
      </p:pic>
      <p:sp>
        <p:nvSpPr>
          <p:cNvPr id="8" name="CuadroTexto 14"/>
          <p:cNvSpPr txBox="1"/>
          <p:nvPr/>
        </p:nvSpPr>
        <p:spPr bwMode="auto">
          <a:xfrm>
            <a:off x="323528" y="777620"/>
            <a:ext cx="8640960" cy="2720745"/>
          </a:xfrm>
          <a:prstGeom prst="rect">
            <a:avLst/>
          </a:prstGeom>
          <a:noFill/>
          <a:ln w="1905" cap="flat" cmpd="sng">
            <a:solidFill>
              <a:schemeClr val="tx2"/>
            </a:solidFill>
          </a:ln>
          <a:effectLst>
            <a:glow rad="63500">
              <a:schemeClr val="accent5">
                <a:lumMod val="20000"/>
                <a:lumOff val="80000"/>
                <a:alpha val="70000"/>
              </a:schemeClr>
            </a:glow>
          </a:effectLst>
        </p:spPr>
        <p:txBody>
          <a:bodyPr wrap="square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en-US" sz="1400" b="1" dirty="0" smtClean="0">
                <a:solidFill>
                  <a:schemeClr val="tx2"/>
                </a:solidFill>
                <a:latin typeface="Tahoma"/>
                <a:cs typeface="Tahoma"/>
              </a:rPr>
              <a:t>VARIABLES ANALIZADAS :</a:t>
            </a:r>
            <a:endParaRPr lang="en-US" sz="1400" b="1" dirty="0">
              <a:solidFill>
                <a:schemeClr val="tx2"/>
              </a:solidFill>
              <a:latin typeface="Tahoma"/>
              <a:cs typeface="Tahoma"/>
            </a:endParaRPr>
          </a:p>
          <a:p>
            <a:pPr lvl="0" algn="just"/>
            <a:endParaRPr lang="en-US" sz="1400" b="1" dirty="0" smtClean="0">
              <a:latin typeface="Tahoma"/>
              <a:cs typeface="Tahoma"/>
            </a:endParaRPr>
          </a:p>
          <a:p>
            <a:pPr lvl="0" algn="just"/>
            <a:endParaRPr lang="en-US" sz="1400" b="1" dirty="0" smtClean="0">
              <a:latin typeface="Tahoma"/>
              <a:cs typeface="Tahoma"/>
            </a:endParaRPr>
          </a:p>
          <a:p>
            <a:pPr lvl="0" algn="just"/>
            <a:endParaRPr lang="en-US" sz="1400" b="1" dirty="0">
              <a:latin typeface="Tahoma"/>
              <a:cs typeface="Tahoma"/>
            </a:endParaRPr>
          </a:p>
          <a:p>
            <a:pPr lvl="0" algn="just"/>
            <a:endParaRPr lang="en-US" sz="1400" b="1" dirty="0" smtClean="0">
              <a:latin typeface="Tahoma"/>
              <a:cs typeface="Tahoma"/>
            </a:endParaRPr>
          </a:p>
          <a:p>
            <a:pPr lvl="0" algn="just"/>
            <a:endParaRPr lang="en-US" sz="1400" b="1" dirty="0" smtClean="0">
              <a:latin typeface="Tahoma"/>
              <a:cs typeface="Tahoma"/>
            </a:endParaRPr>
          </a:p>
          <a:p>
            <a:pPr lvl="0" algn="just"/>
            <a:endParaRPr lang="en-US" sz="1400" b="1" dirty="0" smtClean="0">
              <a:latin typeface="Tahoma"/>
              <a:cs typeface="Tahoma"/>
            </a:endParaRPr>
          </a:p>
          <a:p>
            <a:pPr lvl="0" algn="just"/>
            <a:endParaRPr lang="en-US" sz="1400" b="1" dirty="0">
              <a:latin typeface="Tahoma"/>
              <a:cs typeface="Tahoma"/>
            </a:endParaRPr>
          </a:p>
          <a:p>
            <a:pPr lvl="0" algn="just"/>
            <a:endParaRPr lang="en-US" sz="1400" b="1" dirty="0" smtClean="0">
              <a:latin typeface="Tahoma"/>
              <a:cs typeface="Tahoma"/>
            </a:endParaRPr>
          </a:p>
          <a:p>
            <a:pPr lvl="0" algn="just"/>
            <a:endParaRPr lang="en-US" sz="1400" b="1" dirty="0">
              <a:latin typeface="Tahoma"/>
              <a:cs typeface="Tahoma"/>
            </a:endParaRPr>
          </a:p>
          <a:p>
            <a:pPr lvl="0" algn="just"/>
            <a:endParaRPr lang="en-US" sz="1400" b="1" dirty="0" smtClean="0">
              <a:latin typeface="Tahoma"/>
              <a:cs typeface="Tahoma"/>
            </a:endParaRPr>
          </a:p>
          <a:p>
            <a:pPr lvl="0" algn="just"/>
            <a:endParaRPr lang="en-US" sz="1400" b="1" dirty="0">
              <a:latin typeface="Tahoma"/>
              <a:cs typeface="Tahoma"/>
            </a:endParaRPr>
          </a:p>
        </p:txBody>
      </p:sp>
      <p:sp>
        <p:nvSpPr>
          <p:cNvPr id="9" name="CuadroTexto 14"/>
          <p:cNvSpPr txBox="1"/>
          <p:nvPr/>
        </p:nvSpPr>
        <p:spPr bwMode="auto">
          <a:xfrm>
            <a:off x="1403648" y="4083917"/>
            <a:ext cx="6840760" cy="805862"/>
          </a:xfrm>
          <a:prstGeom prst="rect">
            <a:avLst/>
          </a:prstGeom>
          <a:noFill/>
          <a:ln w="1905" cap="flat" cmpd="sng">
            <a:solidFill>
              <a:schemeClr val="tx2"/>
            </a:solidFill>
          </a:ln>
          <a:effectLst>
            <a:glow rad="63500">
              <a:schemeClr val="tx2">
                <a:alpha val="70000"/>
              </a:schemeClr>
            </a:glow>
          </a:effectLst>
        </p:spPr>
        <p:txBody>
          <a:bodyPr wrap="square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en-US" sz="1300" dirty="0" smtClean="0">
                <a:solidFill>
                  <a:srgbClr val="1F497D"/>
                </a:solidFill>
                <a:latin typeface="Tahoma"/>
                <a:cs typeface="Tahoma"/>
              </a:rPr>
              <a:t>ANÁLISIS ESTADÍSTICO</a:t>
            </a:r>
          </a:p>
          <a:p>
            <a:pPr marL="285750" lvl="0" indent="-285750" algn="ctr">
              <a:lnSpc>
                <a:spcPct val="120000"/>
              </a:lnSpc>
              <a:buFontTx/>
              <a:buChar char="-"/>
            </a:pPr>
            <a:r>
              <a:rPr lang="en-US" sz="1300" dirty="0" smtClean="0">
                <a:latin typeface="Tahoma"/>
                <a:cs typeface="Tahoma"/>
              </a:rPr>
              <a:t>Variables </a:t>
            </a:r>
            <a:r>
              <a:rPr lang="en-US" sz="1300" dirty="0" err="1" smtClean="0">
                <a:latin typeface="Tahoma"/>
                <a:cs typeface="Tahoma"/>
              </a:rPr>
              <a:t>cuantitativas</a:t>
            </a:r>
            <a:r>
              <a:rPr lang="en-US" sz="1300" dirty="0" smtClean="0">
                <a:latin typeface="Tahoma"/>
                <a:cs typeface="Tahoma"/>
              </a:rPr>
              <a:t> </a:t>
            </a:r>
            <a:r>
              <a:rPr lang="en-US" sz="1300" dirty="0" smtClean="0">
                <a:latin typeface="Tahoma"/>
                <a:cs typeface="Tahoma"/>
                <a:sym typeface="Wingdings"/>
              </a:rPr>
              <a:t> </a:t>
            </a:r>
            <a:r>
              <a:rPr lang="en-US" sz="1300" dirty="0" err="1" smtClean="0">
                <a:latin typeface="Tahoma"/>
                <a:cs typeface="Tahoma"/>
                <a:sym typeface="Wingdings"/>
              </a:rPr>
              <a:t>expresadas</a:t>
            </a:r>
            <a:r>
              <a:rPr lang="en-US" sz="1300" dirty="0" smtClean="0">
                <a:latin typeface="Tahoma"/>
                <a:cs typeface="Tahoma"/>
                <a:sym typeface="Wingdings"/>
              </a:rPr>
              <a:t> en </a:t>
            </a:r>
            <a:r>
              <a:rPr lang="es-ES" sz="1300" dirty="0" smtClean="0">
                <a:latin typeface="Tahoma"/>
                <a:cs typeface="Tahoma"/>
              </a:rPr>
              <a:t>media </a:t>
            </a:r>
            <a:r>
              <a:rPr lang="es-ES" sz="1300" dirty="0">
                <a:latin typeface="Tahoma"/>
                <a:cs typeface="Tahoma"/>
              </a:rPr>
              <a:t>y desviación estándar </a:t>
            </a:r>
            <a:endParaRPr lang="en-US" sz="1300" dirty="0" smtClean="0">
              <a:latin typeface="Tahoma"/>
              <a:cs typeface="Tahoma"/>
              <a:sym typeface="Wingdings"/>
            </a:endParaRPr>
          </a:p>
          <a:p>
            <a:pPr marL="285750" lvl="0" indent="-285750" algn="ctr">
              <a:lnSpc>
                <a:spcPct val="120000"/>
              </a:lnSpc>
              <a:buFontTx/>
              <a:buChar char="-"/>
            </a:pPr>
            <a:r>
              <a:rPr lang="en-US" sz="1300" dirty="0" smtClean="0">
                <a:latin typeface="Tahoma"/>
                <a:cs typeface="Tahoma"/>
                <a:sym typeface="Wingdings"/>
              </a:rPr>
              <a:t>Variables </a:t>
            </a:r>
            <a:r>
              <a:rPr lang="en-US" sz="1300" dirty="0" err="1" smtClean="0">
                <a:latin typeface="Tahoma"/>
                <a:cs typeface="Tahoma"/>
                <a:sym typeface="Wingdings"/>
              </a:rPr>
              <a:t>cualitativas</a:t>
            </a:r>
            <a:r>
              <a:rPr lang="en-US" sz="1300" dirty="0" smtClean="0">
                <a:latin typeface="Tahoma"/>
                <a:cs typeface="Tahoma"/>
                <a:sym typeface="Wingdings"/>
              </a:rPr>
              <a:t>  </a:t>
            </a:r>
            <a:r>
              <a:rPr lang="es-ES" sz="1300" dirty="0" smtClean="0">
                <a:latin typeface="Tahoma"/>
                <a:cs typeface="Tahoma"/>
              </a:rPr>
              <a:t>expresadas </a:t>
            </a:r>
            <a:r>
              <a:rPr lang="es-ES" sz="1300" dirty="0">
                <a:latin typeface="Tahoma"/>
                <a:cs typeface="Tahoma"/>
              </a:rPr>
              <a:t>en frecuencias y porcentaje </a:t>
            </a:r>
            <a:endParaRPr lang="en-US" sz="1300" dirty="0" smtClean="0">
              <a:latin typeface="Tahoma"/>
              <a:cs typeface="Tahoma"/>
              <a:sym typeface="Wingding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6" y="2859783"/>
            <a:ext cx="720589" cy="462561"/>
          </a:xfrm>
          <a:prstGeom prst="rect">
            <a:avLst/>
          </a:prstGeom>
        </p:spPr>
      </p:pic>
      <p:sp>
        <p:nvSpPr>
          <p:cNvPr id="23" name="Oval 22"/>
          <p:cNvSpPr/>
          <p:nvPr/>
        </p:nvSpPr>
        <p:spPr>
          <a:xfrm>
            <a:off x="3203848" y="1131590"/>
            <a:ext cx="432048" cy="276020"/>
          </a:xfrm>
          <a:prstGeom prst="ellipse">
            <a:avLst/>
          </a:prstGeom>
          <a:solidFill>
            <a:srgbClr val="1F497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2</a:t>
            </a:r>
          </a:p>
        </p:txBody>
      </p:sp>
      <p:sp>
        <p:nvSpPr>
          <p:cNvPr id="24" name="Oval 23"/>
          <p:cNvSpPr/>
          <p:nvPr/>
        </p:nvSpPr>
        <p:spPr>
          <a:xfrm>
            <a:off x="6012160" y="1131590"/>
            <a:ext cx="432048" cy="276020"/>
          </a:xfrm>
          <a:prstGeom prst="ellipse">
            <a:avLst/>
          </a:prstGeom>
          <a:solidFill>
            <a:srgbClr val="1F497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3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27584" y="1203599"/>
            <a:ext cx="2160240" cy="288032"/>
          </a:xfrm>
          <a:prstGeom prst="rect">
            <a:avLst/>
          </a:prstGeom>
          <a:solidFill>
            <a:srgbClr val="EEECE1"/>
          </a:solidFill>
          <a:ln>
            <a:solidFill>
              <a:srgbClr val="1F497D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81212" rIns="81212" bIns="81212" numCol="1" spcCol="382" rtlCol="0" anchor="ctr" anchorCtr="0">
            <a:noAutofit/>
          </a:bodyPr>
          <a:lstStyle/>
          <a:p>
            <a:pPr algn="ctr" defTabSz="50757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100" b="1" dirty="0" smtClean="0">
                <a:solidFill>
                  <a:srgbClr val="17375E"/>
                </a:solidFill>
                <a:latin typeface="Tahoma"/>
                <a:cs typeface="Tahoma"/>
              </a:rPr>
              <a:t>  CLÍNICO - DEMOGRÁFICAS</a:t>
            </a:r>
            <a:endParaRPr lang="es-ES" sz="1100" b="1" dirty="0">
              <a:solidFill>
                <a:srgbClr val="17375E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635896" y="1203599"/>
            <a:ext cx="2232248" cy="288032"/>
          </a:xfrm>
          <a:prstGeom prst="rect">
            <a:avLst/>
          </a:prstGeom>
          <a:solidFill>
            <a:srgbClr val="EEECE1"/>
          </a:solidFill>
          <a:ln>
            <a:solidFill>
              <a:srgbClr val="1F497D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81212" rIns="81212" bIns="81212" numCol="1" spcCol="382" rtlCol="0" anchor="ctr" anchorCtr="0">
            <a:noAutofit/>
          </a:bodyPr>
          <a:lstStyle/>
          <a:p>
            <a:pPr algn="ctr" defTabSz="50757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100" b="1" dirty="0" smtClean="0">
                <a:solidFill>
                  <a:srgbClr val="17375E"/>
                </a:solidFill>
                <a:latin typeface="Tahoma"/>
                <a:cs typeface="Tahoma"/>
              </a:rPr>
              <a:t>DIAGNÓSTICAS</a:t>
            </a:r>
            <a:endParaRPr lang="es-ES" sz="1100" b="1" dirty="0">
              <a:solidFill>
                <a:srgbClr val="17375E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444208" y="1203599"/>
            <a:ext cx="2376264" cy="288032"/>
          </a:xfrm>
          <a:prstGeom prst="rect">
            <a:avLst/>
          </a:prstGeom>
          <a:solidFill>
            <a:srgbClr val="EEECE1"/>
          </a:solidFill>
          <a:ln>
            <a:solidFill>
              <a:srgbClr val="1F497D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81212" rIns="81212" bIns="81212" numCol="1" spcCol="382" rtlCol="0" anchor="ctr" anchorCtr="0">
            <a:noAutofit/>
          </a:bodyPr>
          <a:lstStyle/>
          <a:p>
            <a:pPr algn="ctr" defTabSz="50757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s-ES" sz="1100" b="1" dirty="0" smtClean="0">
                <a:solidFill>
                  <a:srgbClr val="17375E"/>
                </a:solidFill>
                <a:latin typeface="Tahoma"/>
                <a:cs typeface="Tahoma"/>
              </a:rPr>
              <a:t>TERAPEÚTICAS</a:t>
            </a:r>
            <a:endParaRPr lang="es-ES" sz="1100" b="1" dirty="0">
              <a:solidFill>
                <a:srgbClr val="17375E"/>
              </a:solidFill>
            </a:endParaRPr>
          </a:p>
        </p:txBody>
      </p:sp>
      <p:sp>
        <p:nvSpPr>
          <p:cNvPr id="29" name="Oval 28"/>
          <p:cNvSpPr/>
          <p:nvPr/>
        </p:nvSpPr>
        <p:spPr>
          <a:xfrm>
            <a:off x="395536" y="1131590"/>
            <a:ext cx="432048" cy="276020"/>
          </a:xfrm>
          <a:prstGeom prst="ellipse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827584" y="1491631"/>
            <a:ext cx="2160240" cy="114497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lIns="27478" tIns="13739" rIns="27478" bIns="13739" rtlCol="0">
            <a:spAutoFit/>
          </a:bodyPr>
          <a:lstStyle/>
          <a:p>
            <a:pPr marL="171736" indent="-171736" defTabSz="507575">
              <a:spcBef>
                <a:spcPct val="0"/>
              </a:spcBef>
              <a:spcAft>
                <a:spcPct val="35000"/>
              </a:spcAft>
              <a:buFont typeface="Arial"/>
              <a:buChar char="•"/>
            </a:pPr>
            <a:r>
              <a:rPr lang="es-ES" sz="1200" dirty="0" smtClean="0"/>
              <a:t>Sexo, edad</a:t>
            </a:r>
          </a:p>
          <a:p>
            <a:pPr marL="171736" indent="-171736" defTabSz="507575">
              <a:spcBef>
                <a:spcPct val="0"/>
              </a:spcBef>
              <a:spcAft>
                <a:spcPct val="35000"/>
              </a:spcAft>
              <a:buFont typeface="Arial"/>
              <a:buChar char="•"/>
            </a:pPr>
            <a:r>
              <a:rPr lang="es-ES" sz="1200" dirty="0"/>
              <a:t>Hábito tabáquico</a:t>
            </a:r>
          </a:p>
          <a:p>
            <a:pPr marL="171736" indent="-171736" defTabSz="507575">
              <a:spcBef>
                <a:spcPct val="0"/>
              </a:spcBef>
              <a:spcAft>
                <a:spcPct val="35000"/>
              </a:spcAft>
              <a:buFont typeface="Arial"/>
              <a:buChar char="•"/>
            </a:pPr>
            <a:r>
              <a:rPr lang="es-ES" sz="1200" dirty="0"/>
              <a:t>Antecedentes </a:t>
            </a:r>
            <a:r>
              <a:rPr lang="es-ES" sz="1200" dirty="0" smtClean="0"/>
              <a:t>médicos y comorbilidades</a:t>
            </a:r>
            <a:endParaRPr lang="es-ES" sz="1200" dirty="0"/>
          </a:p>
          <a:p>
            <a:pPr marL="171736" indent="-171736" defTabSz="507575">
              <a:spcBef>
                <a:spcPct val="0"/>
              </a:spcBef>
              <a:spcAft>
                <a:spcPct val="35000"/>
              </a:spcAft>
              <a:buFont typeface="Arial"/>
              <a:buChar char="•"/>
            </a:pPr>
            <a:r>
              <a:rPr lang="es-ES" sz="1200" dirty="0" smtClean="0"/>
              <a:t>Síntomas</a:t>
            </a:r>
            <a:endParaRPr lang="es-ES" sz="1200" dirty="0"/>
          </a:p>
        </p:txBody>
      </p:sp>
      <p:sp>
        <p:nvSpPr>
          <p:cNvPr id="31" name="TextBox 30"/>
          <p:cNvSpPr txBox="1"/>
          <p:nvPr/>
        </p:nvSpPr>
        <p:spPr>
          <a:xfrm>
            <a:off x="3635896" y="1491630"/>
            <a:ext cx="2232248" cy="120960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lIns="27478" tIns="13739" rIns="27478" bIns="13739" rtlCol="0">
            <a:spAutoFit/>
          </a:bodyPr>
          <a:lstStyle/>
          <a:p>
            <a:pPr marL="171736" indent="-171736" defTabSz="507575">
              <a:spcBef>
                <a:spcPct val="0"/>
              </a:spcBef>
              <a:spcAft>
                <a:spcPct val="35000"/>
              </a:spcAft>
              <a:buFont typeface="Arial"/>
              <a:buChar char="•"/>
            </a:pPr>
            <a:r>
              <a:rPr lang="es-ES" sz="1200" b="1" dirty="0"/>
              <a:t>Presencia</a:t>
            </a:r>
            <a:r>
              <a:rPr lang="es-ES" sz="1200" dirty="0"/>
              <a:t> CDEVA ( &gt; 50%)</a:t>
            </a:r>
          </a:p>
          <a:p>
            <a:pPr marL="171736" indent="-171736" defTabSz="507575">
              <a:spcBef>
                <a:spcPct val="0"/>
              </a:spcBef>
              <a:spcAft>
                <a:spcPct val="35000"/>
              </a:spcAft>
              <a:buFont typeface="Arial"/>
              <a:buChar char="•"/>
            </a:pPr>
            <a:r>
              <a:rPr lang="es-ES" sz="1200" b="1" dirty="0" smtClean="0"/>
              <a:t>Clasificación</a:t>
            </a:r>
            <a:r>
              <a:rPr lang="es-ES" sz="1200" dirty="0" smtClean="0"/>
              <a:t> del CDEVA:</a:t>
            </a:r>
          </a:p>
          <a:p>
            <a:pPr marL="628936" lvl="1" indent="-171736" defTabSz="507575">
              <a:spcBef>
                <a:spcPct val="0"/>
              </a:spcBef>
              <a:spcAft>
                <a:spcPct val="35000"/>
              </a:spcAft>
              <a:buFont typeface="Arial"/>
              <a:buChar char="•"/>
            </a:pPr>
            <a:r>
              <a:rPr lang="es-ES" sz="1200" dirty="0" smtClean="0"/>
              <a:t>LEVE                –  50-75%</a:t>
            </a:r>
          </a:p>
          <a:p>
            <a:pPr marL="628936" lvl="1" indent="-171736" defTabSz="507575">
              <a:spcBef>
                <a:spcPct val="0"/>
              </a:spcBef>
              <a:spcAft>
                <a:spcPct val="35000"/>
              </a:spcAft>
              <a:buFont typeface="Arial"/>
              <a:buChar char="•"/>
            </a:pPr>
            <a:r>
              <a:rPr lang="es-ES" sz="1200" dirty="0" smtClean="0"/>
              <a:t>MODERADO  –  75-90%</a:t>
            </a:r>
          </a:p>
          <a:p>
            <a:pPr marL="628936" lvl="1" indent="-171736" defTabSz="507575">
              <a:spcBef>
                <a:spcPct val="0"/>
              </a:spcBef>
              <a:spcAft>
                <a:spcPct val="35000"/>
              </a:spcAft>
              <a:buFont typeface="Arial"/>
              <a:buChar char="•"/>
            </a:pPr>
            <a:r>
              <a:rPr lang="es-ES" sz="1200" dirty="0" smtClean="0"/>
              <a:t>GRAVE            –   &gt; 90%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44208" y="1491630"/>
            <a:ext cx="2376264" cy="120960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lIns="27478" tIns="13739" rIns="27478" bIns="13739" rtlCol="0">
            <a:spAutoFit/>
          </a:bodyPr>
          <a:lstStyle/>
          <a:p>
            <a:pPr marL="171736" indent="-171736" defTabSz="507575">
              <a:spcBef>
                <a:spcPct val="0"/>
              </a:spcBef>
              <a:spcAft>
                <a:spcPct val="35000"/>
              </a:spcAft>
              <a:buFont typeface="Arial"/>
              <a:buChar char="•"/>
            </a:pPr>
            <a:r>
              <a:rPr lang="es-ES" sz="1200" b="1" dirty="0" smtClean="0"/>
              <a:t>Titulación CPAP </a:t>
            </a:r>
            <a:r>
              <a:rPr lang="es-ES" sz="1200" dirty="0" smtClean="0"/>
              <a:t>con </a:t>
            </a:r>
            <a:r>
              <a:rPr lang="es-ES" sz="1200" dirty="0" err="1" smtClean="0"/>
              <a:t>broncoscopia</a:t>
            </a:r>
            <a:endParaRPr lang="es-ES" sz="1200" dirty="0" smtClean="0"/>
          </a:p>
          <a:p>
            <a:pPr marL="628936" lvl="1" indent="-171736" defTabSz="507575">
              <a:spcBef>
                <a:spcPct val="0"/>
              </a:spcBef>
              <a:spcAft>
                <a:spcPct val="35000"/>
              </a:spcAft>
              <a:buFont typeface="Arial"/>
              <a:buChar char="•"/>
            </a:pPr>
            <a:r>
              <a:rPr lang="es-ES" sz="1200" dirty="0" smtClean="0"/>
              <a:t>Presión inicial</a:t>
            </a:r>
          </a:p>
          <a:p>
            <a:pPr marL="628936" lvl="1" indent="-171736" defTabSz="507575">
              <a:spcBef>
                <a:spcPct val="0"/>
              </a:spcBef>
              <a:spcAft>
                <a:spcPct val="35000"/>
              </a:spcAft>
              <a:buFont typeface="Arial"/>
              <a:buChar char="•"/>
            </a:pPr>
            <a:r>
              <a:rPr lang="es-ES" sz="1200" dirty="0" smtClean="0"/>
              <a:t>Presión final</a:t>
            </a:r>
          </a:p>
          <a:p>
            <a:pPr marL="171736" indent="-171736" defTabSz="507575">
              <a:spcBef>
                <a:spcPct val="0"/>
              </a:spcBef>
              <a:spcAft>
                <a:spcPct val="35000"/>
              </a:spcAft>
              <a:buFont typeface="Arial"/>
              <a:buChar char="•"/>
            </a:pPr>
            <a:r>
              <a:rPr lang="es-ES" sz="1200" dirty="0" smtClean="0"/>
              <a:t>Éxito/fracaso de VMNI</a:t>
            </a:r>
          </a:p>
          <a:p>
            <a:pPr marL="171736" indent="-171736" defTabSz="507575">
              <a:spcBef>
                <a:spcPct val="0"/>
              </a:spcBef>
              <a:spcAft>
                <a:spcPct val="35000"/>
              </a:spcAft>
              <a:buFont typeface="Arial"/>
              <a:buChar char="•"/>
            </a:pPr>
            <a:r>
              <a:rPr lang="es-ES" sz="1200" dirty="0" smtClean="0"/>
              <a:t>Otros tratamientos</a:t>
            </a:r>
            <a:endParaRPr lang="es-ES" sz="1200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4644008" y="3579862"/>
            <a:ext cx="0" cy="360040"/>
          </a:xfrm>
          <a:prstGeom prst="straightConnector1">
            <a:avLst/>
          </a:prstGeom>
          <a:ln w="28575" cmpd="sng">
            <a:solidFill>
              <a:schemeClr val="tx2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3688" y="2859782"/>
            <a:ext cx="432048" cy="43204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3768" y="2859782"/>
            <a:ext cx="434620" cy="43268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5976" y="2787774"/>
            <a:ext cx="685968" cy="52133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6217" y="2787774"/>
            <a:ext cx="685127" cy="58362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72400" y="2787774"/>
            <a:ext cx="576064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05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99592" y="339502"/>
            <a:ext cx="76328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000" b="1" dirty="0" smtClean="0">
                <a:ln w="57150" cmpd="thickThin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ahoma"/>
                <a:cs typeface="Tahoma"/>
              </a:rPr>
              <a:t>RESULTADOS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5536" y="1059582"/>
            <a:ext cx="3384376" cy="504760"/>
          </a:xfrm>
          <a:prstGeom prst="rect">
            <a:avLst/>
          </a:prstGeom>
          <a:noFill/>
          <a:ln w="28575" cmpd="sng">
            <a:solidFill>
              <a:srgbClr val="1F497D"/>
            </a:solidFill>
          </a:ln>
        </p:spPr>
        <p:txBody>
          <a:bodyPr wrap="square" lIns="304297" tIns="152149" rIns="304297" bIns="152149" rtlCol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COHORTE</a:t>
            </a:r>
            <a:r>
              <a:rPr kumimoji="0" lang="en-US" sz="14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Tahoma"/>
                <a:cs typeface="Tahoma"/>
              </a:rPr>
              <a:t> TOTAL 184 PACIENTES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/>
              <a:cs typeface="Tahoma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403648" y="3939902"/>
            <a:ext cx="1368152" cy="360039"/>
          </a:xfrm>
          <a:prstGeom prst="roundRect">
            <a:avLst/>
          </a:prstGeom>
          <a:solidFill>
            <a:srgbClr val="DBEEF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 smtClean="0">
                <a:solidFill>
                  <a:srgbClr val="1F497D"/>
                </a:solidFill>
                <a:latin typeface="Tahoma"/>
                <a:cs typeface="Tahoma"/>
              </a:rPr>
              <a:t>N = 80</a:t>
            </a:r>
            <a:endParaRPr lang="es-ES" sz="1600" dirty="0">
              <a:solidFill>
                <a:srgbClr val="1F497D"/>
              </a:solidFill>
              <a:latin typeface="Tahoma"/>
              <a:cs typeface="Tahoma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051720" y="2643758"/>
            <a:ext cx="0" cy="576064"/>
          </a:xfrm>
          <a:prstGeom prst="straightConnector1">
            <a:avLst/>
          </a:prstGeom>
          <a:ln w="38100" cmpd="sng">
            <a:solidFill>
              <a:srgbClr val="10253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2360" y="51470"/>
            <a:ext cx="1080120" cy="765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7584" y="3291830"/>
            <a:ext cx="24603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400" dirty="0" smtClean="0">
                <a:solidFill>
                  <a:srgbClr val="1F497D"/>
                </a:solidFill>
              </a:rPr>
              <a:t>Cumplían </a:t>
            </a:r>
            <a:r>
              <a:rPr lang="es-ES" sz="1400" dirty="0">
                <a:solidFill>
                  <a:srgbClr val="1F497D"/>
                </a:solidFill>
              </a:rPr>
              <a:t>criterios </a:t>
            </a:r>
            <a:r>
              <a:rPr lang="es-ES" sz="1400" dirty="0" smtClean="0">
                <a:solidFill>
                  <a:srgbClr val="1F497D"/>
                </a:solidFill>
              </a:rPr>
              <a:t>diagnósticos</a:t>
            </a:r>
          </a:p>
          <a:p>
            <a:pPr algn="ctr"/>
            <a:r>
              <a:rPr lang="es-ES" sz="1400" dirty="0" smtClean="0">
                <a:solidFill>
                  <a:srgbClr val="1F497D"/>
                </a:solidFill>
              </a:rPr>
              <a:t> </a:t>
            </a:r>
            <a:r>
              <a:rPr lang="es-ES" sz="1400" dirty="0">
                <a:solidFill>
                  <a:srgbClr val="1F497D"/>
                </a:solidFill>
              </a:rPr>
              <a:t>de </a:t>
            </a:r>
            <a:r>
              <a:rPr lang="es-ES" sz="1400" dirty="0" smtClean="0">
                <a:solidFill>
                  <a:srgbClr val="1F497D"/>
                </a:solidFill>
              </a:rPr>
              <a:t>CDEVA:</a:t>
            </a:r>
            <a:endParaRPr lang="en-US" sz="1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1707654"/>
            <a:ext cx="1113036" cy="79502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403648" y="4587974"/>
            <a:ext cx="5616624" cy="38087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s-ES" sz="1500" b="1" dirty="0"/>
              <a:t>T</a:t>
            </a:r>
            <a:r>
              <a:rPr lang="es-ES" sz="1500" b="1" dirty="0" smtClean="0"/>
              <a:t>iempo </a:t>
            </a:r>
            <a:r>
              <a:rPr lang="es-ES" sz="1500" b="1" dirty="0"/>
              <a:t>medio </a:t>
            </a:r>
            <a:r>
              <a:rPr lang="es-ES" sz="1500" dirty="0"/>
              <a:t>hasta el </a:t>
            </a:r>
            <a:r>
              <a:rPr lang="es-ES" sz="1500" b="1" dirty="0" err="1"/>
              <a:t>diangóstico</a:t>
            </a:r>
            <a:r>
              <a:rPr lang="es-ES" sz="1500" b="1" dirty="0"/>
              <a:t> </a:t>
            </a:r>
            <a:r>
              <a:rPr lang="es-ES" sz="1500" b="1" dirty="0" smtClean="0">
                <a:sym typeface="Wingdings"/>
              </a:rPr>
              <a:t> </a:t>
            </a:r>
            <a:r>
              <a:rPr lang="es-ES" sz="1500" b="1" dirty="0" smtClean="0"/>
              <a:t>2,35 </a:t>
            </a:r>
            <a:r>
              <a:rPr lang="es-ES" sz="1500" b="1" dirty="0"/>
              <a:t>años </a:t>
            </a:r>
            <a:endParaRPr lang="en-US" sz="1500" b="1" dirty="0"/>
          </a:p>
        </p:txBody>
      </p:sp>
      <p:sp>
        <p:nvSpPr>
          <p:cNvPr id="12" name="Rectangle 11"/>
          <p:cNvSpPr/>
          <p:nvPr/>
        </p:nvSpPr>
        <p:spPr>
          <a:xfrm>
            <a:off x="4499992" y="1059582"/>
            <a:ext cx="4392488" cy="42786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27488" tIns="13744" rIns="27488" bIns="13744">
            <a:spAutoFit/>
          </a:bodyPr>
          <a:lstStyle/>
          <a:p>
            <a:pPr algn="ctr"/>
            <a:endParaRPr lang="es-ES" sz="400" b="1" dirty="0" smtClean="0">
              <a:solidFill>
                <a:srgbClr val="10253F"/>
              </a:solidFill>
              <a:latin typeface="Calibri"/>
              <a:ea typeface="Calibri" panose="020F0502020204030204" pitchFamily="34" charset="0"/>
              <a:cs typeface="Calibri"/>
            </a:endParaRPr>
          </a:p>
          <a:p>
            <a:pPr algn="ctr"/>
            <a:r>
              <a:rPr lang="es-ES" sz="1600" b="1" dirty="0" smtClean="0">
                <a:solidFill>
                  <a:srgbClr val="10253F"/>
                </a:solidFill>
                <a:latin typeface="Calibri"/>
                <a:ea typeface="Calibri" panose="020F0502020204030204" pitchFamily="34" charset="0"/>
                <a:cs typeface="Calibri"/>
              </a:rPr>
              <a:t>Tabla </a:t>
            </a:r>
            <a:r>
              <a:rPr lang="es-ES" sz="1600" b="1" dirty="0">
                <a:solidFill>
                  <a:srgbClr val="10253F"/>
                </a:solidFill>
                <a:latin typeface="Calibri"/>
                <a:ea typeface="Calibri" panose="020F0502020204030204" pitchFamily="34" charset="0"/>
                <a:cs typeface="Calibri"/>
              </a:rPr>
              <a:t>1. Descriptivo muestra </a:t>
            </a:r>
            <a:r>
              <a:rPr lang="es-ES" sz="1600" b="1" dirty="0" smtClean="0">
                <a:solidFill>
                  <a:srgbClr val="10253F"/>
                </a:solidFill>
                <a:latin typeface="Calibri"/>
                <a:ea typeface="Calibri" panose="020F0502020204030204" pitchFamily="34" charset="0"/>
                <a:cs typeface="Calibri"/>
              </a:rPr>
              <a:t>estudio</a:t>
            </a:r>
            <a:endParaRPr lang="es-ES" sz="1600" b="1" dirty="0">
              <a:solidFill>
                <a:srgbClr val="10253F"/>
              </a:solidFill>
              <a:latin typeface="Calibri"/>
              <a:ea typeface="Times New Roman" panose="02020603050405020304" pitchFamily="18" charset="0"/>
              <a:cs typeface="Calibri"/>
            </a:endParaRPr>
          </a:p>
          <a:p>
            <a:pPr algn="ctr"/>
            <a:endParaRPr lang="es-ES" sz="600" b="1" dirty="0" smtClean="0">
              <a:solidFill>
                <a:srgbClr val="10253F"/>
              </a:solidFill>
              <a:latin typeface="Calibri"/>
              <a:ea typeface="Calibri" panose="020F0502020204030204" pitchFamily="34" charset="0"/>
              <a:cs typeface="Calibri"/>
            </a:endParaRPr>
          </a:p>
        </p:txBody>
      </p:sp>
      <p:sp>
        <p:nvSpPr>
          <p:cNvPr id="10" name="Right Brace 9"/>
          <p:cNvSpPr/>
          <p:nvPr/>
        </p:nvSpPr>
        <p:spPr>
          <a:xfrm>
            <a:off x="3995936" y="1203598"/>
            <a:ext cx="144016" cy="3096344"/>
          </a:xfrm>
          <a:prstGeom prst="rightBrace">
            <a:avLst/>
          </a:prstGeom>
          <a:ln w="38100" cmpd="sng">
            <a:solidFill>
              <a:srgbClr val="1F49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9992" y="1635646"/>
            <a:ext cx="4392488" cy="2828872"/>
          </a:xfrm>
          <a:prstGeom prst="rect">
            <a:avLst/>
          </a:prstGeom>
        </p:spPr>
      </p:pic>
      <p:sp>
        <p:nvSpPr>
          <p:cNvPr id="14" name="Oval 13"/>
          <p:cNvSpPr/>
          <p:nvPr/>
        </p:nvSpPr>
        <p:spPr>
          <a:xfrm>
            <a:off x="8172400" y="3579862"/>
            <a:ext cx="864096" cy="50405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rgbClr val="1F49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3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57,7%</a:t>
            </a:r>
            <a:endParaRPr lang="en-US" sz="13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6216" y="4515966"/>
            <a:ext cx="757570" cy="488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698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23528" y="915566"/>
            <a:ext cx="8568952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_tradnl" sz="1600" b="1" dirty="0" smtClean="0">
                <a:latin typeface="Calibri"/>
                <a:cs typeface="Calibri"/>
              </a:rPr>
              <a:t>Figura 1. </a:t>
            </a:r>
            <a:r>
              <a:rPr lang="es-ES_tradnl" sz="1600" b="1" dirty="0">
                <a:latin typeface="Calibri"/>
                <a:cs typeface="Calibri"/>
              </a:rPr>
              <a:t>A</a:t>
            </a:r>
            <a:r>
              <a:rPr lang="es-ES_tradnl" sz="1600" b="1" dirty="0" smtClean="0">
                <a:latin typeface="Calibri"/>
                <a:cs typeface="Calibri"/>
              </a:rPr>
              <a:t>ntecedentes </a:t>
            </a:r>
            <a:r>
              <a:rPr lang="es-ES_tradnl" sz="1600" b="1" dirty="0">
                <a:latin typeface="Calibri"/>
                <a:cs typeface="Calibri"/>
              </a:rPr>
              <a:t>médicos y comorbilidades más relevantes</a:t>
            </a:r>
            <a:r>
              <a:rPr lang="es-ES" sz="1600" b="1" dirty="0">
                <a:latin typeface="Calibri"/>
                <a:cs typeface="Calibri"/>
              </a:rPr>
              <a:t> </a:t>
            </a:r>
            <a:r>
              <a:rPr lang="es-ES_tradnl" sz="1600" b="1" dirty="0" smtClean="0">
                <a:latin typeface="Calibri"/>
                <a:cs typeface="Calibri"/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9592" y="339502"/>
            <a:ext cx="76328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000" b="1" dirty="0" smtClean="0">
                <a:ln w="57150" cmpd="thickThin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ahoma"/>
                <a:cs typeface="Tahoma"/>
              </a:rPr>
              <a:t>RESULTADOS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1419622"/>
            <a:ext cx="5545144" cy="3475664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4139952" y="4011910"/>
            <a:ext cx="720080" cy="576064"/>
          </a:xfrm>
          <a:prstGeom prst="ellipse">
            <a:avLst/>
          </a:prstGeom>
          <a:solidFill>
            <a:srgbClr val="FDEADA"/>
          </a:solidFill>
          <a:ln>
            <a:solidFill>
              <a:srgbClr val="1F49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 smtClean="0">
                <a:solidFill>
                  <a:srgbClr val="1F497D"/>
                </a:solidFill>
              </a:rPr>
              <a:t>20%</a:t>
            </a:r>
            <a:endParaRPr lang="en-US" sz="1400" b="1" dirty="0">
              <a:solidFill>
                <a:srgbClr val="1F497D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6376" y="123478"/>
            <a:ext cx="936104" cy="663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513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99592" y="339502"/>
            <a:ext cx="76328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000" b="1" dirty="0" smtClean="0">
                <a:ln w="57150" cmpd="thickThin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ahoma"/>
                <a:cs typeface="Tahoma"/>
              </a:rPr>
              <a:t>RESULTADOS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2360" y="123478"/>
            <a:ext cx="1080120" cy="7654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23528" y="1131591"/>
            <a:ext cx="8568952" cy="44325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27488" tIns="13744" rIns="27488" bIns="13744">
            <a:spAutoFit/>
          </a:bodyPr>
          <a:lstStyle/>
          <a:p>
            <a:pPr algn="ctr"/>
            <a:endParaRPr lang="es-ES" sz="400" b="1" dirty="0" smtClean="0">
              <a:solidFill>
                <a:srgbClr val="10253F"/>
              </a:solidFill>
              <a:latin typeface="Calibri"/>
              <a:ea typeface="Calibri" panose="020F0502020204030204" pitchFamily="34" charset="0"/>
              <a:cs typeface="Calibri"/>
            </a:endParaRPr>
          </a:p>
          <a:p>
            <a:pPr algn="ctr"/>
            <a:r>
              <a:rPr lang="es-ES" sz="1600" b="1" dirty="0" smtClean="0">
                <a:solidFill>
                  <a:srgbClr val="10253F"/>
                </a:solidFill>
                <a:latin typeface="Calibri"/>
                <a:ea typeface="Calibri" panose="020F0502020204030204" pitchFamily="34" charset="0"/>
                <a:cs typeface="Calibri"/>
              </a:rPr>
              <a:t>Tabla </a:t>
            </a:r>
            <a:r>
              <a:rPr lang="es-ES" sz="1600" b="1" dirty="0">
                <a:solidFill>
                  <a:srgbClr val="10253F"/>
                </a:solidFill>
                <a:latin typeface="Calibri"/>
                <a:ea typeface="Calibri" panose="020F0502020204030204" pitchFamily="34" charset="0"/>
                <a:cs typeface="Calibri"/>
              </a:rPr>
              <a:t>2</a:t>
            </a:r>
            <a:r>
              <a:rPr lang="es-ES" sz="1600" b="1" dirty="0" smtClean="0">
                <a:solidFill>
                  <a:srgbClr val="10253F"/>
                </a:solidFill>
                <a:latin typeface="Calibri"/>
                <a:ea typeface="Calibri" panose="020F0502020204030204" pitchFamily="34" charset="0"/>
                <a:cs typeface="Calibri"/>
              </a:rPr>
              <a:t>. </a:t>
            </a:r>
            <a:r>
              <a:rPr lang="es-ES" sz="1600" b="1" dirty="0">
                <a:solidFill>
                  <a:srgbClr val="10253F"/>
                </a:solidFill>
                <a:latin typeface="Calibri"/>
                <a:ea typeface="Calibri" panose="020F0502020204030204" pitchFamily="34" charset="0"/>
                <a:cs typeface="Calibri"/>
              </a:rPr>
              <a:t>Descriptivo muestra </a:t>
            </a:r>
            <a:r>
              <a:rPr lang="es-ES" sz="1600" b="1" dirty="0" smtClean="0">
                <a:solidFill>
                  <a:srgbClr val="10253F"/>
                </a:solidFill>
                <a:latin typeface="Calibri"/>
                <a:ea typeface="Calibri" panose="020F0502020204030204" pitchFamily="34" charset="0"/>
                <a:cs typeface="Calibri"/>
              </a:rPr>
              <a:t>estudio </a:t>
            </a:r>
            <a:r>
              <a:rPr lang="es-ES" sz="1600" b="1" dirty="0" smtClean="0">
                <a:solidFill>
                  <a:srgbClr val="10253F"/>
                </a:solidFill>
                <a:latin typeface="Calibri"/>
                <a:ea typeface="Calibri" panose="020F0502020204030204" pitchFamily="34" charset="0"/>
                <a:cs typeface="Calibri"/>
                <a:sym typeface="Wingdings"/>
              </a:rPr>
              <a:t>  SÍNTOMAS</a:t>
            </a:r>
            <a:endParaRPr lang="es-ES" sz="1600" b="1" dirty="0" smtClean="0">
              <a:solidFill>
                <a:srgbClr val="10253F"/>
              </a:solidFill>
              <a:latin typeface="Calibri"/>
              <a:ea typeface="Calibri" panose="020F0502020204030204" pitchFamily="34" charset="0"/>
              <a:cs typeface="Calibri"/>
            </a:endParaRPr>
          </a:p>
          <a:p>
            <a:pPr algn="ctr"/>
            <a:endParaRPr lang="es-ES" sz="700" b="1" dirty="0">
              <a:solidFill>
                <a:srgbClr val="10253F"/>
              </a:solidFill>
              <a:latin typeface="Calibri"/>
              <a:ea typeface="Times New Roman" panose="02020603050405020304" pitchFamily="18" charset="0"/>
              <a:cs typeface="Calibri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946" y="2139702"/>
            <a:ext cx="4825497" cy="201622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528" y="1923678"/>
            <a:ext cx="1440160" cy="1094522"/>
          </a:xfrm>
          <a:prstGeom prst="rect">
            <a:avLst/>
          </a:prstGeom>
        </p:spPr>
      </p:pic>
      <p:cxnSp>
        <p:nvCxnSpPr>
          <p:cNvPr id="4" name="Curved Connector 3"/>
          <p:cNvCxnSpPr/>
          <p:nvPr/>
        </p:nvCxnSpPr>
        <p:spPr>
          <a:xfrm>
            <a:off x="1043608" y="3507854"/>
            <a:ext cx="504056" cy="360040"/>
          </a:xfrm>
          <a:prstGeom prst="curvedConnector3">
            <a:avLst/>
          </a:prstGeom>
          <a:ln w="38100" cmpd="sng">
            <a:solidFill>
              <a:schemeClr val="tx2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5736" y="3332630"/>
            <a:ext cx="1224136" cy="1442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347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99592" y="339502"/>
            <a:ext cx="76328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000" b="1" dirty="0" smtClean="0">
                <a:ln w="57150" cmpd="thickThin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ahoma"/>
                <a:cs typeface="Tahoma"/>
              </a:rPr>
              <a:t>RESULTADOS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088" y="1563638"/>
            <a:ext cx="3594062" cy="213970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364088" y="915566"/>
            <a:ext cx="3600400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_tradnl" sz="1600" b="1" dirty="0" smtClean="0">
                <a:latin typeface="Calibri"/>
                <a:cs typeface="Calibri"/>
              </a:rPr>
              <a:t>Figura 3. LOCALIZACIÓN CDEVA</a:t>
            </a:r>
          </a:p>
        </p:txBody>
      </p:sp>
      <p:sp>
        <p:nvSpPr>
          <p:cNvPr id="7" name="Rectangle 6"/>
          <p:cNvSpPr/>
          <p:nvPr/>
        </p:nvSpPr>
        <p:spPr>
          <a:xfrm>
            <a:off x="323528" y="915566"/>
            <a:ext cx="4608512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_tradnl" sz="1600" b="1" dirty="0" smtClean="0">
                <a:latin typeface="Calibri"/>
                <a:cs typeface="Calibri"/>
              </a:rPr>
              <a:t>Figura 2. DIAGNÓSTICO CDEVA</a:t>
            </a:r>
          </a:p>
        </p:txBody>
      </p:sp>
      <p:sp>
        <p:nvSpPr>
          <p:cNvPr id="8" name="Rectangle 7"/>
          <p:cNvSpPr/>
          <p:nvPr/>
        </p:nvSpPr>
        <p:spPr>
          <a:xfrm>
            <a:off x="1259632" y="1419622"/>
            <a:ext cx="2880320" cy="400110"/>
          </a:xfrm>
          <a:prstGeom prst="rect">
            <a:avLst/>
          </a:prstGeom>
          <a:ln w="28575" cmpd="sng"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s-ES" sz="1600" b="1" dirty="0" smtClean="0">
                <a:solidFill>
                  <a:schemeClr val="tx2">
                    <a:lumMod val="50000"/>
                  </a:schemeClr>
                </a:solidFill>
              </a:rPr>
              <a:t>100% BRONCOSCOPIA FLEXIBLE</a:t>
            </a:r>
            <a:endParaRPr lang="es-ES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699792" y="1923678"/>
            <a:ext cx="0" cy="1008112"/>
          </a:xfrm>
          <a:prstGeom prst="straightConnector1">
            <a:avLst/>
          </a:prstGeom>
          <a:ln w="38100" cmpd="sng">
            <a:solidFill>
              <a:srgbClr val="10253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395536" y="3147814"/>
            <a:ext cx="1296144" cy="288031"/>
          </a:xfrm>
          <a:prstGeom prst="roundRect">
            <a:avLst/>
          </a:prstGeom>
          <a:solidFill>
            <a:schemeClr val="bg2"/>
          </a:solidFill>
          <a:ln>
            <a:solidFill>
              <a:srgbClr val="1025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 smtClean="0">
                <a:solidFill>
                  <a:srgbClr val="1F497D"/>
                </a:solidFill>
                <a:latin typeface="Tahoma"/>
                <a:cs typeface="Tahoma"/>
              </a:rPr>
              <a:t>LEVE</a:t>
            </a:r>
            <a:endParaRPr lang="es-ES" sz="1400" dirty="0">
              <a:solidFill>
                <a:srgbClr val="1F497D"/>
              </a:solidFill>
              <a:latin typeface="Tahoma"/>
              <a:cs typeface="Tahoma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979712" y="3147814"/>
            <a:ext cx="1512168" cy="288031"/>
          </a:xfrm>
          <a:prstGeom prst="roundRect">
            <a:avLst/>
          </a:prstGeom>
          <a:solidFill>
            <a:srgbClr val="EEECE1"/>
          </a:solidFill>
          <a:ln>
            <a:solidFill>
              <a:srgbClr val="1025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 smtClean="0">
                <a:solidFill>
                  <a:srgbClr val="1F497D"/>
                </a:solidFill>
                <a:latin typeface="Tahoma"/>
                <a:cs typeface="Tahoma"/>
              </a:rPr>
              <a:t>MODERADO</a:t>
            </a:r>
            <a:endParaRPr lang="es-ES" sz="1400" dirty="0">
              <a:solidFill>
                <a:srgbClr val="1F497D"/>
              </a:solidFill>
              <a:latin typeface="Tahoma"/>
              <a:cs typeface="Tahoma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707904" y="3147814"/>
            <a:ext cx="1224136" cy="288031"/>
          </a:xfrm>
          <a:prstGeom prst="roundRect">
            <a:avLst/>
          </a:prstGeom>
          <a:solidFill>
            <a:srgbClr val="EEECE1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 smtClean="0">
                <a:solidFill>
                  <a:srgbClr val="1F497D"/>
                </a:solidFill>
                <a:latin typeface="Tahoma"/>
                <a:cs typeface="Tahoma"/>
              </a:rPr>
              <a:t>GRAVE</a:t>
            </a:r>
            <a:endParaRPr lang="es-ES" sz="1400" dirty="0">
              <a:solidFill>
                <a:srgbClr val="1F497D"/>
              </a:solidFill>
              <a:latin typeface="Tahoma"/>
              <a:cs typeface="Tahoma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3507854"/>
            <a:ext cx="1296144" cy="73310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3728" y="3651870"/>
            <a:ext cx="1242137" cy="50405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7904" y="3579862"/>
            <a:ext cx="1266286" cy="50405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1640" y="1995686"/>
            <a:ext cx="1092980" cy="72008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83568" y="4227934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Abadi MT Condensed Extra Bold"/>
                <a:cs typeface="Abadi MT Condensed Extra Bold"/>
              </a:rPr>
              <a:t>43%</a:t>
            </a:r>
            <a:endParaRPr lang="en-US" b="1" dirty="0">
              <a:solidFill>
                <a:schemeClr val="tx2">
                  <a:lumMod val="50000"/>
                </a:schemeClr>
              </a:solidFill>
              <a:latin typeface="Abadi MT Condensed Extra Bold"/>
              <a:cs typeface="Abadi MT Condensed Extra Bold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339752" y="422793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Abadi MT Condensed Extra Bold"/>
                <a:cs typeface="Abadi MT Condensed Extra Bold"/>
              </a:rPr>
              <a:t>36,7%</a:t>
            </a:r>
            <a:endParaRPr lang="en-US" b="1" dirty="0">
              <a:solidFill>
                <a:schemeClr val="tx2">
                  <a:lumMod val="50000"/>
                </a:schemeClr>
              </a:solidFill>
              <a:latin typeface="Abadi MT Condensed Extra Bold"/>
              <a:cs typeface="Abadi MT Condensed Extra Bold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923928" y="422793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Abadi MT Condensed Extra Bold"/>
                <a:cs typeface="Abadi MT Condensed Extra Bold"/>
              </a:rPr>
              <a:t>20,3%</a:t>
            </a:r>
            <a:endParaRPr lang="en-US" b="1" dirty="0">
              <a:solidFill>
                <a:schemeClr val="tx2">
                  <a:lumMod val="50000"/>
                </a:schemeClr>
              </a:solidFill>
              <a:latin typeface="Abadi MT Condensed Extra Bold"/>
              <a:cs typeface="Abadi MT Condensed Extra Bold"/>
            </a:endParaRPr>
          </a:p>
        </p:txBody>
      </p:sp>
      <p:sp>
        <p:nvSpPr>
          <p:cNvPr id="21" name="Right Arrow 20"/>
          <p:cNvSpPr/>
          <p:nvPr/>
        </p:nvSpPr>
        <p:spPr>
          <a:xfrm>
            <a:off x="1331640" y="4731990"/>
            <a:ext cx="2736304" cy="144016"/>
          </a:xfrm>
          <a:prstGeom prst="rightArrow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Brace 21"/>
          <p:cNvSpPr/>
          <p:nvPr/>
        </p:nvSpPr>
        <p:spPr>
          <a:xfrm rot="5400000">
            <a:off x="6300192" y="3147814"/>
            <a:ext cx="216024" cy="1656184"/>
          </a:xfrm>
          <a:prstGeom prst="rightBrace">
            <a:avLst/>
          </a:prstGeom>
          <a:noFill/>
          <a:ln w="28575" cmpd="sng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5940152" y="4299942"/>
            <a:ext cx="936104" cy="504056"/>
          </a:xfrm>
          <a:prstGeom prst="ellipse">
            <a:avLst/>
          </a:prstGeom>
          <a:solidFill>
            <a:srgbClr val="FDEADA"/>
          </a:solidFill>
          <a:ln>
            <a:solidFill>
              <a:srgbClr val="1F497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 smtClean="0">
                <a:solidFill>
                  <a:srgbClr val="1F497D"/>
                </a:solidFill>
              </a:rPr>
              <a:t>&gt; 50%</a:t>
            </a:r>
            <a:endParaRPr lang="en-US" sz="1400" b="1" dirty="0">
              <a:solidFill>
                <a:srgbClr val="1F497D"/>
              </a:solidFill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00392" y="123479"/>
            <a:ext cx="792088" cy="561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878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99592" y="339502"/>
            <a:ext cx="76328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000" b="1" dirty="0" smtClean="0">
                <a:ln w="57150" cmpd="thickThin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ahoma"/>
                <a:cs typeface="Tahoma"/>
              </a:rPr>
              <a:t>RESULTADOS</a:t>
            </a:r>
          </a:p>
        </p:txBody>
      </p:sp>
      <p:sp>
        <p:nvSpPr>
          <p:cNvPr id="4" name="Rectangle 3"/>
          <p:cNvSpPr/>
          <p:nvPr/>
        </p:nvSpPr>
        <p:spPr>
          <a:xfrm>
            <a:off x="323528" y="987574"/>
            <a:ext cx="4608512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_tradnl" sz="1600" b="1" dirty="0" smtClean="0">
                <a:latin typeface="Calibri"/>
                <a:cs typeface="Calibri"/>
              </a:rPr>
              <a:t>Figura 4. TRATAMIENTO EMPIRICO CDEVA</a:t>
            </a:r>
          </a:p>
        </p:txBody>
      </p:sp>
      <p:sp>
        <p:nvSpPr>
          <p:cNvPr id="8" name="Rectangle 7"/>
          <p:cNvSpPr/>
          <p:nvPr/>
        </p:nvSpPr>
        <p:spPr>
          <a:xfrm>
            <a:off x="323528" y="3363838"/>
            <a:ext cx="8424936" cy="3385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_tradnl" sz="1600" b="1" dirty="0" smtClean="0">
                <a:latin typeface="Calibri"/>
                <a:cs typeface="Calibri"/>
              </a:rPr>
              <a:t>TITULACIÓN CPAP MEDIANTE BRONCOSCOPIA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91680" y="4011910"/>
            <a:ext cx="2592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PRESION </a:t>
            </a:r>
            <a:r>
              <a:rPr lang="en-US" sz="1400" b="1" dirty="0" smtClean="0"/>
              <a:t>INICIAL</a:t>
            </a:r>
            <a:r>
              <a:rPr lang="en-US" sz="1400" dirty="0" smtClean="0"/>
              <a:t> CPAP</a:t>
            </a:r>
          </a:p>
          <a:p>
            <a:pPr algn="ctr"/>
            <a:r>
              <a:rPr lang="es-ES_tradnl" sz="1400" dirty="0"/>
              <a:t>4,88 cmH2O +/- 2,58 </a:t>
            </a:r>
            <a:r>
              <a:rPr lang="es-ES_tradnl" sz="1400" dirty="0" smtClean="0"/>
              <a:t>cmH2O</a:t>
            </a:r>
            <a:r>
              <a:rPr lang="es-ES" sz="1400" dirty="0" smtClean="0"/>
              <a:t> </a:t>
            </a:r>
            <a:endParaRPr lang="en-US" sz="1400" dirty="0"/>
          </a:p>
        </p:txBody>
      </p:sp>
      <p:sp>
        <p:nvSpPr>
          <p:cNvPr id="10" name="Chevron 9"/>
          <p:cNvSpPr/>
          <p:nvPr/>
        </p:nvSpPr>
        <p:spPr>
          <a:xfrm>
            <a:off x="4788024" y="4011910"/>
            <a:ext cx="288032" cy="648072"/>
          </a:xfrm>
          <a:prstGeom prst="chevron">
            <a:avLst/>
          </a:prstGeom>
          <a:solidFill>
            <a:srgbClr val="10253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652120" y="4011910"/>
            <a:ext cx="2592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PRESION </a:t>
            </a:r>
            <a:r>
              <a:rPr lang="en-US" sz="1400" b="1" dirty="0" smtClean="0"/>
              <a:t>FINAL</a:t>
            </a:r>
            <a:r>
              <a:rPr lang="en-US" sz="1400" dirty="0" smtClean="0"/>
              <a:t> CPAP</a:t>
            </a:r>
          </a:p>
          <a:p>
            <a:pPr algn="ctr"/>
            <a:r>
              <a:rPr lang="es-ES_tradnl" sz="1400" dirty="0"/>
              <a:t>9,44 cmH2O +/- 3,66 cmH2O</a:t>
            </a:r>
            <a:r>
              <a:rPr lang="es-ES" sz="1400" dirty="0"/>
              <a:t> </a:t>
            </a:r>
            <a:endParaRPr lang="en-US" sz="1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96" y="987574"/>
            <a:ext cx="3096344" cy="225755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672" y="1779662"/>
            <a:ext cx="1125371" cy="9361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528" y="3939902"/>
            <a:ext cx="1153612" cy="86409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8384" y="123479"/>
            <a:ext cx="864096" cy="612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883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99592" y="339502"/>
            <a:ext cx="76328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000" b="1" dirty="0" smtClean="0">
                <a:ln w="57150" cmpd="thickThin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ahoma"/>
                <a:cs typeface="Tahoma"/>
              </a:rPr>
              <a:t>RESULTADOS</a:t>
            </a:r>
          </a:p>
        </p:txBody>
      </p:sp>
      <p:sp>
        <p:nvSpPr>
          <p:cNvPr id="5" name="Rectangle 4"/>
          <p:cNvSpPr/>
          <p:nvPr/>
        </p:nvSpPr>
        <p:spPr>
          <a:xfrm>
            <a:off x="323528" y="987574"/>
            <a:ext cx="8424936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_tradnl" sz="1600" b="1" dirty="0" smtClean="0">
                <a:latin typeface="Calibri"/>
                <a:cs typeface="Calibri"/>
              </a:rPr>
              <a:t>RESULTADOS TRAS TITULACIÓN CPAP CON BRONCOSCOPIA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4572000" y="2211710"/>
            <a:ext cx="720080" cy="360040"/>
          </a:xfrm>
          <a:prstGeom prst="straightConnector1">
            <a:avLst/>
          </a:prstGeom>
          <a:ln w="38100" cmpd="sng">
            <a:solidFill>
              <a:srgbClr val="10253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4572000" y="3291830"/>
            <a:ext cx="711696" cy="351656"/>
          </a:xfrm>
          <a:prstGeom prst="straightConnector1">
            <a:avLst/>
          </a:prstGeom>
          <a:ln w="38100" cmpd="sng">
            <a:solidFill>
              <a:srgbClr val="10253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6516216" y="1563638"/>
            <a:ext cx="2232248" cy="468590"/>
          </a:xfrm>
          <a:prstGeom prst="rect">
            <a:avLst/>
          </a:prstGeom>
          <a:ln w="28575" cmpd="sng"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s-ES" sz="1400" dirty="0"/>
              <a:t>P</a:t>
            </a:r>
            <a:r>
              <a:rPr lang="es-ES" sz="1400" dirty="0" smtClean="0"/>
              <a:t>rótesis </a:t>
            </a:r>
            <a:r>
              <a:rPr lang="es-ES" sz="1400" dirty="0" err="1"/>
              <a:t>traqueobronquial</a:t>
            </a:r>
            <a:r>
              <a:rPr lang="es-ES" sz="1400" dirty="0"/>
              <a:t> </a:t>
            </a:r>
            <a:endParaRPr lang="es-ES" sz="1400" dirty="0" smtClean="0"/>
          </a:p>
          <a:p>
            <a:pPr>
              <a:lnSpc>
                <a:spcPct val="130000"/>
              </a:lnSpc>
            </a:pPr>
            <a:endParaRPr lang="es-ES" sz="5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588224" y="3507854"/>
            <a:ext cx="2232248" cy="403957"/>
          </a:xfrm>
          <a:prstGeom prst="rect">
            <a:avLst/>
          </a:prstGeom>
          <a:ln w="28575" cmpd="sng"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1400" dirty="0"/>
              <a:t>P</a:t>
            </a:r>
            <a:r>
              <a:rPr lang="es-ES" sz="1400" dirty="0" smtClean="0"/>
              <a:t>lastia </a:t>
            </a:r>
            <a:r>
              <a:rPr lang="es-ES" sz="1400" dirty="0" err="1" smtClean="0"/>
              <a:t>traqueobronquial</a:t>
            </a:r>
            <a:endParaRPr lang="es-ES" sz="1400" dirty="0"/>
          </a:p>
          <a:p>
            <a:pPr>
              <a:lnSpc>
                <a:spcPct val="130000"/>
              </a:lnSpc>
            </a:pPr>
            <a:endParaRPr lang="es-ES" sz="5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96" y="1563638"/>
            <a:ext cx="941591" cy="78169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707654"/>
            <a:ext cx="4176464" cy="272531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8104" y="3507854"/>
            <a:ext cx="926480" cy="676331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7308304" y="2067694"/>
            <a:ext cx="720080" cy="28803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 smtClean="0">
                <a:solidFill>
                  <a:srgbClr val="1F497D"/>
                </a:solidFill>
                <a:latin typeface="Tahoma"/>
                <a:cs typeface="Tahoma"/>
              </a:rPr>
              <a:t>N = 2</a:t>
            </a:r>
            <a:endParaRPr lang="es-ES" sz="1200" dirty="0">
              <a:solidFill>
                <a:srgbClr val="1F497D"/>
              </a:solidFill>
              <a:latin typeface="Tahoma"/>
              <a:cs typeface="Tahoma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7308304" y="3939902"/>
            <a:ext cx="720080" cy="28803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 smtClean="0">
                <a:solidFill>
                  <a:srgbClr val="1F497D"/>
                </a:solidFill>
                <a:latin typeface="Tahoma"/>
                <a:cs typeface="Tahoma"/>
              </a:rPr>
              <a:t>N = 2</a:t>
            </a:r>
            <a:endParaRPr lang="es-ES" sz="1200" dirty="0">
              <a:solidFill>
                <a:srgbClr val="1F497D"/>
              </a:solidFill>
              <a:latin typeface="Tahoma"/>
              <a:cs typeface="Tahoma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8384" y="123479"/>
            <a:ext cx="864096" cy="612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317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294585"/>
            <a:ext cx="76328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000" b="1" dirty="0" smtClean="0">
                <a:ln w="57150" cmpd="thickThin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ahoma"/>
                <a:cs typeface="Tahoma"/>
              </a:rPr>
              <a:t>CONCLUSIONES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9552" y="915631"/>
            <a:ext cx="8136904" cy="3785652"/>
          </a:xfrm>
          <a:prstGeom prst="rect">
            <a:avLst/>
          </a:prstGeom>
          <a:noFill/>
          <a:ln w="19050" cmpd="sng">
            <a:solidFill>
              <a:srgbClr val="1F497D"/>
            </a:solidFill>
          </a:ln>
        </p:spPr>
        <p:txBody>
          <a:bodyPr wrap="square" rtlCol="0">
            <a:spAutoFit/>
          </a:bodyPr>
          <a:lstStyle/>
          <a:p>
            <a:pPr algn="just"/>
            <a:endParaRPr lang="es-ES" sz="1600" dirty="0"/>
          </a:p>
          <a:p>
            <a:pPr marL="285750" indent="-285750" algn="just">
              <a:buFont typeface="Wingdings" charset="2"/>
              <a:buChar char="ü"/>
            </a:pPr>
            <a:r>
              <a:rPr lang="es-ES" sz="1600" dirty="0" smtClean="0">
                <a:latin typeface="Calibri"/>
                <a:cs typeface="Calibri"/>
              </a:rPr>
              <a:t>Influencia de determinados </a:t>
            </a:r>
            <a:r>
              <a:rPr lang="es-ES" sz="1600" b="1" dirty="0" smtClean="0">
                <a:latin typeface="Calibri"/>
                <a:cs typeface="Calibri"/>
              </a:rPr>
              <a:t>antecedentes</a:t>
            </a:r>
            <a:r>
              <a:rPr lang="es-ES" sz="1600" dirty="0" smtClean="0">
                <a:latin typeface="Calibri"/>
                <a:cs typeface="Calibri"/>
              </a:rPr>
              <a:t> como hábito tabáquico, </a:t>
            </a:r>
            <a:r>
              <a:rPr lang="es-ES" sz="1600" dirty="0">
                <a:latin typeface="Calibri"/>
                <a:cs typeface="Calibri"/>
              </a:rPr>
              <a:t>medicación </a:t>
            </a:r>
            <a:r>
              <a:rPr lang="es-ES" sz="1600" dirty="0" err="1" smtClean="0">
                <a:latin typeface="Calibri"/>
                <a:cs typeface="Calibri"/>
              </a:rPr>
              <a:t>miorrelajante</a:t>
            </a:r>
            <a:r>
              <a:rPr lang="es-ES" sz="1600" dirty="0" smtClean="0">
                <a:latin typeface="Calibri"/>
                <a:cs typeface="Calibri"/>
              </a:rPr>
              <a:t> y determinadas comorbilidades. </a:t>
            </a:r>
          </a:p>
          <a:p>
            <a:pPr algn="just"/>
            <a:endParaRPr lang="en-US" sz="1600" dirty="0" smtClean="0">
              <a:latin typeface="Calibri"/>
              <a:cs typeface="Calibri"/>
            </a:endParaRPr>
          </a:p>
          <a:p>
            <a:pPr marL="285750" indent="-285750" algn="just">
              <a:buFont typeface="Wingdings" charset="2"/>
              <a:buChar char="ü"/>
            </a:pPr>
            <a:r>
              <a:rPr lang="es-ES" sz="1600" dirty="0">
                <a:solidFill>
                  <a:srgbClr val="10253F"/>
                </a:solidFill>
                <a:latin typeface="Calibri"/>
                <a:cs typeface="Calibri"/>
              </a:rPr>
              <a:t>El </a:t>
            </a:r>
            <a:r>
              <a:rPr lang="es-ES" sz="1600" dirty="0" smtClean="0">
                <a:solidFill>
                  <a:srgbClr val="10253F"/>
                </a:solidFill>
                <a:latin typeface="Calibri"/>
                <a:cs typeface="Calibri"/>
              </a:rPr>
              <a:t>CDEVA </a:t>
            </a:r>
            <a:r>
              <a:rPr lang="es-ES" sz="1600" dirty="0">
                <a:solidFill>
                  <a:srgbClr val="10253F"/>
                </a:solidFill>
                <a:latin typeface="Calibri"/>
                <a:cs typeface="Calibri"/>
              </a:rPr>
              <a:t>suele ser una </a:t>
            </a:r>
            <a:r>
              <a:rPr lang="es-ES" sz="1600" b="1" dirty="0">
                <a:solidFill>
                  <a:srgbClr val="10253F"/>
                </a:solidFill>
                <a:latin typeface="Calibri"/>
                <a:cs typeface="Calibri"/>
              </a:rPr>
              <a:t>entidad </a:t>
            </a:r>
            <a:r>
              <a:rPr lang="es-ES" sz="1600" b="1" dirty="0" err="1">
                <a:solidFill>
                  <a:srgbClr val="10253F"/>
                </a:solidFill>
                <a:latin typeface="Calibri"/>
                <a:cs typeface="Calibri"/>
              </a:rPr>
              <a:t>comórbida</a:t>
            </a:r>
            <a:r>
              <a:rPr lang="es-ES" sz="1600" b="1" dirty="0">
                <a:solidFill>
                  <a:srgbClr val="10253F"/>
                </a:solidFill>
                <a:latin typeface="Calibri"/>
                <a:cs typeface="Calibri"/>
              </a:rPr>
              <a:t> </a:t>
            </a:r>
            <a:r>
              <a:rPr lang="es-ES" sz="1600" dirty="0">
                <a:solidFill>
                  <a:srgbClr val="10253F"/>
                </a:solidFill>
                <a:latin typeface="Calibri"/>
                <a:cs typeface="Calibri"/>
              </a:rPr>
              <a:t>de una patología respiratoria subyacente más que un diagnóstico inicial, lo que </a:t>
            </a:r>
            <a:r>
              <a:rPr lang="es-ES" sz="1600" b="1" dirty="0">
                <a:solidFill>
                  <a:srgbClr val="10253F"/>
                </a:solidFill>
                <a:latin typeface="Calibri"/>
                <a:cs typeface="Calibri"/>
              </a:rPr>
              <a:t>dificulta la asignación </a:t>
            </a:r>
            <a:r>
              <a:rPr lang="es-ES" sz="1600" dirty="0">
                <a:solidFill>
                  <a:srgbClr val="10253F"/>
                </a:solidFill>
                <a:latin typeface="Calibri"/>
                <a:cs typeface="Calibri"/>
              </a:rPr>
              <a:t>adecuada a una etiología </a:t>
            </a:r>
            <a:r>
              <a:rPr lang="es-ES" sz="1600" dirty="0" smtClean="0">
                <a:solidFill>
                  <a:srgbClr val="10253F"/>
                </a:solidFill>
                <a:latin typeface="Calibri"/>
                <a:cs typeface="Calibri"/>
              </a:rPr>
              <a:t>atribuible. </a:t>
            </a:r>
          </a:p>
          <a:p>
            <a:pPr marL="285750" indent="-285750" algn="just">
              <a:buFont typeface="Wingdings" charset="2"/>
              <a:buChar char="ü"/>
            </a:pPr>
            <a:endParaRPr lang="es-ES" sz="1600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285750" indent="-285750" algn="just">
              <a:buFont typeface="Wingdings" charset="2"/>
              <a:buChar char="ü"/>
            </a:pPr>
            <a:r>
              <a:rPr lang="es-ES" sz="1600" dirty="0" smtClean="0">
                <a:latin typeface="Calibri"/>
                <a:cs typeface="Calibri"/>
              </a:rPr>
              <a:t>En </a:t>
            </a:r>
            <a:r>
              <a:rPr lang="es-ES" sz="1600" b="1" dirty="0" smtClean="0">
                <a:latin typeface="Calibri"/>
                <a:cs typeface="Calibri"/>
              </a:rPr>
              <a:t>&gt; 20% </a:t>
            </a:r>
            <a:r>
              <a:rPr lang="es-ES" sz="1600" dirty="0" smtClean="0">
                <a:latin typeface="Calibri"/>
                <a:cs typeface="Calibri"/>
              </a:rPr>
              <a:t>de los pacientes diagnosticados CDEVA las </a:t>
            </a:r>
            <a:r>
              <a:rPr lang="es-ES" sz="1600" b="1" dirty="0" smtClean="0">
                <a:latin typeface="Calibri"/>
                <a:cs typeface="Calibri"/>
              </a:rPr>
              <a:t>pruebas</a:t>
            </a:r>
            <a:r>
              <a:rPr lang="es-ES" sz="1600" dirty="0" smtClean="0">
                <a:latin typeface="Calibri"/>
                <a:cs typeface="Calibri"/>
              </a:rPr>
              <a:t> de función </a:t>
            </a:r>
            <a:r>
              <a:rPr lang="es-ES" sz="1600" b="1" dirty="0" smtClean="0">
                <a:latin typeface="Calibri"/>
                <a:cs typeface="Calibri"/>
              </a:rPr>
              <a:t>pulmonar</a:t>
            </a:r>
            <a:r>
              <a:rPr lang="es-ES" sz="1600" dirty="0" smtClean="0">
                <a:latin typeface="Calibri"/>
                <a:cs typeface="Calibri"/>
              </a:rPr>
              <a:t> son </a:t>
            </a:r>
            <a:r>
              <a:rPr lang="es-ES" sz="1600" b="1" dirty="0" smtClean="0">
                <a:latin typeface="Calibri"/>
                <a:cs typeface="Calibri"/>
              </a:rPr>
              <a:t>normales</a:t>
            </a:r>
            <a:r>
              <a:rPr lang="es-ES" sz="1600" dirty="0" smtClean="0">
                <a:latin typeface="Calibri"/>
                <a:cs typeface="Calibri"/>
              </a:rPr>
              <a:t>.</a:t>
            </a:r>
          </a:p>
          <a:p>
            <a:pPr marL="285750" indent="-285750" algn="just">
              <a:buFont typeface="Wingdings" charset="2"/>
              <a:buChar char="ü"/>
            </a:pPr>
            <a:endParaRPr lang="es-ES" sz="1600" dirty="0">
              <a:latin typeface="Calibri"/>
              <a:cs typeface="Calibri"/>
            </a:endParaRPr>
          </a:p>
          <a:p>
            <a:pPr marL="285750" indent="-285750" algn="just">
              <a:buFont typeface="Wingdings" charset="2"/>
              <a:buChar char="ü"/>
            </a:pPr>
            <a:r>
              <a:rPr lang="es-ES_tradnl" sz="1600" dirty="0" smtClean="0">
                <a:latin typeface="Calibri"/>
                <a:cs typeface="Calibri"/>
              </a:rPr>
              <a:t>Aunque </a:t>
            </a:r>
            <a:r>
              <a:rPr lang="es-ES" sz="1600" dirty="0">
                <a:latin typeface="Calibri"/>
                <a:cs typeface="Calibri"/>
              </a:rPr>
              <a:t>el uso del TC ha sido el más reportado en los últimos estudios para realizar el diagnóstico del </a:t>
            </a:r>
            <a:r>
              <a:rPr lang="es-ES" sz="1600" dirty="0" smtClean="0">
                <a:latin typeface="Calibri"/>
                <a:cs typeface="Calibri"/>
              </a:rPr>
              <a:t>CDEVA (hasta </a:t>
            </a:r>
            <a:r>
              <a:rPr lang="es-ES" sz="1600" dirty="0">
                <a:latin typeface="Calibri"/>
                <a:cs typeface="Calibri"/>
              </a:rPr>
              <a:t>en el 80% de estudios </a:t>
            </a:r>
            <a:r>
              <a:rPr lang="es-ES" sz="1600" dirty="0" smtClean="0">
                <a:latin typeface="Calibri"/>
                <a:cs typeface="Calibri"/>
              </a:rPr>
              <a:t>publicados). </a:t>
            </a:r>
          </a:p>
          <a:p>
            <a:pPr algn="just"/>
            <a:endParaRPr lang="es-ES" sz="1600" dirty="0">
              <a:latin typeface="Calibri"/>
              <a:cs typeface="Calibri"/>
            </a:endParaRPr>
          </a:p>
          <a:p>
            <a:pPr algn="ctr"/>
            <a:r>
              <a:rPr lang="es-ES" sz="1600" b="1" dirty="0" smtClean="0">
                <a:latin typeface="Calibri"/>
                <a:cs typeface="Calibri"/>
              </a:rPr>
              <a:t>La </a:t>
            </a:r>
            <a:r>
              <a:rPr lang="es-ES" sz="1600" b="1" dirty="0" err="1" smtClean="0">
                <a:latin typeface="Calibri"/>
                <a:cs typeface="Calibri"/>
              </a:rPr>
              <a:t>broncoscopia</a:t>
            </a:r>
            <a:r>
              <a:rPr lang="es-ES" sz="1600" b="1" dirty="0" smtClean="0">
                <a:latin typeface="Calibri"/>
                <a:cs typeface="Calibri"/>
              </a:rPr>
              <a:t> sigue siendo el </a:t>
            </a:r>
            <a:r>
              <a:rPr lang="es-ES" sz="1600" b="1" dirty="0" err="1" smtClean="0">
                <a:latin typeface="Calibri"/>
                <a:cs typeface="Calibri"/>
              </a:rPr>
              <a:t>gold</a:t>
            </a:r>
            <a:r>
              <a:rPr lang="es-ES" sz="1600" b="1" dirty="0" smtClean="0">
                <a:latin typeface="Calibri"/>
                <a:cs typeface="Calibri"/>
              </a:rPr>
              <a:t> estándar.</a:t>
            </a:r>
            <a:endParaRPr lang="en-US" sz="1600" b="1" dirty="0" smtClean="0">
              <a:latin typeface="Calibri"/>
              <a:cs typeface="Calibri"/>
            </a:endParaRPr>
          </a:p>
          <a:p>
            <a:pPr algn="just"/>
            <a:endParaRPr lang="es-ES" sz="1600" dirty="0">
              <a:latin typeface="Tahoma"/>
              <a:cs typeface="Tahoma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8384" y="87570"/>
            <a:ext cx="683568" cy="655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964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294585"/>
            <a:ext cx="76328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000" b="1" dirty="0" smtClean="0">
                <a:ln w="57150" cmpd="thickThin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ahoma"/>
                <a:cs typeface="Tahoma"/>
              </a:rPr>
              <a:t>CONCLUSIONES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9552" y="843558"/>
            <a:ext cx="8136904" cy="1754326"/>
          </a:xfrm>
          <a:prstGeom prst="rect">
            <a:avLst/>
          </a:prstGeom>
          <a:noFill/>
          <a:ln w="19050" cmpd="sng">
            <a:solidFill>
              <a:srgbClr val="1F497D"/>
            </a:solidFill>
          </a:ln>
        </p:spPr>
        <p:txBody>
          <a:bodyPr wrap="square" rtlCol="0">
            <a:spAutoFit/>
          </a:bodyPr>
          <a:lstStyle/>
          <a:p>
            <a:pPr algn="just"/>
            <a:endParaRPr lang="es-ES" sz="600" dirty="0"/>
          </a:p>
          <a:p>
            <a:pPr marL="285750" indent="-285750">
              <a:buFont typeface="Wingdings" charset="2"/>
              <a:buChar char="ü"/>
            </a:pPr>
            <a:r>
              <a:rPr lang="en-US" sz="1600" dirty="0">
                <a:latin typeface="Calibri"/>
                <a:cs typeface="Calibri"/>
              </a:rPr>
              <a:t>La </a:t>
            </a:r>
            <a:r>
              <a:rPr lang="en-US" sz="1600" b="1" dirty="0" err="1">
                <a:latin typeface="Calibri"/>
                <a:cs typeface="Calibri"/>
              </a:rPr>
              <a:t>titulacion</a:t>
            </a:r>
            <a:r>
              <a:rPr lang="en-US" sz="1600" b="1" dirty="0">
                <a:latin typeface="Calibri"/>
                <a:cs typeface="Calibri"/>
              </a:rPr>
              <a:t> con </a:t>
            </a:r>
            <a:r>
              <a:rPr lang="en-US" sz="1600" b="1" dirty="0" err="1">
                <a:latin typeface="Calibri"/>
                <a:cs typeface="Calibri"/>
              </a:rPr>
              <a:t>broncoscopia</a:t>
            </a:r>
            <a:r>
              <a:rPr lang="en-US" sz="1600" b="1" dirty="0">
                <a:latin typeface="Calibri"/>
                <a:cs typeface="Calibri"/>
              </a:rPr>
              <a:t> </a:t>
            </a:r>
            <a:r>
              <a:rPr lang="en-US" sz="1600" dirty="0" err="1">
                <a:latin typeface="Calibri"/>
                <a:cs typeface="Calibri"/>
              </a:rPr>
              <a:t>permite</a:t>
            </a:r>
            <a:r>
              <a:rPr lang="en-US" sz="1600" dirty="0">
                <a:latin typeface="Calibri"/>
                <a:cs typeface="Calibri"/>
              </a:rPr>
              <a:t> </a:t>
            </a:r>
            <a:r>
              <a:rPr lang="en-US" sz="1600" dirty="0" err="1">
                <a:latin typeface="Calibri"/>
                <a:cs typeface="Calibri"/>
              </a:rPr>
              <a:t>una</a:t>
            </a:r>
            <a:r>
              <a:rPr lang="en-US" sz="1600" dirty="0">
                <a:latin typeface="Calibri"/>
                <a:cs typeface="Calibri"/>
              </a:rPr>
              <a:t> </a:t>
            </a:r>
            <a:r>
              <a:rPr lang="en-US" sz="1600" dirty="0" err="1">
                <a:latin typeface="Calibri"/>
                <a:cs typeface="Calibri"/>
              </a:rPr>
              <a:t>mejor</a:t>
            </a:r>
            <a:r>
              <a:rPr lang="en-US" sz="1600" dirty="0">
                <a:latin typeface="Calibri"/>
                <a:cs typeface="Calibri"/>
              </a:rPr>
              <a:t> </a:t>
            </a:r>
            <a:r>
              <a:rPr lang="en-US" sz="1600" dirty="0" err="1">
                <a:latin typeface="Calibri"/>
                <a:cs typeface="Calibri"/>
              </a:rPr>
              <a:t>tolerancia</a:t>
            </a:r>
            <a:r>
              <a:rPr lang="en-US" sz="1600" dirty="0">
                <a:latin typeface="Calibri"/>
                <a:cs typeface="Calibri"/>
              </a:rPr>
              <a:t>, </a:t>
            </a:r>
            <a:r>
              <a:rPr lang="en-US" sz="1600" dirty="0" err="1">
                <a:latin typeface="Calibri"/>
                <a:cs typeface="Calibri"/>
              </a:rPr>
              <a:t>efectividad</a:t>
            </a:r>
            <a:r>
              <a:rPr lang="en-US" sz="1600" dirty="0">
                <a:latin typeface="Calibri"/>
                <a:cs typeface="Calibri"/>
              </a:rPr>
              <a:t> y </a:t>
            </a:r>
            <a:r>
              <a:rPr lang="en-US" sz="1600" dirty="0" err="1">
                <a:latin typeface="Calibri"/>
                <a:cs typeface="Calibri"/>
              </a:rPr>
              <a:t>adherencia</a:t>
            </a:r>
            <a:r>
              <a:rPr lang="en-US" sz="1600" dirty="0">
                <a:latin typeface="Calibri"/>
                <a:cs typeface="Calibri"/>
              </a:rPr>
              <a:t> al </a:t>
            </a:r>
            <a:r>
              <a:rPr lang="en-US" sz="1600" dirty="0" err="1">
                <a:latin typeface="Calibri"/>
                <a:cs typeface="Calibri"/>
              </a:rPr>
              <a:t>tratamiento</a:t>
            </a:r>
            <a:r>
              <a:rPr lang="en-US" sz="1600" dirty="0">
                <a:latin typeface="Calibri"/>
                <a:cs typeface="Calibri"/>
              </a:rPr>
              <a:t> con </a:t>
            </a:r>
            <a:r>
              <a:rPr lang="en-US" sz="1600" dirty="0" smtClean="0">
                <a:latin typeface="Calibri"/>
                <a:cs typeface="Calibri"/>
              </a:rPr>
              <a:t>CPAP</a:t>
            </a:r>
          </a:p>
          <a:p>
            <a:pPr marL="285750" indent="-285750">
              <a:buFont typeface="Wingdings" charset="2"/>
              <a:buChar char="ü"/>
            </a:pPr>
            <a:endParaRPr lang="en-US" sz="1600" dirty="0">
              <a:latin typeface="Calibri"/>
              <a:cs typeface="Calibri"/>
            </a:endParaRPr>
          </a:p>
          <a:p>
            <a:pPr marL="285750" indent="-285750">
              <a:buFont typeface="Wingdings" charset="2"/>
              <a:buChar char="ü"/>
            </a:pPr>
            <a:r>
              <a:rPr lang="en-US" sz="1600" dirty="0" smtClean="0">
                <a:latin typeface="Calibri"/>
                <a:cs typeface="Calibri"/>
              </a:rPr>
              <a:t>La </a:t>
            </a:r>
            <a:r>
              <a:rPr lang="en-US" sz="1600" b="1" dirty="0" err="1" smtClean="0">
                <a:latin typeface="Calibri"/>
                <a:cs typeface="Calibri"/>
              </a:rPr>
              <a:t>presión</a:t>
            </a:r>
            <a:r>
              <a:rPr lang="en-US" sz="1600" b="1" dirty="0" smtClean="0">
                <a:latin typeface="Calibri"/>
                <a:cs typeface="Calibri"/>
              </a:rPr>
              <a:t> CPAP </a:t>
            </a:r>
            <a:r>
              <a:rPr lang="en-US" sz="1600" dirty="0" err="1" smtClean="0">
                <a:latin typeface="Calibri"/>
                <a:cs typeface="Calibri"/>
              </a:rPr>
              <a:t>más</a:t>
            </a:r>
            <a:r>
              <a:rPr lang="en-US" sz="1600" dirty="0" smtClean="0">
                <a:latin typeface="Calibri"/>
                <a:cs typeface="Calibri"/>
              </a:rPr>
              <a:t> </a:t>
            </a:r>
            <a:r>
              <a:rPr lang="en-US" sz="1600" dirty="0" err="1" smtClean="0">
                <a:latin typeface="Calibri"/>
                <a:cs typeface="Calibri"/>
              </a:rPr>
              <a:t>adecuada</a:t>
            </a:r>
            <a:r>
              <a:rPr lang="en-US" sz="1600" dirty="0" smtClean="0">
                <a:latin typeface="Calibri"/>
                <a:cs typeface="Calibri"/>
              </a:rPr>
              <a:t> de media </a:t>
            </a:r>
            <a:r>
              <a:rPr lang="en-US" sz="1600" dirty="0" err="1" smtClean="0">
                <a:latin typeface="Calibri"/>
                <a:cs typeface="Calibri"/>
              </a:rPr>
              <a:t>fue</a:t>
            </a:r>
            <a:r>
              <a:rPr lang="en-US" sz="1600" dirty="0" smtClean="0">
                <a:latin typeface="Calibri"/>
                <a:cs typeface="Calibri"/>
              </a:rPr>
              <a:t> </a:t>
            </a:r>
            <a:r>
              <a:rPr lang="en-US" sz="1600" b="1" dirty="0" smtClean="0">
                <a:latin typeface="Calibri"/>
                <a:cs typeface="Calibri"/>
              </a:rPr>
              <a:t>8 – 10 </a:t>
            </a:r>
            <a:r>
              <a:rPr lang="es-ES_tradnl" sz="1600" b="1" dirty="0"/>
              <a:t>cmH2O</a:t>
            </a:r>
            <a:r>
              <a:rPr lang="es-ES" sz="1600" b="1" dirty="0"/>
              <a:t> </a:t>
            </a:r>
            <a:r>
              <a:rPr lang="en-US" sz="1600" b="1" dirty="0" smtClean="0">
                <a:latin typeface="Calibri"/>
                <a:cs typeface="Calibri"/>
              </a:rPr>
              <a:t> </a:t>
            </a:r>
            <a:endParaRPr lang="en-US" sz="1600" b="1" dirty="0">
              <a:latin typeface="Calibri"/>
              <a:cs typeface="Calibri"/>
            </a:endParaRPr>
          </a:p>
          <a:p>
            <a:endParaRPr lang="en-US" sz="1600" dirty="0">
              <a:latin typeface="Calibri"/>
              <a:cs typeface="Calibri"/>
            </a:endParaRPr>
          </a:p>
          <a:p>
            <a:pPr marL="285750" indent="-285750">
              <a:buFont typeface="Wingdings" charset="2"/>
              <a:buChar char="ü"/>
            </a:pPr>
            <a:r>
              <a:rPr lang="en-US" sz="1600" dirty="0" err="1">
                <a:latin typeface="Calibri"/>
                <a:cs typeface="Calibri"/>
              </a:rPr>
              <a:t>Permitiendo</a:t>
            </a:r>
            <a:r>
              <a:rPr lang="en-US" sz="1600" dirty="0">
                <a:latin typeface="Calibri"/>
                <a:cs typeface="Calibri"/>
              </a:rPr>
              <a:t> </a:t>
            </a:r>
            <a:r>
              <a:rPr lang="en-US" sz="1600" dirty="0" err="1" smtClean="0">
                <a:latin typeface="Calibri"/>
                <a:cs typeface="Calibri"/>
              </a:rPr>
              <a:t>evitar</a:t>
            </a:r>
            <a:r>
              <a:rPr lang="en-US" sz="1600" dirty="0" smtClean="0">
                <a:latin typeface="Calibri"/>
                <a:cs typeface="Calibri"/>
              </a:rPr>
              <a:t> </a:t>
            </a:r>
            <a:r>
              <a:rPr lang="en-US" sz="1600" dirty="0" err="1">
                <a:latin typeface="Calibri"/>
                <a:cs typeface="Calibri"/>
              </a:rPr>
              <a:t>tratamientos</a:t>
            </a:r>
            <a:r>
              <a:rPr lang="en-US" sz="1600" dirty="0">
                <a:latin typeface="Calibri"/>
                <a:cs typeface="Calibri"/>
              </a:rPr>
              <a:t> </a:t>
            </a:r>
            <a:r>
              <a:rPr lang="en-US" sz="1600" dirty="0" err="1" smtClean="0">
                <a:latin typeface="Calibri"/>
                <a:cs typeface="Calibri"/>
              </a:rPr>
              <a:t>más</a:t>
            </a:r>
            <a:r>
              <a:rPr lang="en-US" sz="1600" dirty="0" smtClean="0">
                <a:latin typeface="Calibri"/>
                <a:cs typeface="Calibri"/>
              </a:rPr>
              <a:t> </a:t>
            </a:r>
            <a:r>
              <a:rPr lang="en-US" sz="1600" dirty="0" err="1">
                <a:latin typeface="Calibri"/>
                <a:cs typeface="Calibri"/>
              </a:rPr>
              <a:t>invasivos</a:t>
            </a:r>
            <a:r>
              <a:rPr lang="en-US" sz="1600" dirty="0">
                <a:latin typeface="Calibri"/>
                <a:cs typeface="Calibri"/>
              </a:rPr>
              <a:t> </a:t>
            </a:r>
            <a:r>
              <a:rPr lang="en-US" sz="1600" dirty="0">
                <a:latin typeface="Calibri"/>
                <a:cs typeface="Calibri"/>
                <a:sym typeface="Wingdings"/>
              </a:rPr>
              <a:t> </a:t>
            </a:r>
            <a:r>
              <a:rPr lang="en-US" sz="1600" dirty="0" smtClean="0"/>
              <a:t>↓ </a:t>
            </a:r>
            <a:r>
              <a:rPr lang="en-US" sz="1600" dirty="0" err="1" smtClean="0">
                <a:latin typeface="Calibri"/>
                <a:cs typeface="Calibri"/>
                <a:sym typeface="Wingdings"/>
              </a:rPr>
              <a:t>riesgos</a:t>
            </a:r>
            <a:r>
              <a:rPr lang="en-US" sz="1600" dirty="0" smtClean="0">
                <a:latin typeface="Calibri"/>
                <a:cs typeface="Calibri"/>
                <a:sym typeface="Wingdings"/>
              </a:rPr>
              <a:t> </a:t>
            </a:r>
            <a:r>
              <a:rPr lang="en-US" sz="1600" dirty="0">
                <a:latin typeface="Calibri"/>
                <a:cs typeface="Calibri"/>
                <a:sym typeface="Wingdings"/>
              </a:rPr>
              <a:t>y </a:t>
            </a:r>
            <a:r>
              <a:rPr lang="en-US" sz="1600" dirty="0" err="1" smtClean="0">
                <a:latin typeface="Calibri"/>
                <a:cs typeface="Calibri"/>
                <a:sym typeface="Wingdings"/>
              </a:rPr>
              <a:t>complicaciones</a:t>
            </a:r>
            <a:endParaRPr lang="en-US" sz="1600" dirty="0">
              <a:latin typeface="Calibri"/>
              <a:cs typeface="Calibri"/>
            </a:endParaRPr>
          </a:p>
          <a:p>
            <a:pPr algn="just"/>
            <a:endParaRPr lang="es-ES" sz="600" dirty="0">
              <a:latin typeface="Tahoma"/>
              <a:cs typeface="Tahoma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8207" y="87570"/>
            <a:ext cx="713745" cy="683980"/>
          </a:xfrm>
          <a:prstGeom prst="rect">
            <a:avLst/>
          </a:prstGeom>
        </p:spPr>
      </p:pic>
      <p:sp>
        <p:nvSpPr>
          <p:cNvPr id="5" name="CuadroTexto 14"/>
          <p:cNvSpPr txBox="1"/>
          <p:nvPr/>
        </p:nvSpPr>
        <p:spPr bwMode="auto">
          <a:xfrm>
            <a:off x="539552" y="3435846"/>
            <a:ext cx="8208912" cy="1329595"/>
          </a:xfrm>
          <a:prstGeom prst="rect">
            <a:avLst/>
          </a:prstGeom>
          <a:noFill/>
          <a:ln w="1905" cap="flat" cmpd="sng">
            <a:solidFill>
              <a:schemeClr val="tx2"/>
            </a:solidFill>
          </a:ln>
          <a:effectLst>
            <a:glow rad="127000">
              <a:schemeClr val="tx2">
                <a:alpha val="65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endParaRPr lang="es-ES" sz="800" dirty="0" smtClean="0"/>
          </a:p>
          <a:p>
            <a:pPr algn="ctr">
              <a:lnSpc>
                <a:spcPct val="130000"/>
              </a:lnSpc>
            </a:pPr>
            <a:r>
              <a:rPr lang="es-ES" sz="1600" dirty="0" smtClean="0"/>
              <a:t>La </a:t>
            </a:r>
            <a:r>
              <a:rPr lang="es-ES" sz="1600" b="1" dirty="0" err="1" smtClean="0"/>
              <a:t>broncoscopia</a:t>
            </a:r>
            <a:r>
              <a:rPr lang="es-ES" sz="1600" dirty="0" smtClean="0"/>
              <a:t> </a:t>
            </a:r>
            <a:r>
              <a:rPr lang="es-ES" sz="1600" dirty="0"/>
              <a:t>es </a:t>
            </a:r>
            <a:r>
              <a:rPr lang="es-ES" sz="1600" dirty="0" smtClean="0"/>
              <a:t>la mejor </a:t>
            </a:r>
            <a:r>
              <a:rPr lang="es-ES" sz="1600" dirty="0"/>
              <a:t>herramienta </a:t>
            </a:r>
            <a:r>
              <a:rPr lang="es-ES" sz="1600" dirty="0" smtClean="0"/>
              <a:t>actualmente para </a:t>
            </a:r>
            <a:r>
              <a:rPr lang="es-ES" sz="1600" dirty="0"/>
              <a:t>llegar al </a:t>
            </a:r>
            <a:r>
              <a:rPr lang="es-ES" sz="1600" b="1" dirty="0"/>
              <a:t>diagnóstico</a:t>
            </a:r>
            <a:r>
              <a:rPr lang="es-ES" sz="1600" dirty="0"/>
              <a:t> </a:t>
            </a:r>
            <a:r>
              <a:rPr lang="es-ES" sz="1600" dirty="0" smtClean="0"/>
              <a:t>así </a:t>
            </a:r>
            <a:r>
              <a:rPr lang="es-ES" sz="1600" dirty="0"/>
              <a:t>como </a:t>
            </a:r>
            <a:r>
              <a:rPr lang="es-ES" sz="1600" b="1" dirty="0" smtClean="0"/>
              <a:t>titular</a:t>
            </a:r>
            <a:r>
              <a:rPr lang="es-ES" sz="1600" dirty="0" smtClean="0"/>
              <a:t> </a:t>
            </a:r>
            <a:r>
              <a:rPr lang="es-ES" sz="1600" dirty="0"/>
              <a:t>la </a:t>
            </a:r>
            <a:r>
              <a:rPr lang="es-ES" sz="1600" dirty="0" smtClean="0"/>
              <a:t>presión más adecuada en la VMNI </a:t>
            </a:r>
            <a:r>
              <a:rPr lang="es-ES" sz="1600" dirty="0" smtClean="0">
                <a:sym typeface="Wingdings"/>
              </a:rPr>
              <a:t> </a:t>
            </a:r>
            <a:r>
              <a:rPr lang="es-ES" sz="1600" dirty="0" smtClean="0"/>
              <a:t> </a:t>
            </a:r>
            <a:r>
              <a:rPr lang="es-ES" sz="1600" dirty="0"/>
              <a:t>favoreciendo </a:t>
            </a:r>
            <a:r>
              <a:rPr lang="es-ES" sz="1600" b="1" dirty="0" smtClean="0"/>
              <a:t>tolerancia, adherencia y efectividad del tratamiento</a:t>
            </a:r>
            <a:endParaRPr lang="es-ES" sz="1400" dirty="0"/>
          </a:p>
          <a:p>
            <a:pPr algn="ctr">
              <a:lnSpc>
                <a:spcPct val="130000"/>
              </a:lnSpc>
            </a:pPr>
            <a:endParaRPr lang="es-ES" sz="800" b="1" dirty="0" smtClean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4644008" y="2715766"/>
            <a:ext cx="0" cy="504056"/>
          </a:xfrm>
          <a:prstGeom prst="straightConnector1">
            <a:avLst/>
          </a:prstGeom>
          <a:ln w="38100" cmpd="sng">
            <a:solidFill>
              <a:srgbClr val="10253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3564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7544" y="843558"/>
            <a:ext cx="7848872" cy="41519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lnSpc>
                <a:spcPct val="110000"/>
              </a:lnSpc>
              <a:buFontTx/>
              <a:buChar char="-"/>
            </a:pPr>
            <a:r>
              <a:rPr lang="en-US" sz="1200" dirty="0" err="1" smtClean="0"/>
              <a:t>Kheir</a:t>
            </a:r>
            <a:r>
              <a:rPr lang="en-US" sz="1200" dirty="0" smtClean="0"/>
              <a:t> </a:t>
            </a:r>
            <a:r>
              <a:rPr lang="en-US" sz="1200" dirty="0"/>
              <a:t>F, Fernandez-</a:t>
            </a:r>
            <a:r>
              <a:rPr lang="en-US" sz="1200" dirty="0" err="1"/>
              <a:t>Bussy</a:t>
            </a:r>
            <a:r>
              <a:rPr lang="en-US" sz="1200" dirty="0"/>
              <a:t> S, </a:t>
            </a:r>
            <a:r>
              <a:rPr lang="en-US" sz="1200" dirty="0" err="1"/>
              <a:t>Gangadharan</a:t>
            </a:r>
            <a:r>
              <a:rPr lang="en-US" sz="1200" dirty="0"/>
              <a:t> SP, </a:t>
            </a:r>
            <a:r>
              <a:rPr lang="en-US" sz="1200" dirty="0" err="1"/>
              <a:t>Majid</a:t>
            </a:r>
            <a:r>
              <a:rPr lang="en-US" sz="1200" dirty="0"/>
              <a:t> A. Excessive dynamic airway collapse or </a:t>
            </a:r>
            <a:r>
              <a:rPr lang="en-US" sz="1200" dirty="0" err="1"/>
              <a:t>tracheobronchomalacia</a:t>
            </a:r>
            <a:r>
              <a:rPr lang="en-US" sz="1200" dirty="0"/>
              <a:t>: does it </a:t>
            </a:r>
            <a:r>
              <a:rPr lang="en-US" sz="1200" dirty="0" err="1" smtClean="0"/>
              <a:t>matter;Arch</a:t>
            </a:r>
            <a:r>
              <a:rPr lang="en-US" sz="1200" dirty="0" smtClean="0"/>
              <a:t> </a:t>
            </a:r>
            <a:r>
              <a:rPr lang="en-US" sz="1200" dirty="0" err="1"/>
              <a:t>Bronconeumol</a:t>
            </a:r>
            <a:r>
              <a:rPr lang="en-US" sz="1200" dirty="0"/>
              <a:t>. 2019;55(2):69-70</a:t>
            </a:r>
            <a:r>
              <a:rPr lang="es-ES" sz="1200" dirty="0"/>
              <a:t> </a:t>
            </a:r>
            <a:endParaRPr lang="es-ES" sz="1200" dirty="0" smtClean="0"/>
          </a:p>
          <a:p>
            <a:pPr algn="just">
              <a:lnSpc>
                <a:spcPct val="110000"/>
              </a:lnSpc>
            </a:pPr>
            <a:endParaRPr lang="es-ES" sz="1200" dirty="0"/>
          </a:p>
          <a:p>
            <a:pPr marL="171450" indent="-171450" algn="just">
              <a:lnSpc>
                <a:spcPct val="110000"/>
              </a:lnSpc>
              <a:buFontTx/>
              <a:buChar char="-"/>
            </a:pPr>
            <a:r>
              <a:rPr lang="es-ES" sz="1200" dirty="0" smtClean="0"/>
              <a:t>Wright </a:t>
            </a:r>
            <a:r>
              <a:rPr lang="es-ES" sz="1200" dirty="0"/>
              <a:t>CD. </a:t>
            </a:r>
            <a:r>
              <a:rPr lang="es-ES" sz="1200" dirty="0" err="1"/>
              <a:t>Tracheobronchomalacia</a:t>
            </a:r>
            <a:r>
              <a:rPr lang="es-ES" sz="1200" dirty="0"/>
              <a:t> and </a:t>
            </a:r>
            <a:r>
              <a:rPr lang="es-ES" sz="1200" dirty="0" err="1"/>
              <a:t>expiratory</a:t>
            </a:r>
            <a:r>
              <a:rPr lang="es-ES" sz="1200" dirty="0"/>
              <a:t> </a:t>
            </a:r>
            <a:r>
              <a:rPr lang="es-ES" sz="1200" dirty="0" err="1"/>
              <a:t>collapse</a:t>
            </a:r>
            <a:r>
              <a:rPr lang="es-ES" sz="1200" dirty="0"/>
              <a:t> of central </a:t>
            </a:r>
            <a:r>
              <a:rPr lang="es-ES" sz="1200" dirty="0" err="1"/>
              <a:t>airways</a:t>
            </a:r>
            <a:r>
              <a:rPr lang="es-ES" sz="1200" dirty="0"/>
              <a:t>. </a:t>
            </a:r>
            <a:r>
              <a:rPr lang="es-ES" sz="1200" dirty="0" err="1"/>
              <a:t>Thorac</a:t>
            </a:r>
            <a:r>
              <a:rPr lang="es-ES" sz="1200" dirty="0"/>
              <a:t> </a:t>
            </a:r>
            <a:r>
              <a:rPr lang="es-ES" sz="1200" dirty="0" err="1"/>
              <a:t>Surg</a:t>
            </a:r>
            <a:r>
              <a:rPr lang="es-ES" sz="1200" dirty="0"/>
              <a:t> </a:t>
            </a:r>
            <a:r>
              <a:rPr lang="es-ES" sz="1200" dirty="0" err="1"/>
              <a:t>Clin</a:t>
            </a:r>
            <a:r>
              <a:rPr lang="es-ES" sz="1200" dirty="0"/>
              <a:t>. 2018;28(2):163-166</a:t>
            </a:r>
            <a:r>
              <a:rPr lang="es-ES" sz="1200" dirty="0" smtClean="0"/>
              <a:t>.</a:t>
            </a:r>
          </a:p>
          <a:p>
            <a:pPr marL="171450" indent="-171450" algn="just">
              <a:lnSpc>
                <a:spcPct val="110000"/>
              </a:lnSpc>
              <a:buFontTx/>
              <a:buChar char="-"/>
            </a:pPr>
            <a:endParaRPr lang="es-ES" sz="1200" dirty="0"/>
          </a:p>
          <a:p>
            <a:pPr marL="171450" indent="-171450" algn="just">
              <a:lnSpc>
                <a:spcPct val="110000"/>
              </a:lnSpc>
              <a:buFontTx/>
              <a:buChar char="-"/>
            </a:pPr>
            <a:r>
              <a:rPr lang="en-US" sz="1200" dirty="0" smtClean="0"/>
              <a:t> </a:t>
            </a:r>
            <a:r>
              <a:rPr lang="en-US" sz="1200" dirty="0" err="1"/>
              <a:t>Nygaard</a:t>
            </a:r>
            <a:r>
              <a:rPr lang="en-US" sz="1200" dirty="0"/>
              <a:t> M, </a:t>
            </a:r>
            <a:r>
              <a:rPr lang="en-US" sz="1200" dirty="0" err="1"/>
              <a:t>Hilberg</a:t>
            </a:r>
            <a:r>
              <a:rPr lang="en-US" sz="1200" dirty="0"/>
              <a:t> O, Rasmussen F, </a:t>
            </a:r>
            <a:r>
              <a:rPr lang="en-US" sz="1200" dirty="0" err="1"/>
              <a:t>Bendstrup</a:t>
            </a:r>
            <a:r>
              <a:rPr lang="en-US" sz="1200" dirty="0"/>
              <a:t> E. Tracheal collapsibility in adults is dynamic over time. </a:t>
            </a:r>
            <a:r>
              <a:rPr lang="en-US" sz="1200" dirty="0" err="1"/>
              <a:t>Respir</a:t>
            </a:r>
            <a:r>
              <a:rPr lang="en-US" sz="1200" dirty="0"/>
              <a:t> Med. 2019; 146:124-128. </a:t>
            </a:r>
            <a:endParaRPr lang="en-US" sz="1200" dirty="0" smtClean="0"/>
          </a:p>
          <a:p>
            <a:pPr algn="just">
              <a:lnSpc>
                <a:spcPct val="110000"/>
              </a:lnSpc>
            </a:pPr>
            <a:endParaRPr lang="en-US" sz="1200" dirty="0"/>
          </a:p>
          <a:p>
            <a:pPr marL="171450" indent="-171450" algn="just">
              <a:lnSpc>
                <a:spcPct val="110000"/>
              </a:lnSpc>
              <a:buFontTx/>
              <a:buChar char="-"/>
            </a:pPr>
            <a:r>
              <a:rPr lang="en-US" sz="1200" dirty="0" smtClean="0"/>
              <a:t>David </a:t>
            </a:r>
            <a:r>
              <a:rPr lang="en-US" sz="1200" dirty="0" err="1"/>
              <a:t>Abia</a:t>
            </a:r>
            <a:r>
              <a:rPr lang="en-US" sz="1200" dirty="0"/>
              <a:t>-Trujillo, MB, MD; et all. Central Airway Collapse, an Underappreciated Cause of Respiratory Morbidity; </a:t>
            </a:r>
            <a:r>
              <a:rPr lang="es-ES_tradnl" sz="1200" dirty="0"/>
              <a:t>Mayo </a:t>
            </a:r>
            <a:r>
              <a:rPr lang="es-ES_tradnl" sz="1200" dirty="0" err="1"/>
              <a:t>Clin</a:t>
            </a:r>
            <a:r>
              <a:rPr lang="es-ES_tradnl" sz="1200" dirty="0"/>
              <a:t> </a:t>
            </a:r>
            <a:r>
              <a:rPr lang="es-ES_tradnl" sz="1200" dirty="0" err="1"/>
              <a:t>Proc</a:t>
            </a:r>
            <a:r>
              <a:rPr lang="es-ES_tradnl" sz="1200" dirty="0"/>
              <a:t>.; 2020;95(12):2747-2754 </a:t>
            </a:r>
            <a:endParaRPr lang="es-ES_tradnl" sz="1200" dirty="0" smtClean="0"/>
          </a:p>
          <a:p>
            <a:pPr marL="171450" indent="-171450" algn="just">
              <a:lnSpc>
                <a:spcPct val="110000"/>
              </a:lnSpc>
              <a:buFontTx/>
              <a:buChar char="-"/>
            </a:pPr>
            <a:endParaRPr lang="es-ES_tradnl" sz="1200" dirty="0"/>
          </a:p>
          <a:p>
            <a:pPr marL="171450" indent="-171450" algn="just">
              <a:lnSpc>
                <a:spcPct val="110000"/>
              </a:lnSpc>
              <a:buFontTx/>
              <a:buChar char="-"/>
            </a:pPr>
            <a:r>
              <a:rPr lang="en-US" sz="1200" dirty="0" err="1" smtClean="0"/>
              <a:t>Murgu</a:t>
            </a:r>
            <a:r>
              <a:rPr lang="en-US" sz="1200" dirty="0" smtClean="0"/>
              <a:t> </a:t>
            </a:r>
            <a:r>
              <a:rPr lang="en-US" sz="1200" dirty="0"/>
              <a:t>S, Colt H. </a:t>
            </a:r>
            <a:r>
              <a:rPr lang="en-US" sz="1200" dirty="0" err="1"/>
              <a:t>Tracheobronchomalacia</a:t>
            </a:r>
            <a:r>
              <a:rPr lang="en-US" sz="1200" dirty="0"/>
              <a:t> and excessive </a:t>
            </a:r>
            <a:r>
              <a:rPr lang="en-US" sz="1200" dirty="0" err="1"/>
              <a:t>dy</a:t>
            </a:r>
            <a:r>
              <a:rPr lang="en-US" sz="1200" dirty="0"/>
              <a:t>- </a:t>
            </a:r>
            <a:r>
              <a:rPr lang="en-US" sz="1200" dirty="0" err="1"/>
              <a:t>namic</a:t>
            </a:r>
            <a:r>
              <a:rPr lang="en-US" sz="1200" dirty="0"/>
              <a:t> airway collapse. </a:t>
            </a:r>
            <a:r>
              <a:rPr lang="en-US" sz="1200" dirty="0" err="1"/>
              <a:t>Clin</a:t>
            </a:r>
            <a:r>
              <a:rPr lang="en-US" sz="1200" dirty="0"/>
              <a:t> Chest Med. 2013;34(3):527-</a:t>
            </a:r>
            <a:r>
              <a:rPr lang="en-US" sz="1200" dirty="0" smtClean="0"/>
              <a:t>555</a:t>
            </a:r>
            <a:endParaRPr lang="en-US" sz="1200" dirty="0"/>
          </a:p>
          <a:p>
            <a:pPr marL="171450" indent="-171450" algn="just">
              <a:lnSpc>
                <a:spcPct val="110000"/>
              </a:lnSpc>
              <a:buFontTx/>
              <a:buChar char="-"/>
            </a:pPr>
            <a:endParaRPr lang="en-US" sz="1200" dirty="0"/>
          </a:p>
          <a:p>
            <a:pPr marL="171450" indent="-171450" algn="just">
              <a:lnSpc>
                <a:spcPct val="110000"/>
              </a:lnSpc>
              <a:buFontTx/>
              <a:buChar char="-"/>
            </a:pPr>
            <a:r>
              <a:rPr lang="en-US" sz="1200" dirty="0" smtClean="0"/>
              <a:t>Parikh </a:t>
            </a:r>
            <a:r>
              <a:rPr lang="en-US" sz="1200" dirty="0"/>
              <a:t>M, Wilson J, </a:t>
            </a:r>
            <a:r>
              <a:rPr lang="en-US" sz="1200" dirty="0" err="1"/>
              <a:t>Majid</a:t>
            </a:r>
            <a:r>
              <a:rPr lang="en-US" sz="1200" dirty="0"/>
              <a:t> A, </a:t>
            </a:r>
            <a:r>
              <a:rPr lang="en-US" sz="1200" dirty="0" err="1"/>
              <a:t>Gangadharan</a:t>
            </a:r>
            <a:r>
              <a:rPr lang="en-US" sz="1200" dirty="0"/>
              <a:t> S. Airway stenting in excessive central airway collapse. J Vis Surg. 2017;3:</a:t>
            </a:r>
            <a:r>
              <a:rPr lang="en-US" sz="1200" dirty="0" smtClean="0"/>
              <a:t>172</a:t>
            </a:r>
            <a:endParaRPr lang="en-US" sz="1200" dirty="0"/>
          </a:p>
          <a:p>
            <a:pPr marL="171450" indent="-171450" algn="just">
              <a:lnSpc>
                <a:spcPct val="110000"/>
              </a:lnSpc>
              <a:buFontTx/>
              <a:buChar char="-"/>
            </a:pPr>
            <a:endParaRPr lang="en-US" sz="1200" dirty="0"/>
          </a:p>
          <a:p>
            <a:pPr marL="171450" indent="-171450" algn="just">
              <a:lnSpc>
                <a:spcPct val="110000"/>
              </a:lnSpc>
              <a:buFontTx/>
              <a:buChar char="-"/>
            </a:pPr>
            <a:r>
              <a:rPr lang="en-US" sz="1200" dirty="0" err="1" smtClean="0"/>
              <a:t>Majid</a:t>
            </a:r>
            <a:r>
              <a:rPr lang="en-US" sz="1200" dirty="0" smtClean="0"/>
              <a:t> </a:t>
            </a:r>
            <a:r>
              <a:rPr lang="en-US" sz="1200" dirty="0"/>
              <a:t>A, </a:t>
            </a:r>
            <a:r>
              <a:rPr lang="en-US" sz="1200" dirty="0" err="1"/>
              <a:t>Gaurav</a:t>
            </a:r>
            <a:r>
              <a:rPr lang="en-US" sz="1200" dirty="0"/>
              <a:t> K, Sanchez JM, et al. Evaluation of </a:t>
            </a:r>
            <a:r>
              <a:rPr lang="en-US" sz="1200" dirty="0" err="1"/>
              <a:t>tracheobronchomalacia</a:t>
            </a:r>
            <a:r>
              <a:rPr lang="en-US" sz="1200" dirty="0"/>
              <a:t> by dynamic flexible bronchoscopy. A pilot study. Ann Am </a:t>
            </a:r>
            <a:r>
              <a:rPr lang="en-US" sz="1200" dirty="0" err="1"/>
              <a:t>Thorac</a:t>
            </a:r>
            <a:r>
              <a:rPr lang="en-US" sz="1200" dirty="0"/>
              <a:t> </a:t>
            </a:r>
            <a:r>
              <a:rPr lang="en-US" sz="1200" dirty="0" err="1"/>
              <a:t>Soc</a:t>
            </a:r>
            <a:r>
              <a:rPr lang="en-US" sz="1200" dirty="0"/>
              <a:t> 2014;11:951-</a:t>
            </a:r>
            <a:r>
              <a:rPr lang="en-US" sz="1200" dirty="0" smtClean="0"/>
              <a:t>5</a:t>
            </a:r>
            <a:endParaRPr lang="en-US" sz="1200" dirty="0"/>
          </a:p>
          <a:p>
            <a:pPr marL="171450" indent="-171450" algn="just">
              <a:lnSpc>
                <a:spcPct val="110000"/>
              </a:lnSpc>
              <a:buFontTx/>
              <a:buChar char="-"/>
            </a:pPr>
            <a:endParaRPr lang="en-US" sz="1200" dirty="0" smtClean="0"/>
          </a:p>
          <a:p>
            <a:pPr marL="171450" indent="-171450" algn="just">
              <a:lnSpc>
                <a:spcPct val="110000"/>
              </a:lnSpc>
              <a:buFontTx/>
              <a:buChar char="-"/>
            </a:pPr>
            <a:r>
              <a:rPr lang="en-US" sz="1200" dirty="0" smtClean="0"/>
              <a:t>Mitropoulos </a:t>
            </a:r>
            <a:r>
              <a:rPr lang="en-US" sz="1200" dirty="0"/>
              <a:t>A, Song W-J, </a:t>
            </a:r>
            <a:r>
              <a:rPr lang="en-US" sz="1200" dirty="0" err="1"/>
              <a:t>Almaghlouth</a:t>
            </a:r>
            <a:r>
              <a:rPr lang="en-US" sz="1200" dirty="0"/>
              <a:t> F, et al. Detection and diagnosis of large airway collapse: a systematic review. ERJ Open Res 2021; 7: 00055-2021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1560" y="294585"/>
            <a:ext cx="76328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000" b="1" dirty="0" smtClean="0">
                <a:ln w="57150" cmpd="thickThin"/>
                <a:solidFill>
                  <a:schemeClr val="tx2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ahoma"/>
                <a:cs typeface="Tahoma"/>
              </a:rPr>
              <a:t>BIBLIOGRAFÍA</a:t>
            </a:r>
          </a:p>
        </p:txBody>
      </p:sp>
    </p:spTree>
    <p:extLst>
      <p:ext uri="{BB962C8B-B14F-4D97-AF65-F5344CB8AC3E}">
        <p14:creationId xmlns:p14="http://schemas.microsoft.com/office/powerpoint/2010/main" val="2140760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03648" y="1707654"/>
            <a:ext cx="6029668" cy="584775"/>
          </a:xfrm>
          <a:prstGeom prst="rect">
            <a:avLst/>
          </a:prstGeom>
          <a:ln w="19050" cap="flat">
            <a:solidFill>
              <a:schemeClr val="accent1"/>
            </a:solidFill>
          </a:ln>
          <a:effectLst/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182C4B"/>
                </a:solidFill>
                <a:latin typeface="Abadi MT Condensed Extra Bold"/>
                <a:cs typeface="Abadi MT Condensed Extra Bold"/>
              </a:rPr>
              <a:t>GRACIAS POR SU ATENCIÓN</a:t>
            </a:r>
            <a:endParaRPr lang="en-US" sz="3200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432595"/>
            <a:ext cx="1384964" cy="722076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632" y="3435846"/>
            <a:ext cx="1227212" cy="588016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3435846"/>
            <a:ext cx="648072" cy="62104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6296" y="3507854"/>
            <a:ext cx="1162157" cy="59030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44208" y="3435846"/>
            <a:ext cx="989108" cy="676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81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1297</TotalTime>
  <Words>852</Words>
  <Application>Microsoft Office PowerPoint</Application>
  <PresentationFormat>Presentación en pantalla (16:9)</PresentationFormat>
  <Paragraphs>143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2" baseType="lpstr">
      <vt:lpstr>Abadi MT Condensed Extra Bold</vt:lpstr>
      <vt:lpstr>Arial</vt:lpstr>
      <vt:lpstr>Calibri</vt:lpstr>
      <vt:lpstr>Courier New</vt:lpstr>
      <vt:lpstr>Tahoma</vt:lpstr>
      <vt:lpstr>Times New Roman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Sonido 5</cp:lastModifiedBy>
  <cp:revision>66</cp:revision>
  <dcterms:created xsi:type="dcterms:W3CDTF">2022-01-11T08:55:46Z</dcterms:created>
  <dcterms:modified xsi:type="dcterms:W3CDTF">2023-03-24T10:12:17Z</dcterms:modified>
</cp:coreProperties>
</file>