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>
      <p:cViewPr>
        <p:scale>
          <a:sx n="117" d="100"/>
          <a:sy n="117" d="100"/>
        </p:scale>
        <p:origin x="1384" y="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146311D-29EF-218F-7FD4-CD4A8CACBF91}"/>
              </a:ext>
            </a:extLst>
          </p:cNvPr>
          <p:cNvSpPr txBox="1"/>
          <p:nvPr/>
        </p:nvSpPr>
        <p:spPr>
          <a:xfrm>
            <a:off x="1983904" y="60422"/>
            <a:ext cx="6264696" cy="146193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PACIENTES CON ASMA GRAVE NO CONTROLADA TIPO T2 CANDIDATOS AL TRATAMIENTO CON MEPOLIZUMAB Y BENRALIZUMAB. </a:t>
            </a:r>
          </a:p>
          <a:p>
            <a:pPr algn="ctr">
              <a:lnSpc>
                <a:spcPct val="150000"/>
              </a:lnSpc>
            </a:pPr>
            <a:r>
              <a:rPr lang="es-ES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J. López Martínez, R. Andújar Espinosa, L. Fernández Mula, M. Fernández Granja, E. Martínez Orenes, </a:t>
            </a:r>
          </a:p>
          <a:p>
            <a:pPr algn="ctr"/>
            <a:r>
              <a:rPr lang="es-ES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S.Y. Ruíz Martínez, E. Solana Martínez, M. Vicente Aparicio, H. L. Buchelli Ramírez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s-ES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 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Clínico Universitario Virgen de la Arrixaca.</a:t>
            </a:r>
            <a:endParaRPr lang="es-ES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57B1FF-7AF6-9E08-8DC6-65FA1764C587}"/>
              </a:ext>
            </a:extLst>
          </p:cNvPr>
          <p:cNvSpPr txBox="1"/>
          <p:nvPr/>
        </p:nvSpPr>
        <p:spPr>
          <a:xfrm>
            <a:off x="336306" y="1998015"/>
            <a:ext cx="8424936" cy="15696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Las terapias biológicas han supuesto una revolución en el tratamiento del asma eosinofílica grave no controlada (AGNC), pues aumentan el control de la enfermedad y reducen las exacerbaciones, mejorando la calidad de vida de los pacientes. </a:t>
            </a: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Nuestro objetivo fue describir las características de los pacientes candidatos a Mepolizumab (anticuerpo anti IL-5) y Benralizumab (anticuerpo anti IL-5 R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α).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B75215-E235-5C8D-B68C-9AB22D0E33EE}"/>
              </a:ext>
            </a:extLst>
          </p:cNvPr>
          <p:cNvSpPr txBox="1"/>
          <p:nvPr/>
        </p:nvSpPr>
        <p:spPr>
          <a:xfrm>
            <a:off x="323528" y="4077207"/>
            <a:ext cx="7956884" cy="830997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/>
              </a:buClr>
              <a:buFont typeface="Wingdings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a través de historias clínicas.</a:t>
            </a:r>
          </a:p>
          <a:p>
            <a:pPr>
              <a:buClr>
                <a:schemeClr val="accent5"/>
              </a:buClr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accent5"/>
              </a:buClr>
              <a:buFont typeface="Wingdings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Cohorte de 33 pacientes con AGNC que iniciaron Mepolizumab o Benralizumab.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C8AE411-5807-90CC-F854-B933FF0B2FF1}"/>
              </a:ext>
            </a:extLst>
          </p:cNvPr>
          <p:cNvSpPr txBox="1"/>
          <p:nvPr/>
        </p:nvSpPr>
        <p:spPr>
          <a:xfrm>
            <a:off x="336306" y="1600703"/>
            <a:ext cx="250750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E55D47-DE2F-74D7-DB1E-6D691E762A74}"/>
              </a:ext>
            </a:extLst>
          </p:cNvPr>
          <p:cNvSpPr txBox="1"/>
          <p:nvPr/>
        </p:nvSpPr>
        <p:spPr>
          <a:xfrm>
            <a:off x="323528" y="3679895"/>
            <a:ext cx="3312368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MATERIAL Y MÉTODOS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A54552D-A353-D24A-4F2A-8AAF4C1D25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97" t="3295" r="1"/>
          <a:stretch/>
        </p:blipFill>
        <p:spPr>
          <a:xfrm>
            <a:off x="5904656" y="0"/>
            <a:ext cx="3131840" cy="276216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A171F79-DA35-C723-7745-6DB7FFCEF7C9}"/>
              </a:ext>
            </a:extLst>
          </p:cNvPr>
          <p:cNvSpPr txBox="1"/>
          <p:nvPr/>
        </p:nvSpPr>
        <p:spPr>
          <a:xfrm>
            <a:off x="1355778" y="750176"/>
            <a:ext cx="2016224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48C0511-F911-6158-D5DC-198F2272A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92614"/>
              </p:ext>
            </p:extLst>
          </p:nvPr>
        </p:nvGraphicFramePr>
        <p:xfrm>
          <a:off x="3347864" y="0"/>
          <a:ext cx="2520280" cy="23706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1286048811"/>
                    </a:ext>
                  </a:extLst>
                </a:gridCol>
                <a:gridCol w="632069">
                  <a:extLst>
                    <a:ext uri="{9D8B030D-6E8A-4147-A177-3AD203B41FA5}">
                      <a16:colId xmlns:a16="http://schemas.microsoft.com/office/drawing/2014/main" val="3801110876"/>
                    </a:ext>
                  </a:extLst>
                </a:gridCol>
                <a:gridCol w="952107">
                  <a:extLst>
                    <a:ext uri="{9D8B030D-6E8A-4147-A177-3AD203B41FA5}">
                      <a16:colId xmlns:a16="http://schemas.microsoft.com/office/drawing/2014/main" val="3825487876"/>
                    </a:ext>
                  </a:extLst>
                </a:gridCol>
              </a:tblGrid>
              <a:tr h="371780">
                <a:tc>
                  <a:txBody>
                    <a:bodyPr/>
                    <a:lstStyle/>
                    <a:p>
                      <a:r>
                        <a:rPr lang="es-E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ANTES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DESPUÉS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2074819"/>
                  </a:ext>
                </a:extLst>
              </a:tr>
              <a:tr h="252446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7112522"/>
                  </a:ext>
                </a:extLst>
              </a:tr>
              <a:tr h="315557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Sibilancias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6720139"/>
                  </a:ext>
                </a:extLst>
              </a:tr>
              <a:tr h="315557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Tos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93.9%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3218600"/>
                  </a:ext>
                </a:extLst>
              </a:tr>
              <a:tr h="557672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menos una crisis asmática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35.5%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3123208"/>
                  </a:ext>
                </a:extLst>
              </a:tr>
              <a:tr h="557672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menos un ingreso hospitalario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24.2%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s-ES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852268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1896D695-0F72-E375-AFD3-64B1BE5CAE1D}"/>
              </a:ext>
            </a:extLst>
          </p:cNvPr>
          <p:cNvSpPr txBox="1"/>
          <p:nvPr/>
        </p:nvSpPr>
        <p:spPr>
          <a:xfrm>
            <a:off x="3384376" y="2833398"/>
            <a:ext cx="5292588" cy="2126993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El AGNC es más frecuente en mujeres de mediana edad, exfumadoras.</a:t>
            </a:r>
          </a:p>
          <a:p>
            <a:pPr marL="171450" indent="-1714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Las comorbilidades asociadas más frecuentes son: poliposis nasal, rinosinopatía y obesidad.</a:t>
            </a:r>
          </a:p>
          <a:p>
            <a:pPr marL="171450" indent="-1714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Mepolizumab y Benralizumab reducen la sintomatología, el número de crisis asmáticas e ingresos hospitalarios.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B51D51C-2ABF-A43B-155E-830C405763A2}"/>
              </a:ext>
            </a:extLst>
          </p:cNvPr>
          <p:cNvSpPr txBox="1"/>
          <p:nvPr/>
        </p:nvSpPr>
        <p:spPr>
          <a:xfrm>
            <a:off x="95941" y="1119508"/>
            <a:ext cx="3240360" cy="3747501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600" dirty="0"/>
              <a:t>33 pacientes, edad media 56.30±15.80 años, predominio femenino (51.5%).</a:t>
            </a:r>
          </a:p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600" dirty="0"/>
              <a:t>Fumadores (3%), exfumadores (54.5%) y no fumadores (42.4%).</a:t>
            </a:r>
          </a:p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600" dirty="0"/>
              <a:t>39.4% recibieron mepolizumab y 60.6% benralizumab.</a:t>
            </a:r>
          </a:p>
          <a:p>
            <a:pPr marL="285750" indent="-28575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Wingdings" pitchFamily="2" charset="2"/>
              <a:buChar char="v"/>
            </a:pPr>
            <a:r>
              <a:rPr lang="es-ES" sz="1600" dirty="0"/>
              <a:t>Todos tratados previamente con GCI/LABA a dosis elevadas y LAMA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F48F9C-0968-0A0A-93FB-921EBCBA96D4}"/>
              </a:ext>
            </a:extLst>
          </p:cNvPr>
          <p:cNvSpPr txBox="1"/>
          <p:nvPr/>
        </p:nvSpPr>
        <p:spPr>
          <a:xfrm>
            <a:off x="3384376" y="2441913"/>
            <a:ext cx="241176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297</Words>
  <Application>Microsoft Macintosh PowerPoint</Application>
  <PresentationFormat>Presentación en pantalla (16:9)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Jennifer López Martínez</cp:lastModifiedBy>
  <cp:revision>4</cp:revision>
  <dcterms:created xsi:type="dcterms:W3CDTF">2022-01-11T08:55:46Z</dcterms:created>
  <dcterms:modified xsi:type="dcterms:W3CDTF">2023-02-28T16:18:07Z</dcterms:modified>
</cp:coreProperties>
</file>