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slideMaster6.xml" ContentType="application/vnd.openxmlformats-officedocument.presentationml.slideMaster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media/image57.png" ContentType="image/png"/>
  <Override PartName="/ppt/media/image1.png" ContentType="image/png"/>
  <Override PartName="/ppt/media/image38.png" ContentType="image/png"/>
  <Override PartName="/ppt/media/image2.jpeg" ContentType="image/jpeg"/>
  <Override PartName="/ppt/media/image8.png" ContentType="image/png"/>
  <Override PartName="/ppt/media/image3.png" ContentType="image/png"/>
  <Override PartName="/ppt/media/image51.png" ContentType="image/png"/>
  <Override PartName="/ppt/media/image9.jpeg" ContentType="image/jpe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wmf" ContentType="image/x-wmf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jpeg" ContentType="image/jpeg"/>
  <Override PartName="/ppt/media/image58.png" ContentType="image/pn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desplazar la diapositiva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s-ES" sz="2000" spc="-1" strike="noStrike">
                <a:latin typeface="Arial"/>
              </a:rPr>
              <a:t>Pulse para editar el formato de las notas</a:t>
            </a:r>
            <a:endParaRPr b="0" lang="es-ES" sz="2000" spc="-1" strike="noStrike"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s-ES" sz="1400" spc="-1" strike="noStrike">
                <a:latin typeface="Times New Roman"/>
              </a:rPr>
              <a:t>&lt;cabecera&gt;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s-ES" sz="1400" spc="-1" strike="noStrike">
                <a:latin typeface="Times New Roman"/>
              </a:rPr>
              <a:t>&lt;fecha/hora&gt;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23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s-ES" sz="1400" spc="-1" strike="noStrike">
                <a:latin typeface="Times New Roman"/>
              </a:rPr>
              <a:t>&lt;pie de página&gt;</a:t>
            </a:r>
            <a:endParaRPr b="0" lang="es-ES" sz="1400" spc="-1" strike="noStrike">
              <a:latin typeface="Times New Roman"/>
            </a:endParaRPr>
          </a:p>
        </p:txBody>
      </p:sp>
      <p:sp>
        <p:nvSpPr>
          <p:cNvPr id="23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64E6A94A-3F0A-40FE-9842-A078860E3D88}" type="slidenum">
              <a:rPr b="0" lang="es-ES" sz="1400" spc="-1" strike="noStrike">
                <a:latin typeface="Times New Roman"/>
              </a:rPr>
              <a:t>&lt;número&gt;</a:t>
            </a:fld>
            <a:endParaRPr b="0" lang="es-E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CustomShape 1"/>
          <p:cNvSpPr/>
          <p:nvPr/>
        </p:nvSpPr>
        <p:spPr>
          <a:xfrm>
            <a:off x="3897360" y="9223200"/>
            <a:ext cx="2956320" cy="459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marL="216000" indent="-191520" algn="r">
              <a:lnSpc>
                <a:spcPct val="100000"/>
              </a:lnSpc>
            </a:pPr>
            <a:fld id="{1781F654-1D70-413E-BD13-A2824DD090D2}" type="slidenum">
              <a:rPr b="1" lang="es-ES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&lt;número&gt;</a:t>
            </a:fld>
            <a:endParaRPr b="0" lang="es-ES" sz="1200" spc="-1" strike="noStrike">
              <a:latin typeface="Arial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1160" cy="4006440"/>
          </a:xfrm>
          <a:prstGeom prst="rect">
            <a:avLst/>
          </a:prstGeom>
        </p:spPr>
      </p:sp>
      <p:sp>
        <p:nvSpPr>
          <p:cNvPr id="395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45480" cy="48088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CustomShape 1"/>
          <p:cNvSpPr/>
          <p:nvPr/>
        </p:nvSpPr>
        <p:spPr>
          <a:xfrm>
            <a:off x="4278240" y="10156680"/>
            <a:ext cx="3254040" cy="5079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>
              <a:lnSpc>
                <a:spcPct val="93000"/>
              </a:lnSpc>
            </a:pPr>
            <a:fld id="{F21E2C69-DBD8-4B54-BB43-FEFE66E2679E}" type="slidenum">
              <a:rPr b="0" lang="es-ES" sz="1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&lt;número&gt;</a:t>
            </a:fld>
            <a:endParaRPr b="0" lang="es-ES" sz="1400" spc="-1" strike="noStrike"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 type="sldImg"/>
          </p:nvPr>
        </p:nvSpPr>
        <p:spPr>
          <a:xfrm>
            <a:off x="223920" y="812880"/>
            <a:ext cx="7094160" cy="3990600"/>
          </a:xfrm>
          <a:prstGeom prst="rect">
            <a:avLst/>
          </a:prstGeom>
        </p:spPr>
      </p:sp>
      <p:sp>
        <p:nvSpPr>
          <p:cNvPr id="398" name="PlaceHolder 3"/>
          <p:cNvSpPr>
            <a:spLocks noGrp="1"/>
          </p:cNvSpPr>
          <p:nvPr>
            <p:ph type="body"/>
          </p:nvPr>
        </p:nvSpPr>
        <p:spPr>
          <a:xfrm>
            <a:off x="755640" y="5078520"/>
            <a:ext cx="6030720" cy="479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20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1"/>
          <p:cNvSpPr/>
          <p:nvPr/>
        </p:nvSpPr>
        <p:spPr>
          <a:xfrm>
            <a:off x="4278240" y="10156680"/>
            <a:ext cx="3254040" cy="5079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>
              <a:lnSpc>
                <a:spcPct val="93000"/>
              </a:lnSpc>
            </a:pPr>
            <a:fld id="{3068D3FC-5E56-42BD-BC47-2F91BBD6B6BB}" type="slidenum">
              <a:rPr b="0" lang="es-ES" sz="14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&lt;número&gt;</a:t>
            </a:fld>
            <a:endParaRPr b="0" lang="es-ES" sz="1400" spc="-1" strike="noStrike">
              <a:latin typeface="Arial"/>
            </a:endParaRPr>
          </a:p>
        </p:txBody>
      </p:sp>
      <p:sp>
        <p:nvSpPr>
          <p:cNvPr id="400" name="PlaceHolder 2"/>
          <p:cNvSpPr>
            <a:spLocks noGrp="1"/>
          </p:cNvSpPr>
          <p:nvPr>
            <p:ph type="sldImg"/>
          </p:nvPr>
        </p:nvSpPr>
        <p:spPr>
          <a:xfrm>
            <a:off x="49320" y="739800"/>
            <a:ext cx="6554520" cy="3687480"/>
          </a:xfrm>
          <a:prstGeom prst="rect">
            <a:avLst/>
          </a:prstGeom>
        </p:spPr>
      </p:sp>
      <p:sp>
        <p:nvSpPr>
          <p:cNvPr id="401" name="PlaceHolder 3"/>
          <p:cNvSpPr>
            <a:spLocks noGrp="1"/>
          </p:cNvSpPr>
          <p:nvPr>
            <p:ph type="body"/>
          </p:nvPr>
        </p:nvSpPr>
        <p:spPr>
          <a:xfrm>
            <a:off x="666720" y="4689360"/>
            <a:ext cx="5317920" cy="44258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189360">
              <a:lnSpc>
                <a:spcPct val="100000"/>
              </a:lnSpc>
            </a:pPr>
            <a:r>
              <a:rPr b="0" lang="es-ES" sz="2000" spc="-1" strike="noStrike">
                <a:latin typeface="Arial"/>
                <a:ea typeface="Microsoft YaHei"/>
              </a:rPr>
              <a:t>Google: «Curso usual de una enfermedad o una condición».</a:t>
            </a:r>
            <a:endParaRPr b="0" lang="es-ES" sz="2000" spc="-1" strike="noStrike">
              <a:latin typeface="Arial"/>
            </a:endParaRPr>
          </a:p>
          <a:p>
            <a:pPr marL="216000" indent="-189360">
              <a:lnSpc>
                <a:spcPct val="100000"/>
              </a:lnSpc>
            </a:pPr>
            <a:r>
              <a:rPr b="0" lang="es-ES" sz="2000" spc="-1" strike="noStrike">
                <a:latin typeface="Arial"/>
                <a:ea typeface="Microsoft YaHei"/>
              </a:rPr>
              <a:t>No tratada (¿?).</a:t>
            </a:r>
            <a:endParaRPr b="0" lang="es-ES" sz="2000" spc="-1" strike="noStrike">
              <a:latin typeface="Arial"/>
            </a:endParaRPr>
          </a:p>
          <a:p>
            <a:pPr marL="216000" indent="-189360">
              <a:lnSpc>
                <a:spcPct val="100000"/>
              </a:lnSpc>
            </a:pPr>
            <a:r>
              <a:rPr b="0" lang="es-ES" sz="2000" spc="-1" strike="noStrike">
                <a:latin typeface="Arial"/>
                <a:ea typeface="Microsoft YaHei"/>
              </a:rPr>
              <a:t>¿Cómo se presenta la enfermedad en sus distintas fases?</a:t>
            </a:r>
            <a:endParaRPr b="0" lang="es-ES" sz="2000" spc="-1" strike="noStrike">
              <a:latin typeface="Arial"/>
            </a:endParaRPr>
          </a:p>
          <a:p>
            <a:pPr marL="216000" indent="-189360">
              <a:lnSpc>
                <a:spcPct val="100000"/>
              </a:lnSpc>
            </a:pPr>
            <a:r>
              <a:rPr b="0" lang="es-ES" sz="2000" spc="-1" strike="noStrike">
                <a:latin typeface="Arial"/>
                <a:ea typeface="Microsoft YaHei"/>
              </a:rPr>
              <a:t>¿Cómo está cambiando con/sin tratamiento?</a:t>
            </a:r>
            <a:endParaRPr b="0" lang="es-ES" sz="2000" spc="-1" strike="noStrike">
              <a:latin typeface="Arial"/>
            </a:endParaRPr>
          </a:p>
          <a:p>
            <a:pPr marL="216000" indent="-189360">
              <a:lnSpc>
                <a:spcPct val="100000"/>
              </a:lnSpc>
            </a:pPr>
            <a:endParaRPr b="0" lang="es-ES" sz="2000" spc="-1" strike="noStrike">
              <a:latin typeface="Arial"/>
            </a:endParaRPr>
          </a:p>
        </p:txBody>
      </p:sp>
      <p:sp>
        <p:nvSpPr>
          <p:cNvPr id="402" name="CustomShape 4"/>
          <p:cNvSpPr/>
          <p:nvPr/>
        </p:nvSpPr>
        <p:spPr>
          <a:xfrm>
            <a:off x="3778200" y="9377280"/>
            <a:ext cx="2871720" cy="4759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25EE8BC5-12D3-4721-A8C8-EAE3510C463D}" type="slidenum">
              <a:rPr b="0" lang="es-ES" sz="1200" spc="-1" strike="noStrike">
                <a:solidFill>
                  <a:srgbClr val="000000"/>
                </a:solidFill>
                <a:latin typeface="Times New Roman"/>
                <a:ea typeface="Microsoft YaHei"/>
              </a:rPr>
              <a:t>&lt;número&gt;</a:t>
            </a:fld>
            <a:endParaRPr b="0" lang="es-ES" sz="1200" spc="-1" strike="noStrike"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</p:spPr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s-ES" sz="2000" spc="-1" strike="noStrike">
              <a:latin typeface="Arial"/>
            </a:endParaRPr>
          </a:p>
        </p:txBody>
      </p:sp>
      <p:sp>
        <p:nvSpPr>
          <p:cNvPr id="405" name="CustomShape 3"/>
          <p:cNvSpPr/>
          <p:nvPr/>
        </p:nvSpPr>
        <p:spPr>
          <a:xfrm>
            <a:off x="4278960" y="10157400"/>
            <a:ext cx="3279960" cy="533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81B2CD24-F13A-4B26-8302-071E752122C9}" type="slidenum">
              <a:rPr b="0" lang="es-E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&lt;número&gt;</a:t>
            </a:fld>
            <a:endParaRPr b="0" lang="es-ES" sz="1400" spc="-1" strike="noStrike"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sldImg"/>
          </p:nvPr>
        </p:nvSpPr>
        <p:spPr>
          <a:xfrm>
            <a:off x="217440" y="812880"/>
            <a:ext cx="7124400" cy="4008240"/>
          </a:xfrm>
          <a:prstGeom prst="rect">
            <a:avLst/>
          </a:prstGeom>
        </p:spPr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06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es-ES" sz="2000" spc="-1" strike="noStrike">
              <a:latin typeface="Arial"/>
            </a:endParaRPr>
          </a:p>
        </p:txBody>
      </p:sp>
      <p:sp>
        <p:nvSpPr>
          <p:cNvPr id="408" name="TextShape 3"/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9B2242C8-1238-44D0-A48B-309C49F39030}" type="slidenum">
              <a:rPr b="0" lang="es-ES" sz="1400" spc="-1" strike="noStrike">
                <a:solidFill>
                  <a:srgbClr val="000000"/>
                </a:solidFill>
                <a:latin typeface="Times New Roman"/>
                <a:ea typeface="+mn-ea"/>
              </a:rPr>
              <a:t>&lt;número&gt;</a:t>
            </a:fld>
            <a:endParaRPr b="0" lang="es-ES" sz="14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1720" cy="5304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1720" cy="5304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1720" cy="5304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1720" cy="5304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1720" cy="5304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1720" cy="5304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1"/>
          <p:cNvGrpSpPr/>
          <p:nvPr/>
        </p:nvGrpSpPr>
        <p:grpSpPr>
          <a:xfrm>
            <a:off x="11363400" y="6255360"/>
            <a:ext cx="520200" cy="389880"/>
            <a:chOff x="11363400" y="6255360"/>
            <a:chExt cx="520200" cy="389880"/>
          </a:xfrm>
        </p:grpSpPr>
        <p:sp>
          <p:nvSpPr>
            <p:cNvPr id="39" name="CustomShape 2"/>
            <p:cNvSpPr/>
            <p:nvPr/>
          </p:nvSpPr>
          <p:spPr>
            <a:xfrm>
              <a:off x="11363400" y="6255360"/>
              <a:ext cx="520200" cy="389880"/>
            </a:xfrm>
            <a:prstGeom prst="ellipse">
              <a:avLst/>
            </a:prstGeom>
            <a:blipFill rotWithShape="0">
              <a:blip r:embed="rId2"/>
              <a:tile/>
            </a:blipFill>
            <a:ln w="2556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" name="CustomShape 3"/>
            <p:cNvSpPr/>
            <p:nvPr/>
          </p:nvSpPr>
          <p:spPr>
            <a:xfrm>
              <a:off x="11412360" y="6291720"/>
              <a:ext cx="422640" cy="316800"/>
            </a:xfrm>
            <a:prstGeom prst="ellipse">
              <a:avLst/>
            </a:prstGeom>
            <a:noFill/>
            <a:ln w="12600">
              <a:solidFill>
                <a:srgbClr val="fffff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1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s-ES" sz="44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s-ES" sz="44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37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Relationship Id="rId1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slideLayout" Target="../slideLayouts/slideLayout6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slideLayout" Target="../slideLayouts/slideLayout61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slideLayout" Target="../slideLayouts/slideLayout6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1" descr=""/>
          <p:cNvPicPr/>
          <p:nvPr/>
        </p:nvPicPr>
        <p:blipFill>
          <a:blip r:embed="rId1">
            <a:alphaModFix amt="50000"/>
          </a:blip>
          <a:stretch/>
        </p:blipFill>
        <p:spPr>
          <a:xfrm>
            <a:off x="-4708440" y="-333000"/>
            <a:ext cx="18482040" cy="7413840"/>
          </a:xfrm>
          <a:prstGeom prst="rect">
            <a:avLst/>
          </a:prstGeom>
          <a:ln w="9360">
            <a:noFill/>
          </a:ln>
        </p:spPr>
      </p:pic>
      <p:sp>
        <p:nvSpPr>
          <p:cNvPr id="238" name="CustomShape 1"/>
          <p:cNvSpPr/>
          <p:nvPr/>
        </p:nvSpPr>
        <p:spPr>
          <a:xfrm>
            <a:off x="982800" y="936000"/>
            <a:ext cx="10608480" cy="17355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s-ES" sz="3600" spc="-1" strike="noStrike">
                <a:solidFill>
                  <a:srgbClr val="333f4f"/>
                </a:solidFill>
                <a:latin typeface="Calibri"/>
                <a:ea typeface="DejaVu Sans"/>
              </a:rPr>
              <a:t>Diagnóstico precoz de cáncer de pulmón mediante metabolómica aplicada a muestras de suero previas a su diagnóstico clínico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1738080" y="2852640"/>
            <a:ext cx="6586920" cy="516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  <a:ea typeface="MS PGothic"/>
              </a:rPr>
              <a:t>	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135720" y="4743720"/>
            <a:ext cx="10194120" cy="1736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Antonio Pereira Vega. Neumólogo y Jefe de Estudios</a:t>
            </a:r>
            <a:endParaRPr b="0" lang="es-ES" sz="18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Hospital Juan Ramón Jiménez de Huelva. FJD Madrid. CUN Madrid y Navarra. HUVR Sevilla. Departamento Química de UHU</a:t>
            </a:r>
            <a:endParaRPr b="0" lang="es-ES" sz="180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49º CONGRESO NEUMOSUR. Sevilla, 24 de marzo de 2023. 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</p:txBody>
      </p:sp>
      <p:pic>
        <p:nvPicPr>
          <p:cNvPr id="241" name="Imagen 172_0" descr=""/>
          <p:cNvPicPr/>
          <p:nvPr/>
        </p:nvPicPr>
        <p:blipFill>
          <a:blip r:embed="rId2"/>
          <a:stretch/>
        </p:blipFill>
        <p:spPr>
          <a:xfrm>
            <a:off x="32760" y="18360"/>
            <a:ext cx="1910520" cy="989280"/>
          </a:xfrm>
          <a:prstGeom prst="rect">
            <a:avLst/>
          </a:prstGeom>
          <a:ln>
            <a:noFill/>
          </a:ln>
        </p:spPr>
      </p:pic>
      <p:pic>
        <p:nvPicPr>
          <p:cNvPr id="242" name="Imagen 184_0" descr=""/>
          <p:cNvPicPr/>
          <p:nvPr/>
        </p:nvPicPr>
        <p:blipFill>
          <a:blip r:embed="rId3"/>
          <a:stretch/>
        </p:blipFill>
        <p:spPr>
          <a:xfrm>
            <a:off x="10800000" y="5553720"/>
            <a:ext cx="1256040" cy="1141920"/>
          </a:xfrm>
          <a:prstGeom prst="rect">
            <a:avLst/>
          </a:prstGeom>
          <a:ln>
            <a:noFill/>
          </a:ln>
        </p:spPr>
      </p:pic>
      <p:pic>
        <p:nvPicPr>
          <p:cNvPr id="243" name="" descr=""/>
          <p:cNvPicPr/>
          <p:nvPr/>
        </p:nvPicPr>
        <p:blipFill>
          <a:blip r:embed="rId4"/>
          <a:stretch/>
        </p:blipFill>
        <p:spPr>
          <a:xfrm>
            <a:off x="1152000" y="6158880"/>
            <a:ext cx="1189440" cy="666000"/>
          </a:xfrm>
          <a:prstGeom prst="rect">
            <a:avLst/>
          </a:prstGeom>
          <a:ln>
            <a:noFill/>
          </a:ln>
        </p:spPr>
      </p:pic>
      <p:pic>
        <p:nvPicPr>
          <p:cNvPr id="244" name="" descr=""/>
          <p:cNvPicPr/>
          <p:nvPr/>
        </p:nvPicPr>
        <p:blipFill>
          <a:blip r:embed="rId5"/>
          <a:stretch/>
        </p:blipFill>
        <p:spPr>
          <a:xfrm>
            <a:off x="3652200" y="6156360"/>
            <a:ext cx="1095120" cy="649080"/>
          </a:xfrm>
          <a:prstGeom prst="rect">
            <a:avLst/>
          </a:prstGeom>
          <a:ln>
            <a:noFill/>
          </a:ln>
        </p:spPr>
      </p:pic>
      <p:pic>
        <p:nvPicPr>
          <p:cNvPr id="245" name="" descr=""/>
          <p:cNvPicPr/>
          <p:nvPr/>
        </p:nvPicPr>
        <p:blipFill>
          <a:blip r:embed="rId6"/>
          <a:stretch/>
        </p:blipFill>
        <p:spPr>
          <a:xfrm>
            <a:off x="2341440" y="6158880"/>
            <a:ext cx="1310760" cy="666000"/>
          </a:xfrm>
          <a:prstGeom prst="rect">
            <a:avLst/>
          </a:prstGeom>
          <a:ln>
            <a:noFill/>
          </a:ln>
        </p:spPr>
      </p:pic>
      <p:pic>
        <p:nvPicPr>
          <p:cNvPr id="246" name="" descr=""/>
          <p:cNvPicPr/>
          <p:nvPr/>
        </p:nvPicPr>
        <p:blipFill>
          <a:blip r:embed="rId7"/>
          <a:stretch/>
        </p:blipFill>
        <p:spPr>
          <a:xfrm>
            <a:off x="0" y="6158880"/>
            <a:ext cx="1152000" cy="738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Picture 1" descr=""/>
          <p:cNvPicPr/>
          <p:nvPr/>
        </p:nvPicPr>
        <p:blipFill>
          <a:blip r:embed="rId1"/>
          <a:stretch/>
        </p:blipFill>
        <p:spPr>
          <a:xfrm>
            <a:off x="1944000" y="0"/>
            <a:ext cx="8783280" cy="6857280"/>
          </a:xfrm>
          <a:prstGeom prst="rect">
            <a:avLst/>
          </a:prstGeom>
          <a:ln w="9360">
            <a:noFill/>
          </a:ln>
        </p:spPr>
      </p:pic>
      <p:sp>
        <p:nvSpPr>
          <p:cNvPr id="248" name="CustomShape 1"/>
          <p:cNvSpPr/>
          <p:nvPr/>
        </p:nvSpPr>
        <p:spPr>
          <a:xfrm>
            <a:off x="1746360" y="692280"/>
            <a:ext cx="3438360" cy="11703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1" lang="es-ES" sz="3600" spc="-1" strike="noStrike">
                <a:solidFill>
                  <a:srgbClr val="ffffff"/>
                </a:solidFill>
                <a:latin typeface="Arial"/>
                <a:ea typeface="MS PGothic"/>
              </a:rPr>
              <a:t>ALTA</a:t>
            </a:r>
            <a:endParaRPr b="0" lang="es-ES" sz="3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s-ES" sz="3600" spc="-1" strike="noStrike">
                <a:solidFill>
                  <a:srgbClr val="ffffff"/>
                </a:solidFill>
                <a:latin typeface="Arial"/>
                <a:ea typeface="MS PGothic"/>
              </a:rPr>
              <a:t>MORTALIDAD</a:t>
            </a:r>
            <a:endParaRPr b="0" lang="es-ES" sz="3600" spc="-1" strike="noStrike">
              <a:latin typeface="Arial"/>
            </a:endParaRPr>
          </a:p>
        </p:txBody>
      </p:sp>
      <p:sp>
        <p:nvSpPr>
          <p:cNvPr id="249" name="CustomShape 2"/>
          <p:cNvSpPr/>
          <p:nvPr/>
        </p:nvSpPr>
        <p:spPr>
          <a:xfrm rot="47400">
            <a:off x="6804000" y="4351680"/>
            <a:ext cx="3911040" cy="19936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s-ES" sz="2400" spc="-1" strike="noStrike">
                <a:solidFill>
                  <a:srgbClr val="ffffff"/>
                </a:solidFill>
                <a:latin typeface="Arial"/>
                <a:ea typeface="MS PGothic"/>
              </a:rPr>
              <a:t>Prevención del Tabaquismo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ES" sz="2400" spc="-1" strike="noStrike">
                <a:solidFill>
                  <a:srgbClr val="c9211e"/>
                </a:solidFill>
                <a:latin typeface="Arial"/>
                <a:ea typeface="MS PGothic"/>
              </a:rPr>
              <a:t>Diagnóstico precoz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2400" spc="-1" strike="noStrike">
                <a:solidFill>
                  <a:srgbClr val="ffffff"/>
                </a:solidFill>
                <a:latin typeface="Arial"/>
                <a:ea typeface="MS PGothic"/>
              </a:rPr>
              <a:t>Nuevos tratamientos</a:t>
            </a:r>
            <a:endParaRPr b="0" lang="es-ES" sz="2400" spc="-1" strike="noStrike">
              <a:latin typeface="Arial"/>
            </a:endParaRPr>
          </a:p>
        </p:txBody>
      </p:sp>
      <p:pic>
        <p:nvPicPr>
          <p:cNvPr id="250" name="Imagen 172" descr=""/>
          <p:cNvPicPr/>
          <p:nvPr/>
        </p:nvPicPr>
        <p:blipFill>
          <a:blip r:embed="rId2"/>
          <a:stretch/>
        </p:blipFill>
        <p:spPr>
          <a:xfrm>
            <a:off x="32760" y="18000"/>
            <a:ext cx="1910520" cy="989280"/>
          </a:xfrm>
          <a:prstGeom prst="rect">
            <a:avLst/>
          </a:prstGeom>
          <a:ln>
            <a:noFill/>
          </a:ln>
        </p:spPr>
      </p:pic>
      <p:pic>
        <p:nvPicPr>
          <p:cNvPr id="251" name="Imagen 173" descr=""/>
          <p:cNvPicPr/>
          <p:nvPr/>
        </p:nvPicPr>
        <p:blipFill>
          <a:blip r:embed="rId3"/>
          <a:stretch/>
        </p:blipFill>
        <p:spPr>
          <a:xfrm>
            <a:off x="10839240" y="5616000"/>
            <a:ext cx="1256040" cy="1141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1981080" y="1350720"/>
            <a:ext cx="8211960" cy="4508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57200">
              <a:lnSpc>
                <a:spcPct val="100000"/>
              </a:lnSpc>
              <a:spcBef>
                <a:spcPts val="400"/>
              </a:spcBef>
            </a:pPr>
            <a:endParaRPr b="0" lang="es-ES" sz="1800" spc="-1" strike="noStrike"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564"/>
              </a:spcBef>
            </a:pPr>
            <a:endParaRPr b="0" lang="es-ES" sz="1800" spc="-1" strike="noStrike">
              <a:latin typeface="Arial"/>
            </a:endParaRPr>
          </a:p>
        </p:txBody>
      </p:sp>
      <p:graphicFrame>
        <p:nvGraphicFramePr>
          <p:cNvPr id="253" name="Table 2"/>
          <p:cNvGraphicFramePr/>
          <p:nvPr/>
        </p:nvGraphicFramePr>
        <p:xfrm>
          <a:off x="1518480" y="1215360"/>
          <a:ext cx="9133920" cy="4542840"/>
        </p:xfrm>
        <a:graphic>
          <a:graphicData uri="http://schemas.openxmlformats.org/drawingml/2006/table">
            <a:tbl>
              <a:tblPr/>
              <a:tblGrid>
                <a:gridCol w="2282760"/>
                <a:gridCol w="2286000"/>
                <a:gridCol w="2282760"/>
                <a:gridCol w="2282760"/>
              </a:tblGrid>
              <a:tr h="822240"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66000"/>
                        </a:lnSpc>
                      </a:pPr>
                      <a:endParaRPr b="0" lang="es-ES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66000"/>
                        </a:lnSpc>
                      </a:pPr>
                      <a:r>
                        <a:rPr b="1" lang="es-ES" sz="1600" spc="-1" strike="noStrike">
                          <a:solidFill>
                            <a:srgbClr val="ff0000"/>
                          </a:solidFill>
                          <a:latin typeface="Arial"/>
                          <a:ea typeface="MS PGothic"/>
                        </a:rPr>
                        <a:t>T1</a:t>
                      </a:r>
                      <a:endParaRPr b="0" lang="es-ES" sz="16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66000"/>
                        </a:lnSpc>
                      </a:pPr>
                      <a:endParaRPr b="0" lang="es-ES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66000"/>
                        </a:lnSpc>
                      </a:pPr>
                      <a:r>
                        <a:rPr b="1" lang="es-ES" sz="1600" spc="-1" strike="noStrike">
                          <a:solidFill>
                            <a:srgbClr val="ff0000"/>
                          </a:solidFill>
                          <a:latin typeface="Arial"/>
                          <a:ea typeface="MS PGothic"/>
                        </a:rPr>
                        <a:t>T2</a:t>
                      </a:r>
                      <a:endParaRPr b="0" lang="es-ES" sz="16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66000"/>
                        </a:lnSpc>
                      </a:pPr>
                      <a:endParaRPr b="0" lang="es-ES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66000"/>
                        </a:lnSpc>
                      </a:pPr>
                      <a:r>
                        <a:rPr b="1" lang="es-ES" sz="1600" spc="-1" strike="noStrike">
                          <a:solidFill>
                            <a:srgbClr val="ff0000"/>
                          </a:solidFill>
                          <a:latin typeface="Arial"/>
                          <a:ea typeface="MS PGothic"/>
                        </a:rPr>
                        <a:t>T3</a:t>
                      </a:r>
                      <a:endParaRPr b="0" lang="es-ES" sz="16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be0e3"/>
                    </a:solidFill>
                  </a:tcPr>
                </a:tc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66000"/>
                        </a:lnSpc>
                      </a:pPr>
                      <a:endParaRPr b="0" lang="es-ES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66000"/>
                        </a:lnSpc>
                      </a:pPr>
                      <a:r>
                        <a:rPr b="1" lang="es-ES" sz="1600" spc="-1" strike="noStrike">
                          <a:solidFill>
                            <a:srgbClr val="ff0000"/>
                          </a:solidFill>
                          <a:latin typeface="Arial"/>
                          <a:ea typeface="MS PGothic"/>
                        </a:rPr>
                        <a:t>T4</a:t>
                      </a:r>
                      <a:endParaRPr b="0" lang="es-ES" sz="16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be0e3"/>
                    </a:solidFill>
                  </a:tcPr>
                </a:tc>
              </a:tr>
              <a:tr h="1253880"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Inicio Biológico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Tumor detectable por TACAR baja dosis…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Tumor detectado por TACAR baja dosis…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Tumor detectado por clínica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7f3f4"/>
                    </a:solidFill>
                  </a:tcPr>
                </a:tc>
              </a:tr>
              <a:tr h="822240"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Fase no detectable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3f9fa"/>
                    </a:solidFill>
                  </a:tcPr>
                </a:tc>
                <a:tc gridSpan="2"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Fase Preclínica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3f9fa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Fase clínica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3f9fa"/>
                    </a:solidFill>
                  </a:tcPr>
                </a:tc>
              </a:tr>
              <a:tr h="822240">
                <a:tc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7f3f4"/>
                    </a:solidFill>
                  </a:tcPr>
                </a:tc>
                <a:tc gridSpan="2"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0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Tiempo de latencia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7f3f4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7f3f4"/>
                    </a:solidFill>
                  </a:tcPr>
                </a:tc>
              </a:tr>
              <a:tr h="822600"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66000"/>
                        </a:lnSpc>
                      </a:pPr>
                      <a:r>
                        <a:rPr b="0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¿BM?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66000"/>
                        </a:lnSpc>
                      </a:pPr>
                      <a:r>
                        <a:rPr b="0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¿BM?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 lIns="91080" rIns="91080">
                      <a:noAutofit/>
                    </a:bodyPr>
                    <a:p>
                      <a:pPr algn="ctr">
                        <a:lnSpc>
                          <a:spcPct val="66000"/>
                        </a:lnSpc>
                      </a:pPr>
                      <a:r>
                        <a:rPr b="0" lang="es-ES" sz="2000" spc="-1" strike="noStrike">
                          <a:solidFill>
                            <a:srgbClr val="000000"/>
                          </a:solidFill>
                          <a:latin typeface="Arial"/>
                          <a:ea typeface="MS PGothic"/>
                        </a:rPr>
                        <a:t>Ganancia</a:t>
                      </a:r>
                      <a:endParaRPr b="0" lang="es-ES" sz="2000" spc="-1" strike="noStrike">
                        <a:latin typeface="Arial"/>
                      </a:endParaRPr>
                    </a:p>
                  </a:txBody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3f9fa"/>
                    </a:solidFill>
                  </a:tcPr>
                </a:tc>
                <a:tc>
                  <a:tcPr marL="91080" marR="9108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sp>
        <p:nvSpPr>
          <p:cNvPr id="254" name="CustomShape 3"/>
          <p:cNvSpPr/>
          <p:nvPr/>
        </p:nvSpPr>
        <p:spPr>
          <a:xfrm>
            <a:off x="8040600" y="6124320"/>
            <a:ext cx="3367080" cy="2556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MS PGothic"/>
              </a:rPr>
              <a:t>Modificado de Feig et al 1995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255" name="CustomShape 4"/>
          <p:cNvSpPr/>
          <p:nvPr/>
        </p:nvSpPr>
        <p:spPr>
          <a:xfrm>
            <a:off x="1523880" y="4116240"/>
            <a:ext cx="91263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ff0000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56" name="CustomShape 5"/>
          <p:cNvSpPr/>
          <p:nvPr/>
        </p:nvSpPr>
        <p:spPr>
          <a:xfrm>
            <a:off x="2208240" y="5778360"/>
            <a:ext cx="5526000" cy="4993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MS PGothic"/>
              </a:rPr>
              <a:t>- Frecuente diagnóstico tardío</a:t>
            </a: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MS PGothic"/>
              </a:rPr>
              <a:t>- Depende del tipo histológico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257" name="CustomShape 6"/>
          <p:cNvSpPr/>
          <p:nvPr/>
        </p:nvSpPr>
        <p:spPr>
          <a:xfrm>
            <a:off x="2855880" y="5340240"/>
            <a:ext cx="3367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333399"/>
            </a:solidFill>
            <a:round/>
            <a:headEnd len="med" type="triangle" w="med"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58" name="Line 7"/>
          <p:cNvSpPr/>
          <p:nvPr/>
        </p:nvSpPr>
        <p:spPr>
          <a:xfrm flipH="1">
            <a:off x="1536480" y="688320"/>
            <a:ext cx="8192160" cy="360"/>
          </a:xfrm>
          <a:prstGeom prst="line">
            <a:avLst/>
          </a:prstGeom>
          <a:ln w="25560">
            <a:solidFill>
              <a:srgbClr val="3333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9" name="CustomShape 8"/>
          <p:cNvSpPr/>
          <p:nvPr/>
        </p:nvSpPr>
        <p:spPr>
          <a:xfrm>
            <a:off x="1536480" y="60480"/>
            <a:ext cx="8386560" cy="54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      </a:t>
            </a: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Historia natural del cáncer de pulmón (CP)</a:t>
            </a:r>
            <a:endParaRPr b="0" lang="es-ES" sz="3000" spc="-1" strike="noStrike">
              <a:latin typeface="Arial"/>
            </a:endParaRPr>
          </a:p>
        </p:txBody>
      </p:sp>
      <p:pic>
        <p:nvPicPr>
          <p:cNvPr id="260" name="Imagen 183" descr=""/>
          <p:cNvPicPr/>
          <p:nvPr/>
        </p:nvPicPr>
        <p:blipFill>
          <a:blip r:embed="rId1"/>
          <a:stretch/>
        </p:blipFill>
        <p:spPr>
          <a:xfrm>
            <a:off x="105120" y="144000"/>
            <a:ext cx="1910520" cy="989280"/>
          </a:xfrm>
          <a:prstGeom prst="rect">
            <a:avLst/>
          </a:prstGeom>
          <a:ln>
            <a:noFill/>
          </a:ln>
        </p:spPr>
      </p:pic>
      <p:pic>
        <p:nvPicPr>
          <p:cNvPr id="261" name="Imagen 184" descr=""/>
          <p:cNvPicPr/>
          <p:nvPr/>
        </p:nvPicPr>
        <p:blipFill>
          <a:blip r:embed="rId2"/>
          <a:stretch/>
        </p:blipFill>
        <p:spPr>
          <a:xfrm>
            <a:off x="10800000" y="5553360"/>
            <a:ext cx="1256040" cy="1141920"/>
          </a:xfrm>
          <a:prstGeom prst="rect">
            <a:avLst/>
          </a:prstGeom>
          <a:ln>
            <a:noFill/>
          </a:ln>
        </p:spPr>
      </p:pic>
      <p:sp>
        <p:nvSpPr>
          <p:cNvPr id="262" name="CustomShape 9"/>
          <p:cNvSpPr/>
          <p:nvPr/>
        </p:nvSpPr>
        <p:spPr>
          <a:xfrm>
            <a:off x="1696320" y="6380640"/>
            <a:ext cx="910296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La </a:t>
            </a: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metabolómica</a:t>
            </a: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es-ES" sz="1800" spc="-1" strike="noStrike">
                <a:solidFill>
                  <a:srgbClr val="00000a"/>
                </a:solidFill>
                <a:latin typeface="Calibri"/>
                <a:ea typeface="Calibri"/>
              </a:rPr>
              <a:t>refleja lo que ocurre en un sistema biológico en un momento determinado</a:t>
            </a: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609480" y="1390320"/>
            <a:ext cx="10971720" cy="3976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marL="228600" indent="-227880" algn="just">
              <a:lnSpc>
                <a:spcPct val="115000"/>
              </a:lnSpc>
              <a:spcBef>
                <a:spcPts val="601"/>
              </a:spcBef>
              <a:spcAft>
                <a:spcPts val="799"/>
              </a:spcAft>
              <a:buClr>
                <a:srgbClr val="00000a"/>
              </a:buClr>
              <a:buFont typeface="Arial"/>
              <a:buChar char="•"/>
            </a:pP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Los nuevos </a:t>
            </a:r>
            <a:r>
              <a:rPr b="1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biomarcadores </a:t>
            </a: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(</a:t>
            </a:r>
            <a:r>
              <a:rPr b="1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BM</a:t>
            </a: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) basados en técnicas </a:t>
            </a:r>
            <a:r>
              <a:rPr b="1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Ómicas</a:t>
            </a: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 pueden ayudar al </a:t>
            </a:r>
            <a:r>
              <a:rPr b="1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diagnóstico precoz</a:t>
            </a: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 del cáncer de pulmón (CP). </a:t>
            </a:r>
            <a:endParaRPr b="0" lang="es-ES" sz="2800" spc="-1" strike="noStrike">
              <a:latin typeface="Arial"/>
            </a:endParaRPr>
          </a:p>
          <a:p>
            <a:pPr algn="just">
              <a:lnSpc>
                <a:spcPct val="115000"/>
              </a:lnSpc>
              <a:spcBef>
                <a:spcPts val="601"/>
              </a:spcBef>
              <a:spcAft>
                <a:spcPts val="799"/>
              </a:spcAft>
            </a:pPr>
            <a:endParaRPr b="0" lang="es-ES" sz="2800" spc="-1" strike="noStrike">
              <a:latin typeface="Arial"/>
            </a:endParaRPr>
          </a:p>
          <a:p>
            <a:pPr marL="228600" indent="-227880" algn="just">
              <a:lnSpc>
                <a:spcPct val="115000"/>
              </a:lnSpc>
              <a:spcBef>
                <a:spcPts val="601"/>
              </a:spcBef>
              <a:spcAft>
                <a:spcPts val="799"/>
              </a:spcAft>
              <a:buClr>
                <a:srgbClr val="00000a"/>
              </a:buClr>
              <a:buFont typeface="Arial"/>
              <a:buChar char="•"/>
            </a:pP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Nuestro grupo ha propuesto 11 metabolitos como posibles BM de CP. Para la </a:t>
            </a:r>
            <a:r>
              <a:rPr b="0" lang="es-ES" sz="2800" spc="-1" strike="noStrike">
                <a:solidFill>
                  <a:srgbClr val="1f497d"/>
                </a:solidFill>
                <a:latin typeface="Calibri"/>
                <a:ea typeface="Calibri"/>
              </a:rPr>
              <a:t>validación</a:t>
            </a: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 de BM precoces de CP, son fundamentales, y escasos, los </a:t>
            </a:r>
            <a:r>
              <a:rPr b="1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estudios longitudinales. </a:t>
            </a:r>
            <a:endParaRPr b="0" lang="es-ES" sz="2800" spc="-1" strike="noStrike">
              <a:latin typeface="Arial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609480" y="5700600"/>
            <a:ext cx="11144520" cy="118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  <a:ea typeface="Times New Roman"/>
              </a:rPr>
              <a:t>- Callejón-Leblic, </a:t>
            </a:r>
            <a:r>
              <a:rPr b="1" lang="en-US" sz="1200" spc="-1" strike="noStrike">
                <a:solidFill>
                  <a:srgbClr val="000000"/>
                </a:solidFill>
                <a:latin typeface="Calibri"/>
                <a:ea typeface="Times New Roman"/>
              </a:rPr>
              <a:t>Antonio Pereira-Vega</a:t>
            </a:r>
            <a:r>
              <a:rPr b="0" lang="en-US" sz="1200" spc="-1" strike="noStrike">
                <a:solidFill>
                  <a:srgbClr val="000000"/>
                </a:solidFill>
                <a:latin typeface="Calibri"/>
                <a:ea typeface="Times New Roman"/>
              </a:rPr>
              <a:t>, et al. Study of the metabolomic relationship between lung cancer and chronic obstructive pulmonary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  <a:ea typeface="Times New Roman"/>
              </a:rPr>
              <a:t> </a:t>
            </a:r>
            <a:r>
              <a:rPr b="0" lang="en-US" sz="1200" spc="-1" strike="noStrike">
                <a:solidFill>
                  <a:srgbClr val="000000"/>
                </a:solidFill>
                <a:latin typeface="Calibri"/>
                <a:ea typeface="Times New Roman"/>
              </a:rPr>
              <a:t>disease based on direct infusion mass spectrometry.  Biochimie 2019; 157: 111-122.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200" spc="-1" strike="noStrike">
                <a:solidFill>
                  <a:srgbClr val="000000"/>
                </a:solidFill>
                <a:latin typeface="Calibri"/>
                <a:ea typeface="Times New Roman"/>
              </a:rPr>
              <a:t>- Pereira-Vega A et al. </a:t>
            </a:r>
            <a:r>
              <a:rPr b="0" lang="en-US" sz="1200" spc="-1" strike="noStrike">
                <a:solidFill>
                  <a:srgbClr val="000000"/>
                </a:solidFill>
                <a:latin typeface="Calibri"/>
                <a:ea typeface="Times New Roman"/>
              </a:rPr>
              <a:t>Búsqueda de biomarcadores metabolómicos para la detección precoz de Cáncer de Pulmón en población de riesgo. 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200" spc="-1" strike="noStrike">
                <a:solidFill>
                  <a:srgbClr val="000000"/>
                </a:solidFill>
                <a:latin typeface="Calibri"/>
                <a:ea typeface="Times New Roman"/>
              </a:rPr>
              <a:t>Rev Esp Patol Torac 2021; 33 (1) 35 – 45.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200" spc="-1" strike="noStrike">
              <a:latin typeface="Arial"/>
            </a:endParaRPr>
          </a:p>
        </p:txBody>
      </p:sp>
      <p:pic>
        <p:nvPicPr>
          <p:cNvPr id="265" name="Imagen 184_1" descr=""/>
          <p:cNvPicPr/>
          <p:nvPr/>
        </p:nvPicPr>
        <p:blipFill>
          <a:blip r:embed="rId1"/>
          <a:stretch/>
        </p:blipFill>
        <p:spPr>
          <a:xfrm>
            <a:off x="10800000" y="5553720"/>
            <a:ext cx="1256040" cy="1141920"/>
          </a:xfrm>
          <a:prstGeom prst="rect">
            <a:avLst/>
          </a:prstGeom>
          <a:ln>
            <a:noFill/>
          </a:ln>
        </p:spPr>
      </p:pic>
      <p:sp>
        <p:nvSpPr>
          <p:cNvPr id="266" name="Line 3"/>
          <p:cNvSpPr/>
          <p:nvPr/>
        </p:nvSpPr>
        <p:spPr>
          <a:xfrm flipH="1">
            <a:off x="1536480" y="688320"/>
            <a:ext cx="8192160" cy="360"/>
          </a:xfrm>
          <a:prstGeom prst="line">
            <a:avLst/>
          </a:prstGeom>
          <a:ln w="25560">
            <a:solidFill>
              <a:srgbClr val="3333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67" name="CustomShape 4"/>
          <p:cNvSpPr/>
          <p:nvPr/>
        </p:nvSpPr>
        <p:spPr>
          <a:xfrm>
            <a:off x="1536480" y="60480"/>
            <a:ext cx="8386560" cy="54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      </a:t>
            </a: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Introducción</a:t>
            </a:r>
            <a:endParaRPr b="0" lang="es-ES" sz="3000" spc="-1" strike="noStrike">
              <a:latin typeface="Arial"/>
            </a:endParaRPr>
          </a:p>
        </p:txBody>
      </p:sp>
      <p:pic>
        <p:nvPicPr>
          <p:cNvPr id="268" name="Imagen 183" descr=""/>
          <p:cNvPicPr/>
          <p:nvPr/>
        </p:nvPicPr>
        <p:blipFill>
          <a:blip r:embed="rId2"/>
          <a:stretch/>
        </p:blipFill>
        <p:spPr>
          <a:xfrm>
            <a:off x="105120" y="144000"/>
            <a:ext cx="1910520" cy="989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581040" y="2830320"/>
            <a:ext cx="10971720" cy="3976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marL="228600" indent="-227880">
              <a:lnSpc>
                <a:spcPct val="100000"/>
              </a:lnSpc>
              <a:spcBef>
                <a:spcPts val="1001"/>
              </a:spcBef>
              <a:buClr>
                <a:srgbClr val="00000a"/>
              </a:buClr>
              <a:buFont typeface="Arial"/>
              <a:buChar char="•"/>
            </a:pP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Analizar, en dos </a:t>
            </a:r>
            <a:r>
              <a:rPr b="1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estudios longitudinales </a:t>
            </a: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retrospectivos realizados en distintas cohortes, la cohorte CHAIN y la cohorte DEPRECAP de la FJD, cómo varía el </a:t>
            </a:r>
            <a:r>
              <a:rPr b="1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perfil metabolómico global (PMG)</a:t>
            </a: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 en los años previos al diagnóstico clínico del CP. </a:t>
            </a:r>
            <a:endParaRPr b="0" lang="es-ES" sz="2800" spc="-1" strike="noStrike">
              <a:latin typeface="Arial"/>
            </a:endParaRPr>
          </a:p>
          <a:p>
            <a:pPr marL="360">
              <a:lnSpc>
                <a:spcPct val="100000"/>
              </a:lnSpc>
              <a:spcBef>
                <a:spcPts val="1001"/>
              </a:spcBef>
            </a:pPr>
            <a:endParaRPr b="0" lang="es-ES" sz="2800" spc="-1" strike="noStrike">
              <a:latin typeface="Arial"/>
            </a:endParaRPr>
          </a:p>
          <a:p>
            <a:pPr lvl="1" marL="685800" indent="-227880">
              <a:lnSpc>
                <a:spcPct val="100000"/>
              </a:lnSpc>
              <a:spcBef>
                <a:spcPts val="201"/>
              </a:spcBef>
              <a:buClr>
                <a:srgbClr val="00000a"/>
              </a:buClr>
              <a:buFont typeface="Arial"/>
              <a:buChar char="•"/>
            </a:pPr>
            <a:r>
              <a:rPr b="0" lang="es-ES" sz="2400" spc="-1" strike="noStrike">
                <a:solidFill>
                  <a:srgbClr val="00000a"/>
                </a:solidFill>
                <a:latin typeface="Calibri"/>
                <a:ea typeface="Calibri"/>
              </a:rPr>
              <a:t>Dichas cohortes, realizan un seguimiento, de al menos 5 años, de los sujetos incluidos, con visitas clínicas anuales y extracción sanguínea.</a:t>
            </a:r>
            <a:endParaRPr b="0" lang="es-ES" sz="2400" spc="-1" strike="noStrike">
              <a:latin typeface="Arial"/>
            </a:endParaRPr>
          </a:p>
          <a:p>
            <a:pPr marL="457560">
              <a:lnSpc>
                <a:spcPct val="100000"/>
              </a:lnSpc>
              <a:spcBef>
                <a:spcPts val="201"/>
              </a:spcBef>
            </a:pPr>
            <a:endParaRPr b="0" lang="es-ES" sz="2400" spc="-1" strike="noStrike">
              <a:latin typeface="Arial"/>
            </a:endParaRPr>
          </a:p>
          <a:p>
            <a:pPr lvl="2" marL="1143000" indent="-227880">
              <a:lnSpc>
                <a:spcPct val="90000"/>
              </a:lnSpc>
              <a:spcBef>
                <a:spcPts val="201"/>
              </a:spcBef>
              <a:buClr>
                <a:srgbClr val="00000a"/>
              </a:buClr>
              <a:buFont typeface="Arial"/>
              <a:buChar char="•"/>
            </a:pPr>
            <a:r>
              <a:rPr b="0" lang="es-ES" sz="2400" spc="-1" strike="noStrike">
                <a:solidFill>
                  <a:srgbClr val="00000a"/>
                </a:solidFill>
                <a:latin typeface="Calibri"/>
                <a:ea typeface="Calibri"/>
              </a:rPr>
              <a:t>“</a:t>
            </a:r>
            <a:r>
              <a:rPr b="0" lang="es-ES" sz="2400" spc="-1" strike="noStrike">
                <a:solidFill>
                  <a:srgbClr val="00000a"/>
                </a:solidFill>
                <a:latin typeface="Calibri"/>
                <a:ea typeface="Calibri"/>
              </a:rPr>
              <a:t>Tenemos muestras sanguíneas de los años previos al diagnóstico clínico de CP”.</a:t>
            </a:r>
            <a:endParaRPr b="0" lang="es-ES" sz="2400" spc="-1" strike="noStrike">
              <a:latin typeface="Arial"/>
            </a:endParaRPr>
          </a:p>
          <a:p>
            <a:pPr marL="914760">
              <a:lnSpc>
                <a:spcPct val="90000"/>
              </a:lnSpc>
              <a:spcBef>
                <a:spcPts val="499"/>
              </a:spcBef>
            </a:pPr>
            <a:endParaRPr b="0" lang="es-ES" sz="24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a"/>
              </a:buClr>
              <a:buFont typeface="Arial"/>
              <a:buChar char="•"/>
            </a:pP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Iniciar la </a:t>
            </a:r>
            <a:r>
              <a:rPr b="1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validación</a:t>
            </a:r>
            <a:r>
              <a:rPr b="0" lang="es-ES" sz="2800" spc="-1" strike="noStrike">
                <a:solidFill>
                  <a:srgbClr val="00000a"/>
                </a:solidFill>
                <a:latin typeface="Calibri"/>
                <a:ea typeface="Calibri"/>
              </a:rPr>
              <a:t> de nuestros 11 posibles BM precoces de CP.</a:t>
            </a:r>
            <a:endParaRPr b="0" lang="es-ES" sz="2800" spc="-1" strike="noStrike"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endParaRPr b="0" lang="es-ES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endParaRPr b="0" lang="es-ES" sz="2800" spc="-1" strike="noStrike">
              <a:latin typeface="Arial"/>
            </a:endParaRPr>
          </a:p>
          <a:p>
            <a:pPr marL="914400">
              <a:lnSpc>
                <a:spcPct val="90000"/>
              </a:lnSpc>
              <a:spcBef>
                <a:spcPts val="499"/>
              </a:spcBef>
            </a:pPr>
            <a:endParaRPr b="0" lang="es-ES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ES" sz="2800" spc="-1" strike="noStrike">
              <a:latin typeface="Arial"/>
            </a:endParaRPr>
          </a:p>
        </p:txBody>
      </p:sp>
      <p:pic>
        <p:nvPicPr>
          <p:cNvPr id="270" name="Imagen 184_2" descr=""/>
          <p:cNvPicPr/>
          <p:nvPr/>
        </p:nvPicPr>
        <p:blipFill>
          <a:blip r:embed="rId1"/>
          <a:stretch/>
        </p:blipFill>
        <p:spPr>
          <a:xfrm>
            <a:off x="10800000" y="5553720"/>
            <a:ext cx="1256040" cy="1141920"/>
          </a:xfrm>
          <a:prstGeom prst="rect">
            <a:avLst/>
          </a:prstGeom>
          <a:ln>
            <a:noFill/>
          </a:ln>
        </p:spPr>
      </p:pic>
      <p:sp>
        <p:nvSpPr>
          <p:cNvPr id="271" name="Line 2"/>
          <p:cNvSpPr/>
          <p:nvPr/>
        </p:nvSpPr>
        <p:spPr>
          <a:xfrm flipH="1">
            <a:off x="1536480" y="688320"/>
            <a:ext cx="8192160" cy="360"/>
          </a:xfrm>
          <a:prstGeom prst="line">
            <a:avLst/>
          </a:prstGeom>
          <a:ln w="25560">
            <a:solidFill>
              <a:srgbClr val="3333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72" name="CustomShape 3"/>
          <p:cNvSpPr/>
          <p:nvPr/>
        </p:nvSpPr>
        <p:spPr>
          <a:xfrm>
            <a:off x="1536480" y="60480"/>
            <a:ext cx="8386560" cy="54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     </a:t>
            </a: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Objetivos</a:t>
            </a:r>
            <a:endParaRPr b="0" lang="es-ES" sz="3000" spc="-1" strike="noStrike">
              <a:latin typeface="Arial"/>
            </a:endParaRPr>
          </a:p>
        </p:txBody>
      </p:sp>
      <p:pic>
        <p:nvPicPr>
          <p:cNvPr id="273" name="Imagen 183" descr=""/>
          <p:cNvPicPr/>
          <p:nvPr/>
        </p:nvPicPr>
        <p:blipFill>
          <a:blip r:embed="rId2"/>
          <a:stretch/>
        </p:blipFill>
        <p:spPr>
          <a:xfrm>
            <a:off x="105120" y="144000"/>
            <a:ext cx="1910520" cy="989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249840" y="1008000"/>
            <a:ext cx="10971720" cy="540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62699"/>
              </a:buClr>
              <a:buFont typeface="Arial"/>
              <a:buChar char="•"/>
            </a:pPr>
            <a:r>
              <a:rPr b="0" lang="es-ES" sz="2800" spc="-1" strike="noStrike">
                <a:solidFill>
                  <a:srgbClr val="333f4f"/>
                </a:solidFill>
                <a:latin typeface="Calibri"/>
                <a:ea typeface="DejaVu Sans"/>
              </a:rPr>
              <a:t>Estudio </a:t>
            </a:r>
            <a:r>
              <a:rPr b="1" lang="es-ES" sz="3200" spc="-1" strike="noStrike">
                <a:solidFill>
                  <a:srgbClr val="333f4f"/>
                </a:solidFill>
                <a:latin typeface="Calibri"/>
                <a:ea typeface="DejaVu Sans"/>
              </a:rPr>
              <a:t>CHAIN</a:t>
            </a:r>
            <a:r>
              <a:rPr b="0" lang="es-ES" sz="2800" spc="-1" strike="noStrike">
                <a:solidFill>
                  <a:srgbClr val="333f4f"/>
                </a:solidFill>
                <a:latin typeface="Calibri"/>
                <a:ea typeface="DejaVu Sans"/>
              </a:rPr>
              <a:t> (Cohorte retrospectivo)</a:t>
            </a:r>
            <a:endParaRPr b="0" lang="es-ES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499"/>
              </a:spcBef>
              <a:buClr>
                <a:srgbClr val="262699"/>
              </a:buClr>
              <a:buFont typeface="Arial"/>
              <a:buChar char="•"/>
            </a:pPr>
            <a:r>
              <a:rPr b="0" lang="es-ES" sz="2400" spc="-1" strike="noStrike">
                <a:solidFill>
                  <a:srgbClr val="333f4f"/>
                </a:solidFill>
                <a:latin typeface="Calibri"/>
                <a:ea typeface="DejaVu Sans"/>
              </a:rPr>
              <a:t>Población de riesgo de CP, 36 hospitales españoles, &gt; 1500 sujetos 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ES" sz="24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262699"/>
              </a:buClr>
              <a:buFont typeface="Arial"/>
              <a:buChar char="•"/>
            </a:pPr>
            <a:r>
              <a:rPr b="0" lang="es-ES" sz="2800" spc="-1" strike="noStrike">
                <a:solidFill>
                  <a:srgbClr val="333f4f"/>
                </a:solidFill>
                <a:latin typeface="Calibri"/>
                <a:ea typeface="DejaVu Sans"/>
              </a:rPr>
              <a:t>Cohorte </a:t>
            </a:r>
            <a:r>
              <a:rPr b="1" lang="es-ES" sz="2800" spc="-1" strike="noStrike">
                <a:solidFill>
                  <a:srgbClr val="333f4f"/>
                </a:solidFill>
                <a:latin typeface="Calibri"/>
                <a:ea typeface="DejaVu Sans"/>
              </a:rPr>
              <a:t>DEPRECAP</a:t>
            </a:r>
            <a:r>
              <a:rPr b="0" lang="es-ES" sz="2800" spc="-1" strike="noStrike">
                <a:solidFill>
                  <a:srgbClr val="333f4f"/>
                </a:solidFill>
                <a:latin typeface="Calibri"/>
                <a:ea typeface="DejaVu Sans"/>
              </a:rPr>
              <a:t> (FJD)</a:t>
            </a:r>
            <a:endParaRPr b="0" lang="es-ES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499"/>
              </a:spcBef>
              <a:buClr>
                <a:srgbClr val="262699"/>
              </a:buClr>
              <a:buFont typeface="Arial"/>
              <a:buChar char="•"/>
            </a:pPr>
            <a:r>
              <a:rPr b="0" lang="es-ES" sz="2400" spc="-1" strike="noStrike">
                <a:solidFill>
                  <a:srgbClr val="333f4f"/>
                </a:solidFill>
                <a:latin typeface="Calibri"/>
                <a:ea typeface="DejaVu Sans"/>
              </a:rPr>
              <a:t>Población de riesgo de la FJD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endParaRPr b="0" lang="es-ES" sz="2400" spc="-1" strike="noStrike">
              <a:latin typeface="Arial"/>
            </a:endParaRPr>
          </a:p>
          <a:p>
            <a:pPr marL="457560">
              <a:lnSpc>
                <a:spcPct val="90000"/>
              </a:lnSpc>
              <a:spcBef>
                <a:spcPts val="499"/>
              </a:spcBef>
            </a:pPr>
            <a:endParaRPr b="0" lang="es-ES" sz="2400" spc="-1" strike="noStrike"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ES" sz="2400" spc="-1" strike="noStrike">
              <a:latin typeface="Arial"/>
            </a:endParaRPr>
          </a:p>
        </p:txBody>
      </p:sp>
      <p:sp>
        <p:nvSpPr>
          <p:cNvPr id="275" name="CustomShape 2"/>
          <p:cNvSpPr/>
          <p:nvPr/>
        </p:nvSpPr>
        <p:spPr>
          <a:xfrm>
            <a:off x="8939880" y="4352040"/>
            <a:ext cx="1496520" cy="1169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9900"/>
                </a:solidFill>
                <a:latin typeface="Arial"/>
                <a:ea typeface="MS PGothic"/>
              </a:rPr>
              <a:t>Casos que desarrollan CP en el seguimiento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276" name="Line 3"/>
          <p:cNvSpPr/>
          <p:nvPr/>
        </p:nvSpPr>
        <p:spPr>
          <a:xfrm>
            <a:off x="2459880" y="4536000"/>
            <a:ext cx="6408000" cy="7200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7" name="Line 4"/>
          <p:cNvSpPr/>
          <p:nvPr/>
        </p:nvSpPr>
        <p:spPr>
          <a:xfrm>
            <a:off x="2459880" y="4921920"/>
            <a:ext cx="6408000" cy="7200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8" name="Line 5"/>
          <p:cNvSpPr/>
          <p:nvPr/>
        </p:nvSpPr>
        <p:spPr>
          <a:xfrm>
            <a:off x="2423880" y="5317920"/>
            <a:ext cx="6408000" cy="7200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9" name="CustomShape 6"/>
          <p:cNvSpPr/>
          <p:nvPr/>
        </p:nvSpPr>
        <p:spPr>
          <a:xfrm>
            <a:off x="2099880" y="4320000"/>
            <a:ext cx="848520" cy="27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Paciente 1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80" name="CustomShape 7"/>
          <p:cNvSpPr/>
          <p:nvPr/>
        </p:nvSpPr>
        <p:spPr>
          <a:xfrm>
            <a:off x="2099880" y="4716000"/>
            <a:ext cx="848520" cy="27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Paciente 2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81" name="CustomShape 8"/>
          <p:cNvSpPr/>
          <p:nvPr/>
        </p:nvSpPr>
        <p:spPr>
          <a:xfrm>
            <a:off x="2099880" y="5112000"/>
            <a:ext cx="848520" cy="27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Paciente 3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82" name="CustomShape 9"/>
          <p:cNvSpPr/>
          <p:nvPr/>
        </p:nvSpPr>
        <p:spPr>
          <a:xfrm>
            <a:off x="2063880" y="5760000"/>
            <a:ext cx="848520" cy="358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Tiempo inicial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83" name="CustomShape 10"/>
          <p:cNvSpPr/>
          <p:nvPr/>
        </p:nvSpPr>
        <p:spPr>
          <a:xfrm>
            <a:off x="2099880" y="4248000"/>
            <a:ext cx="848520" cy="1280520"/>
          </a:xfrm>
          <a:prstGeom prst="rect">
            <a:avLst/>
          </a:prstGeom>
          <a:noFill/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84" name="CustomShape 11"/>
          <p:cNvSpPr/>
          <p:nvPr/>
        </p:nvSpPr>
        <p:spPr>
          <a:xfrm>
            <a:off x="6063840" y="5128920"/>
            <a:ext cx="740880" cy="292680"/>
          </a:xfrm>
          <a:custGeom>
            <a:avLst/>
            <a:gdLst/>
            <a:ahLst/>
            <a:rect l="l" t="t" r="r" b="b"/>
            <a:pathLst>
              <a:path w="2101" h="856">
                <a:moveTo>
                  <a:pt x="1050" y="0"/>
                </a:moveTo>
                <a:lnTo>
                  <a:pt x="1266" y="8"/>
                </a:lnTo>
                <a:lnTo>
                  <a:pt x="1465" y="33"/>
                </a:lnTo>
                <a:lnTo>
                  <a:pt x="1644" y="71"/>
                </a:lnTo>
                <a:lnTo>
                  <a:pt x="1724" y="96"/>
                </a:lnTo>
                <a:lnTo>
                  <a:pt x="1798" y="123"/>
                </a:lnTo>
                <a:lnTo>
                  <a:pt x="1865" y="153"/>
                </a:lnTo>
                <a:lnTo>
                  <a:pt x="1925" y="186"/>
                </a:lnTo>
                <a:lnTo>
                  <a:pt x="1976" y="221"/>
                </a:lnTo>
                <a:lnTo>
                  <a:pt x="2020" y="258"/>
                </a:lnTo>
                <a:lnTo>
                  <a:pt x="2054" y="298"/>
                </a:lnTo>
                <a:lnTo>
                  <a:pt x="2068" y="319"/>
                </a:lnTo>
                <a:lnTo>
                  <a:pt x="2079" y="340"/>
                </a:lnTo>
                <a:lnTo>
                  <a:pt x="2088" y="361"/>
                </a:lnTo>
                <a:lnTo>
                  <a:pt x="2095" y="383"/>
                </a:lnTo>
                <a:lnTo>
                  <a:pt x="2099" y="405"/>
                </a:lnTo>
                <a:lnTo>
                  <a:pt x="2100" y="428"/>
                </a:lnTo>
                <a:lnTo>
                  <a:pt x="2099" y="450"/>
                </a:lnTo>
                <a:lnTo>
                  <a:pt x="2095" y="472"/>
                </a:lnTo>
                <a:lnTo>
                  <a:pt x="2088" y="494"/>
                </a:lnTo>
                <a:lnTo>
                  <a:pt x="2079" y="516"/>
                </a:lnTo>
                <a:lnTo>
                  <a:pt x="2068" y="537"/>
                </a:lnTo>
                <a:lnTo>
                  <a:pt x="2054" y="557"/>
                </a:lnTo>
                <a:lnTo>
                  <a:pt x="2020" y="597"/>
                </a:lnTo>
                <a:lnTo>
                  <a:pt x="1976" y="634"/>
                </a:lnTo>
                <a:lnTo>
                  <a:pt x="1925" y="670"/>
                </a:lnTo>
                <a:lnTo>
                  <a:pt x="1865" y="702"/>
                </a:lnTo>
                <a:lnTo>
                  <a:pt x="1798" y="732"/>
                </a:lnTo>
                <a:lnTo>
                  <a:pt x="1724" y="760"/>
                </a:lnTo>
                <a:lnTo>
                  <a:pt x="1644" y="784"/>
                </a:lnTo>
                <a:lnTo>
                  <a:pt x="1465" y="823"/>
                </a:lnTo>
                <a:lnTo>
                  <a:pt x="1266" y="847"/>
                </a:lnTo>
                <a:lnTo>
                  <a:pt x="1050" y="855"/>
                </a:lnTo>
                <a:lnTo>
                  <a:pt x="834" y="847"/>
                </a:lnTo>
                <a:lnTo>
                  <a:pt x="635" y="823"/>
                </a:lnTo>
                <a:lnTo>
                  <a:pt x="456" y="784"/>
                </a:lnTo>
                <a:lnTo>
                  <a:pt x="376" y="760"/>
                </a:lnTo>
                <a:lnTo>
                  <a:pt x="302" y="732"/>
                </a:lnTo>
                <a:lnTo>
                  <a:pt x="235" y="702"/>
                </a:lnTo>
                <a:lnTo>
                  <a:pt x="175" y="670"/>
                </a:lnTo>
                <a:lnTo>
                  <a:pt x="124" y="634"/>
                </a:lnTo>
                <a:lnTo>
                  <a:pt x="80" y="597"/>
                </a:lnTo>
                <a:lnTo>
                  <a:pt x="46" y="557"/>
                </a:lnTo>
                <a:lnTo>
                  <a:pt x="32" y="537"/>
                </a:lnTo>
                <a:lnTo>
                  <a:pt x="21" y="516"/>
                </a:lnTo>
                <a:lnTo>
                  <a:pt x="12" y="494"/>
                </a:lnTo>
                <a:lnTo>
                  <a:pt x="5" y="472"/>
                </a:lnTo>
                <a:lnTo>
                  <a:pt x="1" y="450"/>
                </a:lnTo>
                <a:lnTo>
                  <a:pt x="0" y="428"/>
                </a:lnTo>
                <a:lnTo>
                  <a:pt x="1" y="405"/>
                </a:lnTo>
                <a:lnTo>
                  <a:pt x="5" y="383"/>
                </a:lnTo>
                <a:lnTo>
                  <a:pt x="12" y="361"/>
                </a:lnTo>
                <a:lnTo>
                  <a:pt x="21" y="340"/>
                </a:lnTo>
                <a:lnTo>
                  <a:pt x="32" y="319"/>
                </a:lnTo>
                <a:lnTo>
                  <a:pt x="46" y="298"/>
                </a:lnTo>
                <a:lnTo>
                  <a:pt x="80" y="258"/>
                </a:lnTo>
                <a:lnTo>
                  <a:pt x="124" y="221"/>
                </a:lnTo>
                <a:lnTo>
                  <a:pt x="175" y="186"/>
                </a:lnTo>
                <a:lnTo>
                  <a:pt x="235" y="153"/>
                </a:lnTo>
                <a:lnTo>
                  <a:pt x="302" y="123"/>
                </a:lnTo>
                <a:lnTo>
                  <a:pt x="376" y="96"/>
                </a:lnTo>
                <a:lnTo>
                  <a:pt x="456" y="71"/>
                </a:lnTo>
                <a:lnTo>
                  <a:pt x="635" y="33"/>
                </a:lnTo>
                <a:lnTo>
                  <a:pt x="834" y="8"/>
                </a:lnTo>
                <a:lnTo>
                  <a:pt x="1050" y="0"/>
                </a:lnTo>
              </a:path>
            </a:pathLst>
          </a:custGeom>
          <a:solidFill>
            <a:srgbClr val="f2a3b0"/>
          </a:solidFill>
          <a:ln>
            <a:solidFill>
              <a:srgbClr val="eb123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85" name="CustomShape 12"/>
          <p:cNvSpPr/>
          <p:nvPr/>
        </p:nvSpPr>
        <p:spPr>
          <a:xfrm>
            <a:off x="6131880" y="5190480"/>
            <a:ext cx="848520" cy="27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Muestra 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86" name="CustomShape 13"/>
          <p:cNvSpPr/>
          <p:nvPr/>
        </p:nvSpPr>
        <p:spPr>
          <a:xfrm>
            <a:off x="7215840" y="4408560"/>
            <a:ext cx="740880" cy="292680"/>
          </a:xfrm>
          <a:custGeom>
            <a:avLst/>
            <a:gdLst/>
            <a:ahLst/>
            <a:rect l="l" t="t" r="r" b="b"/>
            <a:pathLst>
              <a:path w="2101" h="856">
                <a:moveTo>
                  <a:pt x="1050" y="0"/>
                </a:moveTo>
                <a:lnTo>
                  <a:pt x="1266" y="8"/>
                </a:lnTo>
                <a:lnTo>
                  <a:pt x="1465" y="33"/>
                </a:lnTo>
                <a:lnTo>
                  <a:pt x="1644" y="71"/>
                </a:lnTo>
                <a:lnTo>
                  <a:pt x="1724" y="96"/>
                </a:lnTo>
                <a:lnTo>
                  <a:pt x="1798" y="123"/>
                </a:lnTo>
                <a:lnTo>
                  <a:pt x="1865" y="153"/>
                </a:lnTo>
                <a:lnTo>
                  <a:pt x="1925" y="186"/>
                </a:lnTo>
                <a:lnTo>
                  <a:pt x="1976" y="221"/>
                </a:lnTo>
                <a:lnTo>
                  <a:pt x="2020" y="258"/>
                </a:lnTo>
                <a:lnTo>
                  <a:pt x="2054" y="298"/>
                </a:lnTo>
                <a:lnTo>
                  <a:pt x="2068" y="319"/>
                </a:lnTo>
                <a:lnTo>
                  <a:pt x="2079" y="340"/>
                </a:lnTo>
                <a:lnTo>
                  <a:pt x="2088" y="361"/>
                </a:lnTo>
                <a:lnTo>
                  <a:pt x="2095" y="383"/>
                </a:lnTo>
                <a:lnTo>
                  <a:pt x="2099" y="405"/>
                </a:lnTo>
                <a:lnTo>
                  <a:pt x="2100" y="428"/>
                </a:lnTo>
                <a:lnTo>
                  <a:pt x="2099" y="450"/>
                </a:lnTo>
                <a:lnTo>
                  <a:pt x="2095" y="472"/>
                </a:lnTo>
                <a:lnTo>
                  <a:pt x="2088" y="494"/>
                </a:lnTo>
                <a:lnTo>
                  <a:pt x="2079" y="516"/>
                </a:lnTo>
                <a:lnTo>
                  <a:pt x="2068" y="537"/>
                </a:lnTo>
                <a:lnTo>
                  <a:pt x="2054" y="557"/>
                </a:lnTo>
                <a:lnTo>
                  <a:pt x="2020" y="597"/>
                </a:lnTo>
                <a:lnTo>
                  <a:pt x="1976" y="634"/>
                </a:lnTo>
                <a:lnTo>
                  <a:pt x="1925" y="670"/>
                </a:lnTo>
                <a:lnTo>
                  <a:pt x="1865" y="702"/>
                </a:lnTo>
                <a:lnTo>
                  <a:pt x="1798" y="732"/>
                </a:lnTo>
                <a:lnTo>
                  <a:pt x="1724" y="760"/>
                </a:lnTo>
                <a:lnTo>
                  <a:pt x="1644" y="784"/>
                </a:lnTo>
                <a:lnTo>
                  <a:pt x="1465" y="823"/>
                </a:lnTo>
                <a:lnTo>
                  <a:pt x="1266" y="847"/>
                </a:lnTo>
                <a:lnTo>
                  <a:pt x="1050" y="855"/>
                </a:lnTo>
                <a:lnTo>
                  <a:pt x="834" y="847"/>
                </a:lnTo>
                <a:lnTo>
                  <a:pt x="635" y="823"/>
                </a:lnTo>
                <a:lnTo>
                  <a:pt x="456" y="784"/>
                </a:lnTo>
                <a:lnTo>
                  <a:pt x="376" y="760"/>
                </a:lnTo>
                <a:lnTo>
                  <a:pt x="302" y="732"/>
                </a:lnTo>
                <a:lnTo>
                  <a:pt x="235" y="702"/>
                </a:lnTo>
                <a:lnTo>
                  <a:pt x="175" y="670"/>
                </a:lnTo>
                <a:lnTo>
                  <a:pt x="124" y="634"/>
                </a:lnTo>
                <a:lnTo>
                  <a:pt x="80" y="597"/>
                </a:lnTo>
                <a:lnTo>
                  <a:pt x="46" y="557"/>
                </a:lnTo>
                <a:lnTo>
                  <a:pt x="32" y="537"/>
                </a:lnTo>
                <a:lnTo>
                  <a:pt x="21" y="516"/>
                </a:lnTo>
                <a:lnTo>
                  <a:pt x="12" y="494"/>
                </a:lnTo>
                <a:lnTo>
                  <a:pt x="5" y="472"/>
                </a:lnTo>
                <a:lnTo>
                  <a:pt x="1" y="450"/>
                </a:lnTo>
                <a:lnTo>
                  <a:pt x="0" y="428"/>
                </a:lnTo>
                <a:lnTo>
                  <a:pt x="1" y="405"/>
                </a:lnTo>
                <a:lnTo>
                  <a:pt x="5" y="383"/>
                </a:lnTo>
                <a:lnTo>
                  <a:pt x="12" y="361"/>
                </a:lnTo>
                <a:lnTo>
                  <a:pt x="21" y="340"/>
                </a:lnTo>
                <a:lnTo>
                  <a:pt x="32" y="319"/>
                </a:lnTo>
                <a:lnTo>
                  <a:pt x="46" y="298"/>
                </a:lnTo>
                <a:lnTo>
                  <a:pt x="80" y="258"/>
                </a:lnTo>
                <a:lnTo>
                  <a:pt x="124" y="221"/>
                </a:lnTo>
                <a:lnTo>
                  <a:pt x="175" y="186"/>
                </a:lnTo>
                <a:lnTo>
                  <a:pt x="235" y="153"/>
                </a:lnTo>
                <a:lnTo>
                  <a:pt x="302" y="123"/>
                </a:lnTo>
                <a:lnTo>
                  <a:pt x="376" y="96"/>
                </a:lnTo>
                <a:lnTo>
                  <a:pt x="456" y="71"/>
                </a:lnTo>
                <a:lnTo>
                  <a:pt x="635" y="33"/>
                </a:lnTo>
                <a:lnTo>
                  <a:pt x="834" y="8"/>
                </a:lnTo>
                <a:lnTo>
                  <a:pt x="1050" y="0"/>
                </a:lnTo>
              </a:path>
            </a:pathLst>
          </a:custGeom>
          <a:solidFill>
            <a:srgbClr val="f2a3b0"/>
          </a:solidFill>
          <a:ln>
            <a:solidFill>
              <a:srgbClr val="eb123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87" name="CustomShape 14"/>
          <p:cNvSpPr/>
          <p:nvPr/>
        </p:nvSpPr>
        <p:spPr>
          <a:xfrm>
            <a:off x="7283880" y="4470480"/>
            <a:ext cx="848520" cy="27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Muestra 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88" name="CustomShape 15"/>
          <p:cNvSpPr/>
          <p:nvPr/>
        </p:nvSpPr>
        <p:spPr>
          <a:xfrm>
            <a:off x="5523840" y="4768920"/>
            <a:ext cx="740880" cy="292680"/>
          </a:xfrm>
          <a:custGeom>
            <a:avLst/>
            <a:gdLst/>
            <a:ahLst/>
            <a:rect l="l" t="t" r="r" b="b"/>
            <a:pathLst>
              <a:path w="2101" h="856">
                <a:moveTo>
                  <a:pt x="1050" y="0"/>
                </a:moveTo>
                <a:lnTo>
                  <a:pt x="1266" y="8"/>
                </a:lnTo>
                <a:lnTo>
                  <a:pt x="1465" y="33"/>
                </a:lnTo>
                <a:lnTo>
                  <a:pt x="1644" y="71"/>
                </a:lnTo>
                <a:lnTo>
                  <a:pt x="1724" y="96"/>
                </a:lnTo>
                <a:lnTo>
                  <a:pt x="1798" y="123"/>
                </a:lnTo>
                <a:lnTo>
                  <a:pt x="1865" y="153"/>
                </a:lnTo>
                <a:lnTo>
                  <a:pt x="1925" y="186"/>
                </a:lnTo>
                <a:lnTo>
                  <a:pt x="1976" y="221"/>
                </a:lnTo>
                <a:lnTo>
                  <a:pt x="2020" y="258"/>
                </a:lnTo>
                <a:lnTo>
                  <a:pt x="2054" y="298"/>
                </a:lnTo>
                <a:lnTo>
                  <a:pt x="2068" y="319"/>
                </a:lnTo>
                <a:lnTo>
                  <a:pt x="2079" y="340"/>
                </a:lnTo>
                <a:lnTo>
                  <a:pt x="2088" y="361"/>
                </a:lnTo>
                <a:lnTo>
                  <a:pt x="2095" y="383"/>
                </a:lnTo>
                <a:lnTo>
                  <a:pt x="2099" y="405"/>
                </a:lnTo>
                <a:lnTo>
                  <a:pt x="2100" y="428"/>
                </a:lnTo>
                <a:lnTo>
                  <a:pt x="2099" y="450"/>
                </a:lnTo>
                <a:lnTo>
                  <a:pt x="2095" y="472"/>
                </a:lnTo>
                <a:lnTo>
                  <a:pt x="2088" y="494"/>
                </a:lnTo>
                <a:lnTo>
                  <a:pt x="2079" y="516"/>
                </a:lnTo>
                <a:lnTo>
                  <a:pt x="2068" y="537"/>
                </a:lnTo>
                <a:lnTo>
                  <a:pt x="2054" y="557"/>
                </a:lnTo>
                <a:lnTo>
                  <a:pt x="2020" y="597"/>
                </a:lnTo>
                <a:lnTo>
                  <a:pt x="1976" y="634"/>
                </a:lnTo>
                <a:lnTo>
                  <a:pt x="1925" y="670"/>
                </a:lnTo>
                <a:lnTo>
                  <a:pt x="1865" y="702"/>
                </a:lnTo>
                <a:lnTo>
                  <a:pt x="1798" y="732"/>
                </a:lnTo>
                <a:lnTo>
                  <a:pt x="1724" y="760"/>
                </a:lnTo>
                <a:lnTo>
                  <a:pt x="1644" y="784"/>
                </a:lnTo>
                <a:lnTo>
                  <a:pt x="1465" y="823"/>
                </a:lnTo>
                <a:lnTo>
                  <a:pt x="1266" y="847"/>
                </a:lnTo>
                <a:lnTo>
                  <a:pt x="1050" y="855"/>
                </a:lnTo>
                <a:lnTo>
                  <a:pt x="834" y="847"/>
                </a:lnTo>
                <a:lnTo>
                  <a:pt x="635" y="823"/>
                </a:lnTo>
                <a:lnTo>
                  <a:pt x="456" y="784"/>
                </a:lnTo>
                <a:lnTo>
                  <a:pt x="376" y="760"/>
                </a:lnTo>
                <a:lnTo>
                  <a:pt x="302" y="732"/>
                </a:lnTo>
                <a:lnTo>
                  <a:pt x="235" y="702"/>
                </a:lnTo>
                <a:lnTo>
                  <a:pt x="175" y="670"/>
                </a:lnTo>
                <a:lnTo>
                  <a:pt x="124" y="634"/>
                </a:lnTo>
                <a:lnTo>
                  <a:pt x="80" y="597"/>
                </a:lnTo>
                <a:lnTo>
                  <a:pt x="46" y="557"/>
                </a:lnTo>
                <a:lnTo>
                  <a:pt x="32" y="537"/>
                </a:lnTo>
                <a:lnTo>
                  <a:pt x="21" y="516"/>
                </a:lnTo>
                <a:lnTo>
                  <a:pt x="12" y="494"/>
                </a:lnTo>
                <a:lnTo>
                  <a:pt x="5" y="472"/>
                </a:lnTo>
                <a:lnTo>
                  <a:pt x="1" y="450"/>
                </a:lnTo>
                <a:lnTo>
                  <a:pt x="0" y="428"/>
                </a:lnTo>
                <a:lnTo>
                  <a:pt x="1" y="405"/>
                </a:lnTo>
                <a:lnTo>
                  <a:pt x="5" y="383"/>
                </a:lnTo>
                <a:lnTo>
                  <a:pt x="12" y="361"/>
                </a:lnTo>
                <a:lnTo>
                  <a:pt x="21" y="340"/>
                </a:lnTo>
                <a:lnTo>
                  <a:pt x="32" y="319"/>
                </a:lnTo>
                <a:lnTo>
                  <a:pt x="46" y="298"/>
                </a:lnTo>
                <a:lnTo>
                  <a:pt x="80" y="258"/>
                </a:lnTo>
                <a:lnTo>
                  <a:pt x="124" y="221"/>
                </a:lnTo>
                <a:lnTo>
                  <a:pt x="175" y="186"/>
                </a:lnTo>
                <a:lnTo>
                  <a:pt x="235" y="153"/>
                </a:lnTo>
                <a:lnTo>
                  <a:pt x="302" y="123"/>
                </a:lnTo>
                <a:lnTo>
                  <a:pt x="376" y="96"/>
                </a:lnTo>
                <a:lnTo>
                  <a:pt x="456" y="71"/>
                </a:lnTo>
                <a:lnTo>
                  <a:pt x="635" y="33"/>
                </a:lnTo>
                <a:lnTo>
                  <a:pt x="834" y="8"/>
                </a:lnTo>
                <a:lnTo>
                  <a:pt x="1050" y="0"/>
                </a:lnTo>
              </a:path>
            </a:pathLst>
          </a:custGeom>
          <a:solidFill>
            <a:srgbClr val="f2a3b0"/>
          </a:solidFill>
          <a:ln>
            <a:solidFill>
              <a:srgbClr val="eb123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89" name="CustomShape 16"/>
          <p:cNvSpPr/>
          <p:nvPr/>
        </p:nvSpPr>
        <p:spPr>
          <a:xfrm>
            <a:off x="5591880" y="4830480"/>
            <a:ext cx="848520" cy="27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Muestra 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90" name="CustomShape 17"/>
          <p:cNvSpPr/>
          <p:nvPr/>
        </p:nvSpPr>
        <p:spPr>
          <a:xfrm>
            <a:off x="5163840" y="4336920"/>
            <a:ext cx="740880" cy="292680"/>
          </a:xfrm>
          <a:custGeom>
            <a:avLst/>
            <a:gdLst/>
            <a:ahLst/>
            <a:rect l="l" t="t" r="r" b="b"/>
            <a:pathLst>
              <a:path w="2101" h="856">
                <a:moveTo>
                  <a:pt x="1050" y="0"/>
                </a:moveTo>
                <a:lnTo>
                  <a:pt x="1266" y="8"/>
                </a:lnTo>
                <a:lnTo>
                  <a:pt x="1465" y="33"/>
                </a:lnTo>
                <a:lnTo>
                  <a:pt x="1644" y="71"/>
                </a:lnTo>
                <a:lnTo>
                  <a:pt x="1724" y="96"/>
                </a:lnTo>
                <a:lnTo>
                  <a:pt x="1798" y="123"/>
                </a:lnTo>
                <a:lnTo>
                  <a:pt x="1865" y="153"/>
                </a:lnTo>
                <a:lnTo>
                  <a:pt x="1925" y="186"/>
                </a:lnTo>
                <a:lnTo>
                  <a:pt x="1976" y="221"/>
                </a:lnTo>
                <a:lnTo>
                  <a:pt x="2020" y="258"/>
                </a:lnTo>
                <a:lnTo>
                  <a:pt x="2054" y="298"/>
                </a:lnTo>
                <a:lnTo>
                  <a:pt x="2068" y="319"/>
                </a:lnTo>
                <a:lnTo>
                  <a:pt x="2079" y="340"/>
                </a:lnTo>
                <a:lnTo>
                  <a:pt x="2088" y="361"/>
                </a:lnTo>
                <a:lnTo>
                  <a:pt x="2095" y="383"/>
                </a:lnTo>
                <a:lnTo>
                  <a:pt x="2099" y="405"/>
                </a:lnTo>
                <a:lnTo>
                  <a:pt x="2100" y="428"/>
                </a:lnTo>
                <a:lnTo>
                  <a:pt x="2099" y="450"/>
                </a:lnTo>
                <a:lnTo>
                  <a:pt x="2095" y="472"/>
                </a:lnTo>
                <a:lnTo>
                  <a:pt x="2088" y="494"/>
                </a:lnTo>
                <a:lnTo>
                  <a:pt x="2079" y="516"/>
                </a:lnTo>
                <a:lnTo>
                  <a:pt x="2068" y="537"/>
                </a:lnTo>
                <a:lnTo>
                  <a:pt x="2054" y="557"/>
                </a:lnTo>
                <a:lnTo>
                  <a:pt x="2020" y="597"/>
                </a:lnTo>
                <a:lnTo>
                  <a:pt x="1976" y="634"/>
                </a:lnTo>
                <a:lnTo>
                  <a:pt x="1925" y="670"/>
                </a:lnTo>
                <a:lnTo>
                  <a:pt x="1865" y="702"/>
                </a:lnTo>
                <a:lnTo>
                  <a:pt x="1798" y="732"/>
                </a:lnTo>
                <a:lnTo>
                  <a:pt x="1724" y="760"/>
                </a:lnTo>
                <a:lnTo>
                  <a:pt x="1644" y="784"/>
                </a:lnTo>
                <a:lnTo>
                  <a:pt x="1465" y="823"/>
                </a:lnTo>
                <a:lnTo>
                  <a:pt x="1266" y="847"/>
                </a:lnTo>
                <a:lnTo>
                  <a:pt x="1050" y="855"/>
                </a:lnTo>
                <a:lnTo>
                  <a:pt x="834" y="847"/>
                </a:lnTo>
                <a:lnTo>
                  <a:pt x="635" y="823"/>
                </a:lnTo>
                <a:lnTo>
                  <a:pt x="456" y="784"/>
                </a:lnTo>
                <a:lnTo>
                  <a:pt x="376" y="760"/>
                </a:lnTo>
                <a:lnTo>
                  <a:pt x="302" y="732"/>
                </a:lnTo>
                <a:lnTo>
                  <a:pt x="235" y="702"/>
                </a:lnTo>
                <a:lnTo>
                  <a:pt x="175" y="670"/>
                </a:lnTo>
                <a:lnTo>
                  <a:pt x="124" y="634"/>
                </a:lnTo>
                <a:lnTo>
                  <a:pt x="80" y="597"/>
                </a:lnTo>
                <a:lnTo>
                  <a:pt x="46" y="557"/>
                </a:lnTo>
                <a:lnTo>
                  <a:pt x="32" y="537"/>
                </a:lnTo>
                <a:lnTo>
                  <a:pt x="21" y="516"/>
                </a:lnTo>
                <a:lnTo>
                  <a:pt x="12" y="494"/>
                </a:lnTo>
                <a:lnTo>
                  <a:pt x="5" y="472"/>
                </a:lnTo>
                <a:lnTo>
                  <a:pt x="1" y="450"/>
                </a:lnTo>
                <a:lnTo>
                  <a:pt x="0" y="428"/>
                </a:lnTo>
                <a:lnTo>
                  <a:pt x="1" y="405"/>
                </a:lnTo>
                <a:lnTo>
                  <a:pt x="5" y="383"/>
                </a:lnTo>
                <a:lnTo>
                  <a:pt x="12" y="361"/>
                </a:lnTo>
                <a:lnTo>
                  <a:pt x="21" y="340"/>
                </a:lnTo>
                <a:lnTo>
                  <a:pt x="32" y="319"/>
                </a:lnTo>
                <a:lnTo>
                  <a:pt x="46" y="298"/>
                </a:lnTo>
                <a:lnTo>
                  <a:pt x="80" y="258"/>
                </a:lnTo>
                <a:lnTo>
                  <a:pt x="124" y="221"/>
                </a:lnTo>
                <a:lnTo>
                  <a:pt x="175" y="186"/>
                </a:lnTo>
                <a:lnTo>
                  <a:pt x="235" y="153"/>
                </a:lnTo>
                <a:lnTo>
                  <a:pt x="302" y="123"/>
                </a:lnTo>
                <a:lnTo>
                  <a:pt x="376" y="96"/>
                </a:lnTo>
                <a:lnTo>
                  <a:pt x="456" y="71"/>
                </a:lnTo>
                <a:lnTo>
                  <a:pt x="635" y="33"/>
                </a:lnTo>
                <a:lnTo>
                  <a:pt x="834" y="8"/>
                </a:lnTo>
                <a:lnTo>
                  <a:pt x="1050" y="0"/>
                </a:lnTo>
              </a:path>
            </a:pathLst>
          </a:custGeom>
          <a:solidFill>
            <a:srgbClr val="f2a3b0"/>
          </a:solidFill>
          <a:ln>
            <a:solidFill>
              <a:srgbClr val="eb123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91" name="CustomShape 18"/>
          <p:cNvSpPr/>
          <p:nvPr/>
        </p:nvSpPr>
        <p:spPr>
          <a:xfrm>
            <a:off x="5231880" y="4398480"/>
            <a:ext cx="848520" cy="27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Muestra 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92" name="CustomShape 19"/>
          <p:cNvSpPr/>
          <p:nvPr/>
        </p:nvSpPr>
        <p:spPr>
          <a:xfrm>
            <a:off x="3939840" y="5128560"/>
            <a:ext cx="740880" cy="292680"/>
          </a:xfrm>
          <a:custGeom>
            <a:avLst/>
            <a:gdLst/>
            <a:ahLst/>
            <a:rect l="l" t="t" r="r" b="b"/>
            <a:pathLst>
              <a:path w="2101" h="856">
                <a:moveTo>
                  <a:pt x="1050" y="0"/>
                </a:moveTo>
                <a:lnTo>
                  <a:pt x="1266" y="8"/>
                </a:lnTo>
                <a:lnTo>
                  <a:pt x="1465" y="33"/>
                </a:lnTo>
                <a:lnTo>
                  <a:pt x="1644" y="71"/>
                </a:lnTo>
                <a:lnTo>
                  <a:pt x="1724" y="96"/>
                </a:lnTo>
                <a:lnTo>
                  <a:pt x="1798" y="123"/>
                </a:lnTo>
                <a:lnTo>
                  <a:pt x="1865" y="153"/>
                </a:lnTo>
                <a:lnTo>
                  <a:pt x="1925" y="186"/>
                </a:lnTo>
                <a:lnTo>
                  <a:pt x="1976" y="221"/>
                </a:lnTo>
                <a:lnTo>
                  <a:pt x="2020" y="258"/>
                </a:lnTo>
                <a:lnTo>
                  <a:pt x="2054" y="298"/>
                </a:lnTo>
                <a:lnTo>
                  <a:pt x="2068" y="319"/>
                </a:lnTo>
                <a:lnTo>
                  <a:pt x="2079" y="340"/>
                </a:lnTo>
                <a:lnTo>
                  <a:pt x="2088" y="361"/>
                </a:lnTo>
                <a:lnTo>
                  <a:pt x="2095" y="383"/>
                </a:lnTo>
                <a:lnTo>
                  <a:pt x="2099" y="405"/>
                </a:lnTo>
                <a:lnTo>
                  <a:pt x="2100" y="428"/>
                </a:lnTo>
                <a:lnTo>
                  <a:pt x="2099" y="450"/>
                </a:lnTo>
                <a:lnTo>
                  <a:pt x="2095" y="472"/>
                </a:lnTo>
                <a:lnTo>
                  <a:pt x="2088" y="494"/>
                </a:lnTo>
                <a:lnTo>
                  <a:pt x="2079" y="516"/>
                </a:lnTo>
                <a:lnTo>
                  <a:pt x="2068" y="537"/>
                </a:lnTo>
                <a:lnTo>
                  <a:pt x="2054" y="557"/>
                </a:lnTo>
                <a:lnTo>
                  <a:pt x="2020" y="597"/>
                </a:lnTo>
                <a:lnTo>
                  <a:pt x="1976" y="634"/>
                </a:lnTo>
                <a:lnTo>
                  <a:pt x="1925" y="670"/>
                </a:lnTo>
                <a:lnTo>
                  <a:pt x="1865" y="702"/>
                </a:lnTo>
                <a:lnTo>
                  <a:pt x="1798" y="732"/>
                </a:lnTo>
                <a:lnTo>
                  <a:pt x="1724" y="760"/>
                </a:lnTo>
                <a:lnTo>
                  <a:pt x="1644" y="784"/>
                </a:lnTo>
                <a:lnTo>
                  <a:pt x="1465" y="823"/>
                </a:lnTo>
                <a:lnTo>
                  <a:pt x="1266" y="847"/>
                </a:lnTo>
                <a:lnTo>
                  <a:pt x="1050" y="855"/>
                </a:lnTo>
                <a:lnTo>
                  <a:pt x="834" y="847"/>
                </a:lnTo>
                <a:lnTo>
                  <a:pt x="635" y="823"/>
                </a:lnTo>
                <a:lnTo>
                  <a:pt x="456" y="784"/>
                </a:lnTo>
                <a:lnTo>
                  <a:pt x="376" y="760"/>
                </a:lnTo>
                <a:lnTo>
                  <a:pt x="302" y="732"/>
                </a:lnTo>
                <a:lnTo>
                  <a:pt x="235" y="702"/>
                </a:lnTo>
                <a:lnTo>
                  <a:pt x="175" y="670"/>
                </a:lnTo>
                <a:lnTo>
                  <a:pt x="124" y="634"/>
                </a:lnTo>
                <a:lnTo>
                  <a:pt x="80" y="597"/>
                </a:lnTo>
                <a:lnTo>
                  <a:pt x="46" y="557"/>
                </a:lnTo>
                <a:lnTo>
                  <a:pt x="32" y="537"/>
                </a:lnTo>
                <a:lnTo>
                  <a:pt x="21" y="516"/>
                </a:lnTo>
                <a:lnTo>
                  <a:pt x="12" y="494"/>
                </a:lnTo>
                <a:lnTo>
                  <a:pt x="5" y="472"/>
                </a:lnTo>
                <a:lnTo>
                  <a:pt x="1" y="450"/>
                </a:lnTo>
                <a:lnTo>
                  <a:pt x="0" y="428"/>
                </a:lnTo>
                <a:lnTo>
                  <a:pt x="1" y="405"/>
                </a:lnTo>
                <a:lnTo>
                  <a:pt x="5" y="383"/>
                </a:lnTo>
                <a:lnTo>
                  <a:pt x="12" y="361"/>
                </a:lnTo>
                <a:lnTo>
                  <a:pt x="21" y="340"/>
                </a:lnTo>
                <a:lnTo>
                  <a:pt x="32" y="319"/>
                </a:lnTo>
                <a:lnTo>
                  <a:pt x="46" y="298"/>
                </a:lnTo>
                <a:lnTo>
                  <a:pt x="80" y="258"/>
                </a:lnTo>
                <a:lnTo>
                  <a:pt x="124" y="221"/>
                </a:lnTo>
                <a:lnTo>
                  <a:pt x="175" y="186"/>
                </a:lnTo>
                <a:lnTo>
                  <a:pt x="235" y="153"/>
                </a:lnTo>
                <a:lnTo>
                  <a:pt x="302" y="123"/>
                </a:lnTo>
                <a:lnTo>
                  <a:pt x="376" y="96"/>
                </a:lnTo>
                <a:lnTo>
                  <a:pt x="456" y="71"/>
                </a:lnTo>
                <a:lnTo>
                  <a:pt x="635" y="33"/>
                </a:lnTo>
                <a:lnTo>
                  <a:pt x="834" y="8"/>
                </a:lnTo>
                <a:lnTo>
                  <a:pt x="1050" y="0"/>
                </a:lnTo>
              </a:path>
            </a:pathLst>
          </a:custGeom>
          <a:solidFill>
            <a:srgbClr val="f2a3b0"/>
          </a:solidFill>
          <a:ln>
            <a:solidFill>
              <a:srgbClr val="eb123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93" name="CustomShape 20"/>
          <p:cNvSpPr/>
          <p:nvPr/>
        </p:nvSpPr>
        <p:spPr>
          <a:xfrm>
            <a:off x="3507840" y="4300200"/>
            <a:ext cx="740880" cy="292680"/>
          </a:xfrm>
          <a:custGeom>
            <a:avLst/>
            <a:gdLst/>
            <a:ahLst/>
            <a:rect l="l" t="t" r="r" b="b"/>
            <a:pathLst>
              <a:path w="2101" h="856">
                <a:moveTo>
                  <a:pt x="1050" y="0"/>
                </a:moveTo>
                <a:lnTo>
                  <a:pt x="1266" y="8"/>
                </a:lnTo>
                <a:lnTo>
                  <a:pt x="1465" y="33"/>
                </a:lnTo>
                <a:lnTo>
                  <a:pt x="1644" y="71"/>
                </a:lnTo>
                <a:lnTo>
                  <a:pt x="1724" y="96"/>
                </a:lnTo>
                <a:lnTo>
                  <a:pt x="1798" y="123"/>
                </a:lnTo>
                <a:lnTo>
                  <a:pt x="1865" y="153"/>
                </a:lnTo>
                <a:lnTo>
                  <a:pt x="1925" y="186"/>
                </a:lnTo>
                <a:lnTo>
                  <a:pt x="1976" y="221"/>
                </a:lnTo>
                <a:lnTo>
                  <a:pt x="2020" y="258"/>
                </a:lnTo>
                <a:lnTo>
                  <a:pt x="2054" y="298"/>
                </a:lnTo>
                <a:lnTo>
                  <a:pt x="2068" y="319"/>
                </a:lnTo>
                <a:lnTo>
                  <a:pt x="2079" y="340"/>
                </a:lnTo>
                <a:lnTo>
                  <a:pt x="2088" y="361"/>
                </a:lnTo>
                <a:lnTo>
                  <a:pt x="2095" y="383"/>
                </a:lnTo>
                <a:lnTo>
                  <a:pt x="2099" y="405"/>
                </a:lnTo>
                <a:lnTo>
                  <a:pt x="2100" y="428"/>
                </a:lnTo>
                <a:lnTo>
                  <a:pt x="2099" y="450"/>
                </a:lnTo>
                <a:lnTo>
                  <a:pt x="2095" y="472"/>
                </a:lnTo>
                <a:lnTo>
                  <a:pt x="2088" y="494"/>
                </a:lnTo>
                <a:lnTo>
                  <a:pt x="2079" y="516"/>
                </a:lnTo>
                <a:lnTo>
                  <a:pt x="2068" y="537"/>
                </a:lnTo>
                <a:lnTo>
                  <a:pt x="2054" y="557"/>
                </a:lnTo>
                <a:lnTo>
                  <a:pt x="2020" y="597"/>
                </a:lnTo>
                <a:lnTo>
                  <a:pt x="1976" y="634"/>
                </a:lnTo>
                <a:lnTo>
                  <a:pt x="1925" y="670"/>
                </a:lnTo>
                <a:lnTo>
                  <a:pt x="1865" y="702"/>
                </a:lnTo>
                <a:lnTo>
                  <a:pt x="1798" y="732"/>
                </a:lnTo>
                <a:lnTo>
                  <a:pt x="1724" y="760"/>
                </a:lnTo>
                <a:lnTo>
                  <a:pt x="1644" y="784"/>
                </a:lnTo>
                <a:lnTo>
                  <a:pt x="1465" y="823"/>
                </a:lnTo>
                <a:lnTo>
                  <a:pt x="1266" y="847"/>
                </a:lnTo>
                <a:lnTo>
                  <a:pt x="1050" y="855"/>
                </a:lnTo>
                <a:lnTo>
                  <a:pt x="834" y="847"/>
                </a:lnTo>
                <a:lnTo>
                  <a:pt x="635" y="823"/>
                </a:lnTo>
                <a:lnTo>
                  <a:pt x="456" y="784"/>
                </a:lnTo>
                <a:lnTo>
                  <a:pt x="376" y="760"/>
                </a:lnTo>
                <a:lnTo>
                  <a:pt x="302" y="732"/>
                </a:lnTo>
                <a:lnTo>
                  <a:pt x="235" y="702"/>
                </a:lnTo>
                <a:lnTo>
                  <a:pt x="175" y="670"/>
                </a:lnTo>
                <a:lnTo>
                  <a:pt x="124" y="634"/>
                </a:lnTo>
                <a:lnTo>
                  <a:pt x="80" y="597"/>
                </a:lnTo>
                <a:lnTo>
                  <a:pt x="46" y="557"/>
                </a:lnTo>
                <a:lnTo>
                  <a:pt x="32" y="537"/>
                </a:lnTo>
                <a:lnTo>
                  <a:pt x="21" y="516"/>
                </a:lnTo>
                <a:lnTo>
                  <a:pt x="12" y="494"/>
                </a:lnTo>
                <a:lnTo>
                  <a:pt x="5" y="472"/>
                </a:lnTo>
                <a:lnTo>
                  <a:pt x="1" y="450"/>
                </a:lnTo>
                <a:lnTo>
                  <a:pt x="0" y="428"/>
                </a:lnTo>
                <a:lnTo>
                  <a:pt x="1" y="405"/>
                </a:lnTo>
                <a:lnTo>
                  <a:pt x="5" y="383"/>
                </a:lnTo>
                <a:lnTo>
                  <a:pt x="12" y="361"/>
                </a:lnTo>
                <a:lnTo>
                  <a:pt x="21" y="340"/>
                </a:lnTo>
                <a:lnTo>
                  <a:pt x="32" y="319"/>
                </a:lnTo>
                <a:lnTo>
                  <a:pt x="46" y="298"/>
                </a:lnTo>
                <a:lnTo>
                  <a:pt x="80" y="258"/>
                </a:lnTo>
                <a:lnTo>
                  <a:pt x="124" y="221"/>
                </a:lnTo>
                <a:lnTo>
                  <a:pt x="175" y="186"/>
                </a:lnTo>
                <a:lnTo>
                  <a:pt x="235" y="153"/>
                </a:lnTo>
                <a:lnTo>
                  <a:pt x="302" y="123"/>
                </a:lnTo>
                <a:lnTo>
                  <a:pt x="376" y="96"/>
                </a:lnTo>
                <a:lnTo>
                  <a:pt x="456" y="71"/>
                </a:lnTo>
                <a:lnTo>
                  <a:pt x="635" y="33"/>
                </a:lnTo>
                <a:lnTo>
                  <a:pt x="834" y="8"/>
                </a:lnTo>
                <a:lnTo>
                  <a:pt x="1050" y="0"/>
                </a:lnTo>
              </a:path>
            </a:pathLst>
          </a:custGeom>
          <a:solidFill>
            <a:srgbClr val="f2a3b0"/>
          </a:solidFill>
          <a:ln>
            <a:solidFill>
              <a:srgbClr val="eb1235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94" name="CustomShape 21"/>
          <p:cNvSpPr/>
          <p:nvPr/>
        </p:nvSpPr>
        <p:spPr>
          <a:xfrm>
            <a:off x="3539880" y="4356000"/>
            <a:ext cx="848520" cy="236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Muestra 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95" name="CustomShape 22"/>
          <p:cNvSpPr/>
          <p:nvPr/>
        </p:nvSpPr>
        <p:spPr>
          <a:xfrm>
            <a:off x="4007880" y="5190480"/>
            <a:ext cx="848520" cy="27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000" spc="-1" strike="noStrike">
                <a:solidFill>
                  <a:srgbClr val="000000"/>
                </a:solidFill>
                <a:latin typeface="Arial"/>
                <a:ea typeface="DejaVu Sans"/>
              </a:rPr>
              <a:t>Muestra 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296" name="CustomShape 23"/>
          <p:cNvSpPr/>
          <p:nvPr/>
        </p:nvSpPr>
        <p:spPr>
          <a:xfrm>
            <a:off x="8867880" y="4176000"/>
            <a:ext cx="1424520" cy="1424520"/>
          </a:xfrm>
          <a:prstGeom prst="rect">
            <a:avLst/>
          </a:prstGeom>
          <a:noFill/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297" name="Line 24"/>
          <p:cNvSpPr/>
          <p:nvPr/>
        </p:nvSpPr>
        <p:spPr>
          <a:xfrm>
            <a:off x="2603880" y="5976000"/>
            <a:ext cx="6264000" cy="7200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8" name="Line 25"/>
          <p:cNvSpPr/>
          <p:nvPr/>
        </p:nvSpPr>
        <p:spPr>
          <a:xfrm flipV="1">
            <a:off x="2950560" y="4464000"/>
            <a:ext cx="5989320" cy="7200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9" name="Line 26"/>
          <p:cNvSpPr/>
          <p:nvPr/>
        </p:nvSpPr>
        <p:spPr>
          <a:xfrm>
            <a:off x="2950560" y="4896000"/>
            <a:ext cx="5989320" cy="36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0" name="Line 27"/>
          <p:cNvSpPr/>
          <p:nvPr/>
        </p:nvSpPr>
        <p:spPr>
          <a:xfrm>
            <a:off x="2950560" y="5256000"/>
            <a:ext cx="5989320" cy="36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01" name="Imagen 184_3" descr=""/>
          <p:cNvPicPr/>
          <p:nvPr/>
        </p:nvPicPr>
        <p:blipFill>
          <a:blip r:embed="rId1"/>
          <a:stretch/>
        </p:blipFill>
        <p:spPr>
          <a:xfrm>
            <a:off x="10800000" y="5553720"/>
            <a:ext cx="1256040" cy="1141920"/>
          </a:xfrm>
          <a:prstGeom prst="rect">
            <a:avLst/>
          </a:prstGeom>
          <a:ln>
            <a:noFill/>
          </a:ln>
        </p:spPr>
      </p:pic>
      <p:sp>
        <p:nvSpPr>
          <p:cNvPr id="302" name="Line 28"/>
          <p:cNvSpPr/>
          <p:nvPr/>
        </p:nvSpPr>
        <p:spPr>
          <a:xfrm flipV="1">
            <a:off x="2950560" y="4464000"/>
            <a:ext cx="5989320" cy="72000"/>
          </a:xfrm>
          <a:prstGeom prst="line">
            <a:avLst/>
          </a:prstGeom>
          <a:ln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03" name="Line 29"/>
          <p:cNvSpPr/>
          <p:nvPr/>
        </p:nvSpPr>
        <p:spPr>
          <a:xfrm flipV="1">
            <a:off x="2916720" y="4873320"/>
            <a:ext cx="5989320" cy="72000"/>
          </a:xfrm>
          <a:prstGeom prst="line">
            <a:avLst/>
          </a:prstGeom>
          <a:ln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04" name="Line 30"/>
          <p:cNvSpPr/>
          <p:nvPr/>
        </p:nvSpPr>
        <p:spPr>
          <a:xfrm flipV="1">
            <a:off x="2954520" y="5216040"/>
            <a:ext cx="5989320" cy="72000"/>
          </a:xfrm>
          <a:prstGeom prst="line">
            <a:avLst/>
          </a:prstGeom>
          <a:ln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05" name="Line 31"/>
          <p:cNvSpPr/>
          <p:nvPr/>
        </p:nvSpPr>
        <p:spPr>
          <a:xfrm flipH="1">
            <a:off x="1536480" y="688320"/>
            <a:ext cx="8192160" cy="360"/>
          </a:xfrm>
          <a:prstGeom prst="line">
            <a:avLst/>
          </a:prstGeom>
          <a:ln w="25560">
            <a:solidFill>
              <a:srgbClr val="3333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06" name="CustomShape 32"/>
          <p:cNvSpPr/>
          <p:nvPr/>
        </p:nvSpPr>
        <p:spPr>
          <a:xfrm>
            <a:off x="1536480" y="60480"/>
            <a:ext cx="8386560" cy="54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      </a:t>
            </a: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Material y Métodos</a:t>
            </a:r>
            <a:endParaRPr b="0" lang="es-ES" sz="3000" spc="-1" strike="noStrike">
              <a:latin typeface="Arial"/>
            </a:endParaRPr>
          </a:p>
        </p:txBody>
      </p:sp>
      <p:pic>
        <p:nvPicPr>
          <p:cNvPr id="307" name="Imagen 183" descr=""/>
          <p:cNvPicPr/>
          <p:nvPr/>
        </p:nvPicPr>
        <p:blipFill>
          <a:blip r:embed="rId2"/>
          <a:stretch/>
        </p:blipFill>
        <p:spPr>
          <a:xfrm>
            <a:off x="105120" y="144000"/>
            <a:ext cx="1910520" cy="989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n 185" descr=""/>
          <p:cNvPicPr/>
          <p:nvPr/>
        </p:nvPicPr>
        <p:blipFill>
          <a:blip r:embed="rId1"/>
          <a:stretch/>
        </p:blipFill>
        <p:spPr>
          <a:xfrm>
            <a:off x="5804280" y="360"/>
            <a:ext cx="4977000" cy="6856920"/>
          </a:xfrm>
          <a:prstGeom prst="rect">
            <a:avLst/>
          </a:prstGeom>
          <a:ln>
            <a:noFill/>
          </a:ln>
        </p:spPr>
      </p:pic>
      <p:sp>
        <p:nvSpPr>
          <p:cNvPr id="309" name="CustomShape 1"/>
          <p:cNvSpPr/>
          <p:nvPr/>
        </p:nvSpPr>
        <p:spPr>
          <a:xfrm>
            <a:off x="730800" y="1283760"/>
            <a:ext cx="3167280" cy="77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i="1" lang="es-ES" sz="1600" spc="-1" strike="noStrike">
                <a:solidFill>
                  <a:srgbClr val="000000"/>
                </a:solidFill>
                <a:latin typeface="Arial"/>
                <a:ea typeface="Mangal"/>
              </a:rPr>
              <a:t>Muestras de suero de sujetos que han desarrollado un cáncer de pulmón en el seguimiento de la cohorte </a:t>
            </a:r>
            <a:r>
              <a:rPr b="1" i="1" lang="es-ES" sz="1600" spc="-1" strike="noStrike">
                <a:solidFill>
                  <a:srgbClr val="ff0000"/>
                </a:solidFill>
                <a:latin typeface="Arial"/>
                <a:ea typeface="Mangal"/>
              </a:rPr>
              <a:t>CHAIN</a:t>
            </a:r>
            <a:r>
              <a:rPr b="1" i="1" lang="es-ES" sz="1600" spc="-1" strike="noStrike">
                <a:solidFill>
                  <a:srgbClr val="000000"/>
                </a:solidFill>
                <a:latin typeface="Arial"/>
                <a:ea typeface="Mangal"/>
              </a:rPr>
              <a:t> y la cohorte </a:t>
            </a:r>
            <a:r>
              <a:rPr b="1" i="1" lang="es-ES" sz="1600" spc="-1" strike="noStrike">
                <a:solidFill>
                  <a:srgbClr val="ff0000"/>
                </a:solidFill>
                <a:latin typeface="Arial"/>
                <a:ea typeface="Mangal"/>
              </a:rPr>
              <a:t>DEPRECAP</a:t>
            </a:r>
            <a:r>
              <a:rPr b="1" i="1" lang="es-ES" sz="1600" spc="-1" strike="noStrike">
                <a:solidFill>
                  <a:srgbClr val="000000"/>
                </a:solidFill>
                <a:latin typeface="Arial"/>
                <a:ea typeface="Mangal"/>
              </a:rPr>
              <a:t>.</a:t>
            </a:r>
            <a:endParaRPr b="0" lang="es-ES" sz="1600" spc="-1" strike="noStrike">
              <a:latin typeface="Arial"/>
            </a:endParaRPr>
          </a:p>
        </p:txBody>
      </p:sp>
      <p:pic>
        <p:nvPicPr>
          <p:cNvPr id="310" name="Imagen 187" descr=""/>
          <p:cNvPicPr/>
          <p:nvPr/>
        </p:nvPicPr>
        <p:blipFill>
          <a:blip r:embed="rId2"/>
          <a:stretch/>
        </p:blipFill>
        <p:spPr>
          <a:xfrm>
            <a:off x="104760" y="144000"/>
            <a:ext cx="1910520" cy="989280"/>
          </a:xfrm>
          <a:prstGeom prst="rect">
            <a:avLst/>
          </a:prstGeom>
          <a:ln>
            <a:noFill/>
          </a:ln>
        </p:spPr>
      </p:pic>
      <p:pic>
        <p:nvPicPr>
          <p:cNvPr id="311" name="Imagen 188" descr=""/>
          <p:cNvPicPr/>
          <p:nvPr/>
        </p:nvPicPr>
        <p:blipFill>
          <a:blip r:embed="rId3"/>
          <a:stretch/>
        </p:blipFill>
        <p:spPr>
          <a:xfrm>
            <a:off x="10728000" y="5544000"/>
            <a:ext cx="1256040" cy="1141920"/>
          </a:xfrm>
          <a:prstGeom prst="rect">
            <a:avLst/>
          </a:prstGeom>
          <a:ln>
            <a:noFill/>
          </a:ln>
        </p:spPr>
      </p:pic>
      <p:sp>
        <p:nvSpPr>
          <p:cNvPr id="312" name="CustomShape 2"/>
          <p:cNvSpPr/>
          <p:nvPr/>
        </p:nvSpPr>
        <p:spPr>
          <a:xfrm>
            <a:off x="408960" y="3188520"/>
            <a:ext cx="5064480" cy="2559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Se comparan los PMG de las muestras basales y las de los años previos al diagnóstico clínico.</a:t>
            </a:r>
            <a:endParaRPr b="0" lang="es-ES" sz="18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Se utilizaron </a:t>
            </a: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técnicas</a:t>
            </a:r>
            <a:r>
              <a:rPr b="0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 avanzadas de química analítica: </a:t>
            </a:r>
            <a:r>
              <a:rPr b="0" lang="es-ES" sz="1800" spc="-1" strike="noStrike">
                <a:solidFill>
                  <a:srgbClr val="00000a"/>
                </a:solidFill>
                <a:latin typeface="Calibri"/>
                <a:ea typeface="Calibri"/>
              </a:rPr>
              <a:t>espectrometría de masas y cromatografía líquida. </a:t>
            </a:r>
            <a:endParaRPr b="0" lang="es-ES" sz="1800" spc="-1" strike="noStrike">
              <a:latin typeface="Arial"/>
            </a:endParaRPr>
          </a:p>
          <a:p>
            <a:pPr lvl="1" marL="743040" indent="-285120">
              <a:lnSpc>
                <a:spcPct val="100000"/>
              </a:lnSpc>
              <a:buClr>
                <a:srgbClr val="00000a"/>
              </a:buClr>
              <a:buFont typeface="StarSymbol"/>
              <a:buChar char="-"/>
            </a:pPr>
            <a:r>
              <a:rPr b="0" lang="es-ES" sz="1800" spc="-1" strike="noStrike">
                <a:solidFill>
                  <a:srgbClr val="00000a"/>
                </a:solidFill>
                <a:latin typeface="Calibri"/>
                <a:ea typeface="Calibri"/>
              </a:rPr>
              <a:t>Para la comparación entre grupos, se utilizó el Análisis Discriminante de Mínimos Cuadrados Parciales (PLS-DA). 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CustomShape 1"/>
          <p:cNvSpPr/>
          <p:nvPr/>
        </p:nvSpPr>
        <p:spPr>
          <a:xfrm>
            <a:off x="0" y="-3240"/>
            <a:ext cx="12191400" cy="68605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4" name="Line 2"/>
          <p:cNvSpPr/>
          <p:nvPr/>
        </p:nvSpPr>
        <p:spPr>
          <a:xfrm>
            <a:off x="0" y="843480"/>
            <a:ext cx="12188520" cy="0"/>
          </a:xfrm>
          <a:prstGeom prst="line">
            <a:avLst/>
          </a:prstGeom>
          <a:ln w="5076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5" name="CustomShape 3"/>
          <p:cNvSpPr/>
          <p:nvPr/>
        </p:nvSpPr>
        <p:spPr>
          <a:xfrm>
            <a:off x="3240" y="968400"/>
            <a:ext cx="12188160" cy="4946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6" name="CustomShape 4"/>
          <p:cNvSpPr/>
          <p:nvPr/>
        </p:nvSpPr>
        <p:spPr>
          <a:xfrm>
            <a:off x="795240" y="1566360"/>
            <a:ext cx="10600560" cy="216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262699"/>
                </a:solidFill>
                <a:latin typeface="Arial"/>
                <a:ea typeface="DejaVu Sans"/>
              </a:rPr>
              <a:t>RESULTADOS</a:t>
            </a:r>
            <a:endParaRPr b="0" lang="es-ES" sz="6000" spc="-1" strike="noStrike">
              <a:latin typeface="Arial"/>
            </a:endParaRPr>
          </a:p>
        </p:txBody>
      </p:sp>
      <p:sp>
        <p:nvSpPr>
          <p:cNvPr id="317" name="Line 5"/>
          <p:cNvSpPr/>
          <p:nvPr/>
        </p:nvSpPr>
        <p:spPr>
          <a:xfrm>
            <a:off x="4724280" y="3894480"/>
            <a:ext cx="2743200" cy="0"/>
          </a:xfrm>
          <a:prstGeom prst="line">
            <a:avLst/>
          </a:prstGeom>
          <a:ln w="1908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8" name="Line 6"/>
          <p:cNvSpPr/>
          <p:nvPr/>
        </p:nvSpPr>
        <p:spPr>
          <a:xfrm>
            <a:off x="0" y="6028560"/>
            <a:ext cx="12188520" cy="0"/>
          </a:xfrm>
          <a:prstGeom prst="line">
            <a:avLst/>
          </a:prstGeom>
          <a:ln w="5076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9" name="CustomShape 7"/>
          <p:cNvSpPr/>
          <p:nvPr/>
        </p:nvSpPr>
        <p:spPr>
          <a:xfrm>
            <a:off x="1383480" y="5209560"/>
            <a:ext cx="9420120" cy="912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a"/>
                </a:solidFill>
                <a:latin typeface="Calibri"/>
                <a:ea typeface="Calibri"/>
              </a:rPr>
              <a:t>En los años previos al diagnóstico clínico del cáncer de pulmón, ya se producen cambios metabólicos, y de determinados metabolitos, que podrían sugerir la aparición de un futuro CP. </a:t>
            </a:r>
            <a:endParaRPr b="0" lang="es-E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800" spc="-1" strike="noStrike">
              <a:latin typeface="Arial"/>
            </a:endParaRPr>
          </a:p>
        </p:txBody>
      </p:sp>
      <p:pic>
        <p:nvPicPr>
          <p:cNvPr id="320" name="Imagen 172_4" descr=""/>
          <p:cNvPicPr/>
          <p:nvPr/>
        </p:nvPicPr>
        <p:blipFill>
          <a:blip r:embed="rId1"/>
          <a:stretch/>
        </p:blipFill>
        <p:spPr>
          <a:xfrm>
            <a:off x="32760" y="18360"/>
            <a:ext cx="1910520" cy="989280"/>
          </a:xfrm>
          <a:prstGeom prst="rect">
            <a:avLst/>
          </a:prstGeom>
          <a:ln>
            <a:noFill/>
          </a:ln>
        </p:spPr>
      </p:pic>
      <p:pic>
        <p:nvPicPr>
          <p:cNvPr id="321" name="Imagen 184_4" descr=""/>
          <p:cNvPicPr/>
          <p:nvPr/>
        </p:nvPicPr>
        <p:blipFill>
          <a:blip r:embed="rId2"/>
          <a:stretch/>
        </p:blipFill>
        <p:spPr>
          <a:xfrm>
            <a:off x="10800000" y="5553720"/>
            <a:ext cx="1256040" cy="1141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Imagen 475" descr=""/>
          <p:cNvPicPr/>
          <p:nvPr/>
        </p:nvPicPr>
        <p:blipFill>
          <a:blip r:embed="rId1"/>
          <a:stretch/>
        </p:blipFill>
        <p:spPr>
          <a:xfrm>
            <a:off x="2363400" y="1501560"/>
            <a:ext cx="2970360" cy="2152800"/>
          </a:xfrm>
          <a:prstGeom prst="rect">
            <a:avLst/>
          </a:prstGeom>
          <a:ln>
            <a:noFill/>
          </a:ln>
        </p:spPr>
      </p:pic>
      <p:pic>
        <p:nvPicPr>
          <p:cNvPr id="323" name="Imagen 476" descr=""/>
          <p:cNvPicPr/>
          <p:nvPr/>
        </p:nvPicPr>
        <p:blipFill>
          <a:blip r:embed="rId2"/>
          <a:stretch/>
        </p:blipFill>
        <p:spPr>
          <a:xfrm>
            <a:off x="6324120" y="1206000"/>
            <a:ext cx="1630440" cy="1219320"/>
          </a:xfrm>
          <a:prstGeom prst="rect">
            <a:avLst/>
          </a:prstGeom>
          <a:ln>
            <a:noFill/>
          </a:ln>
        </p:spPr>
      </p:pic>
      <p:pic>
        <p:nvPicPr>
          <p:cNvPr id="324" name="Imagen 477" descr=""/>
          <p:cNvPicPr/>
          <p:nvPr/>
        </p:nvPicPr>
        <p:blipFill>
          <a:blip r:embed="rId3"/>
          <a:stretch/>
        </p:blipFill>
        <p:spPr>
          <a:xfrm>
            <a:off x="8104320" y="1207080"/>
            <a:ext cx="1531080" cy="1144800"/>
          </a:xfrm>
          <a:prstGeom prst="rect">
            <a:avLst/>
          </a:prstGeom>
          <a:ln>
            <a:noFill/>
          </a:ln>
        </p:spPr>
      </p:pic>
      <p:pic>
        <p:nvPicPr>
          <p:cNvPr id="325" name="Imagen 478" descr=""/>
          <p:cNvPicPr/>
          <p:nvPr/>
        </p:nvPicPr>
        <p:blipFill>
          <a:blip r:embed="rId4"/>
          <a:stretch/>
        </p:blipFill>
        <p:spPr>
          <a:xfrm>
            <a:off x="6468120" y="2863080"/>
            <a:ext cx="1414440" cy="1057320"/>
          </a:xfrm>
          <a:prstGeom prst="rect">
            <a:avLst/>
          </a:prstGeom>
          <a:ln>
            <a:noFill/>
          </a:ln>
        </p:spPr>
      </p:pic>
      <p:pic>
        <p:nvPicPr>
          <p:cNvPr id="326" name="Imagen 479" descr=""/>
          <p:cNvPicPr/>
          <p:nvPr/>
        </p:nvPicPr>
        <p:blipFill>
          <a:blip r:embed="rId5"/>
          <a:stretch/>
        </p:blipFill>
        <p:spPr>
          <a:xfrm>
            <a:off x="8220240" y="2791080"/>
            <a:ext cx="1462320" cy="1093320"/>
          </a:xfrm>
          <a:prstGeom prst="rect">
            <a:avLst/>
          </a:prstGeom>
          <a:ln>
            <a:noFill/>
          </a:ln>
        </p:spPr>
      </p:pic>
      <p:sp>
        <p:nvSpPr>
          <p:cNvPr id="327" name="CustomShape 1"/>
          <p:cNvSpPr/>
          <p:nvPr/>
        </p:nvSpPr>
        <p:spPr>
          <a:xfrm>
            <a:off x="2992320" y="3757320"/>
            <a:ext cx="177840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100" spc="-1" strike="noStrike">
                <a:solidFill>
                  <a:srgbClr val="000000"/>
                </a:solidFill>
                <a:latin typeface="Arial"/>
                <a:ea typeface="DejaVu Sans"/>
              </a:rPr>
              <a:t>Group A </a:t>
            </a:r>
            <a:r>
              <a:rPr b="0" lang="es-ES" sz="1100" spc="-1" strike="noStrike">
                <a:solidFill>
                  <a:srgbClr val="000000"/>
                </a:solidFill>
                <a:latin typeface="Arial"/>
                <a:ea typeface="DejaVu Sans"/>
              </a:rPr>
              <a:t>(Year 0) </a:t>
            </a:r>
            <a:endParaRPr b="0" lang="es-ES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ES" sz="1100" spc="-1" strike="noStrike">
                <a:solidFill>
                  <a:srgbClr val="ff4000"/>
                </a:solidFill>
                <a:latin typeface="Arial"/>
                <a:ea typeface="DejaVu Sans"/>
              </a:rPr>
              <a:t>Group B1 (Years -1 y -2) </a:t>
            </a:r>
            <a:endParaRPr b="0" lang="es-ES" sz="1100" spc="-1" strike="noStrike">
              <a:latin typeface="Arial"/>
            </a:endParaRPr>
          </a:p>
        </p:txBody>
      </p:sp>
      <p:graphicFrame>
        <p:nvGraphicFramePr>
          <p:cNvPr id="328" name="Table 2"/>
          <p:cNvGraphicFramePr/>
          <p:nvPr/>
        </p:nvGraphicFramePr>
        <p:xfrm>
          <a:off x="2056680" y="4493520"/>
          <a:ext cx="5169960" cy="894960"/>
        </p:xfrm>
        <a:graphic>
          <a:graphicData uri="http://schemas.openxmlformats.org/drawingml/2006/table">
            <a:tbl>
              <a:tblPr/>
              <a:tblGrid>
                <a:gridCol w="1296000"/>
                <a:gridCol w="666720"/>
                <a:gridCol w="620640"/>
                <a:gridCol w="861120"/>
                <a:gridCol w="861120"/>
                <a:gridCol w="864720"/>
              </a:tblGrid>
              <a:tr h="35028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Pathway Name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-log(p)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Impact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Nº of altered metabolites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Name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KEGG Code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</a:tr>
              <a:tr h="54504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Calibri;Calibri"/>
                          <a:ea typeface="DejaVu Sans"/>
                        </a:rPr>
                        <a:t>Glycine, serine and </a:t>
                      </a:r>
                      <a:endParaRPr b="0" lang="es-ES" sz="11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threonine metabolism 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1.84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0.27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 of 33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Glycine </a:t>
                      </a:r>
                      <a:endParaRPr b="0" lang="es-ES" sz="9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Glyceric acid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C00037 </a:t>
                      </a:r>
                      <a:endParaRPr b="0" lang="es-ES" sz="9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C00258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" name="Table 3"/>
          <p:cNvGraphicFramePr/>
          <p:nvPr/>
        </p:nvGraphicFramePr>
        <p:xfrm>
          <a:off x="2031480" y="5752080"/>
          <a:ext cx="5169960" cy="894960"/>
        </p:xfrm>
        <a:graphic>
          <a:graphicData uri="http://schemas.openxmlformats.org/drawingml/2006/table">
            <a:tbl>
              <a:tblPr/>
              <a:tblGrid>
                <a:gridCol w="1296000"/>
                <a:gridCol w="666720"/>
                <a:gridCol w="620640"/>
                <a:gridCol w="861120"/>
                <a:gridCol w="861120"/>
                <a:gridCol w="864720"/>
              </a:tblGrid>
              <a:tr h="3502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Pathway Name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-log(p)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Impact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Nº of altered metabolites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Name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KEGG Code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</a:tr>
              <a:tr h="5450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Calibri;Calibri"/>
                          <a:ea typeface="Calibri;Calibri"/>
                        </a:rPr>
                        <a:t>Aminoacyl-tRNA biosynthesis 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2.69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0.00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 of 48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Glutamine </a:t>
                      </a:r>
                      <a:endParaRPr b="0" lang="es-ES" sz="9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Glycine </a:t>
                      </a:r>
                      <a:endParaRPr b="0" lang="es-ES" sz="9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Valine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C00064 </a:t>
                      </a:r>
                      <a:endParaRPr b="0" lang="es-ES" sz="9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C00037 </a:t>
                      </a:r>
                      <a:endParaRPr b="0" lang="es-ES" sz="9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9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C00183 </a:t>
                      </a:r>
                      <a:endParaRPr b="0" lang="es-ES" sz="900" spc="-1" strike="noStrike">
                        <a:latin typeface="Arial"/>
                      </a:endParaRPr>
                    </a:p>
                  </a:txBody>
                  <a:tcPr marL="91440" marR="91440"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  <p:sp>
        <p:nvSpPr>
          <p:cNvPr id="330" name="CustomShape 4"/>
          <p:cNvSpPr/>
          <p:nvPr/>
        </p:nvSpPr>
        <p:spPr>
          <a:xfrm>
            <a:off x="7744320" y="4735080"/>
            <a:ext cx="2512800" cy="39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s-ES" sz="1100" spc="-1" strike="noStrike">
                <a:solidFill>
                  <a:srgbClr val="000000"/>
                </a:solidFill>
                <a:latin typeface="Arial"/>
                <a:ea typeface="Microsoft YaHei"/>
              </a:rPr>
              <a:t>Glycine, serine and threonine metabolism </a:t>
            </a:r>
            <a:endParaRPr b="0" lang="es-ES" sz="1100" spc="-1" strike="noStrike">
              <a:latin typeface="Arial"/>
            </a:endParaRPr>
          </a:p>
        </p:txBody>
      </p:sp>
      <p:sp>
        <p:nvSpPr>
          <p:cNvPr id="331" name="CustomShape 5"/>
          <p:cNvSpPr/>
          <p:nvPr/>
        </p:nvSpPr>
        <p:spPr>
          <a:xfrm>
            <a:off x="7672320" y="5959080"/>
            <a:ext cx="2512800" cy="238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0" lang="es-ES" sz="1100" spc="-1" strike="noStrike">
                <a:solidFill>
                  <a:srgbClr val="000000"/>
                </a:solidFill>
                <a:latin typeface="Arial"/>
                <a:ea typeface="Microsoft YaHei"/>
              </a:rPr>
              <a:t> </a:t>
            </a:r>
            <a:r>
              <a:rPr b="0" lang="es-ES" sz="1100" spc="-1" strike="noStrike">
                <a:solidFill>
                  <a:srgbClr val="000000"/>
                </a:solidFill>
                <a:latin typeface="Arial"/>
                <a:ea typeface="Microsoft YaHei"/>
              </a:rPr>
              <a:t>Aminoacyl-tRNA biosynthesis </a:t>
            </a:r>
            <a:endParaRPr b="0" lang="es-ES" sz="1100" spc="-1" strike="noStrike">
              <a:latin typeface="Arial"/>
            </a:endParaRPr>
          </a:p>
        </p:txBody>
      </p:sp>
      <p:sp>
        <p:nvSpPr>
          <p:cNvPr id="332" name="CustomShape 6"/>
          <p:cNvSpPr/>
          <p:nvPr/>
        </p:nvSpPr>
        <p:spPr>
          <a:xfrm>
            <a:off x="8392320" y="3890160"/>
            <a:ext cx="1434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Galactose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33" name="CustomShape 7"/>
          <p:cNvSpPr/>
          <p:nvPr/>
        </p:nvSpPr>
        <p:spPr>
          <a:xfrm>
            <a:off x="6592320" y="3915000"/>
            <a:ext cx="1434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Oxalic acid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34" name="CustomShape 8"/>
          <p:cNvSpPr/>
          <p:nvPr/>
        </p:nvSpPr>
        <p:spPr>
          <a:xfrm>
            <a:off x="6808320" y="2403000"/>
            <a:ext cx="1434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Valine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35" name="CustomShape 9"/>
          <p:cNvSpPr/>
          <p:nvPr/>
        </p:nvSpPr>
        <p:spPr>
          <a:xfrm>
            <a:off x="8320320" y="2431080"/>
            <a:ext cx="1434240" cy="498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Glutamine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36" name="Line 10"/>
          <p:cNvSpPr/>
          <p:nvPr/>
        </p:nvSpPr>
        <p:spPr>
          <a:xfrm flipH="1">
            <a:off x="1313280" y="1103040"/>
            <a:ext cx="9593280" cy="45720"/>
          </a:xfrm>
          <a:prstGeom prst="line">
            <a:avLst/>
          </a:prstGeom>
          <a:ln w="25560">
            <a:solidFill>
              <a:srgbClr val="3333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37" name="CustomShape 11"/>
          <p:cNvSpPr/>
          <p:nvPr/>
        </p:nvSpPr>
        <p:spPr>
          <a:xfrm>
            <a:off x="2520000" y="60480"/>
            <a:ext cx="8386560" cy="54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Comparación entre CP basal y los 2 años previos a su diagnóstico clínico</a:t>
            </a:r>
            <a:endParaRPr b="0" lang="es-ES" sz="3000" spc="-1" strike="noStrike">
              <a:latin typeface="Arial"/>
            </a:endParaRPr>
          </a:p>
        </p:txBody>
      </p:sp>
      <p:pic>
        <p:nvPicPr>
          <p:cNvPr id="338" name="Imagen 205" descr=""/>
          <p:cNvPicPr/>
          <p:nvPr/>
        </p:nvPicPr>
        <p:blipFill>
          <a:blip r:embed="rId6"/>
          <a:stretch/>
        </p:blipFill>
        <p:spPr>
          <a:xfrm>
            <a:off x="32760" y="90000"/>
            <a:ext cx="1910520" cy="989280"/>
          </a:xfrm>
          <a:prstGeom prst="rect">
            <a:avLst/>
          </a:prstGeom>
          <a:ln>
            <a:noFill/>
          </a:ln>
        </p:spPr>
      </p:pic>
      <p:pic>
        <p:nvPicPr>
          <p:cNvPr id="339" name="Imagen 206" descr=""/>
          <p:cNvPicPr/>
          <p:nvPr/>
        </p:nvPicPr>
        <p:blipFill>
          <a:blip r:embed="rId7"/>
          <a:stretch/>
        </p:blipFill>
        <p:spPr>
          <a:xfrm>
            <a:off x="10839240" y="5553360"/>
            <a:ext cx="1256040" cy="1141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Imagen 490" descr=""/>
          <p:cNvPicPr/>
          <p:nvPr/>
        </p:nvPicPr>
        <p:blipFill>
          <a:blip r:embed="rId1"/>
          <a:stretch/>
        </p:blipFill>
        <p:spPr>
          <a:xfrm>
            <a:off x="8313120" y="1676880"/>
            <a:ext cx="1341000" cy="1002240"/>
          </a:xfrm>
          <a:prstGeom prst="rect">
            <a:avLst/>
          </a:prstGeom>
          <a:ln>
            <a:noFill/>
          </a:ln>
        </p:spPr>
      </p:pic>
      <p:sp>
        <p:nvSpPr>
          <p:cNvPr id="341" name="CustomShape 1"/>
          <p:cNvSpPr/>
          <p:nvPr/>
        </p:nvSpPr>
        <p:spPr>
          <a:xfrm>
            <a:off x="2603880" y="3614400"/>
            <a:ext cx="2138400" cy="54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100" spc="-1" strike="noStrike">
                <a:solidFill>
                  <a:srgbClr val="000000"/>
                </a:solidFill>
                <a:latin typeface="Arial"/>
                <a:ea typeface="DejaVu Sans"/>
              </a:rPr>
              <a:t>Group A </a:t>
            </a:r>
            <a:r>
              <a:rPr b="0" lang="es-ES" sz="1100" spc="-1" strike="noStrike">
                <a:solidFill>
                  <a:srgbClr val="000000"/>
                </a:solidFill>
                <a:latin typeface="Arial"/>
                <a:ea typeface="DejaVu Sans"/>
              </a:rPr>
              <a:t>(Year 0) </a:t>
            </a:r>
            <a:endParaRPr b="0" lang="es-ES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ES" sz="1100" spc="-1" strike="noStrike">
                <a:solidFill>
                  <a:srgbClr val="5138f2"/>
                </a:solidFill>
                <a:latin typeface="Arial"/>
                <a:ea typeface="DejaVu Sans"/>
              </a:rPr>
              <a:t>Group B2 (Years -1, -2 y -3) </a:t>
            </a:r>
            <a:endParaRPr b="0" lang="es-ES" sz="1100" spc="-1" strike="noStrike">
              <a:latin typeface="Arial"/>
            </a:endParaRPr>
          </a:p>
        </p:txBody>
      </p:sp>
      <p:pic>
        <p:nvPicPr>
          <p:cNvPr id="342" name="Imagen 493" descr=""/>
          <p:cNvPicPr/>
          <p:nvPr/>
        </p:nvPicPr>
        <p:blipFill>
          <a:blip r:embed="rId2"/>
          <a:stretch/>
        </p:blipFill>
        <p:spPr>
          <a:xfrm>
            <a:off x="2444400" y="1362600"/>
            <a:ext cx="2672280" cy="2070360"/>
          </a:xfrm>
          <a:prstGeom prst="rect">
            <a:avLst/>
          </a:prstGeom>
          <a:ln>
            <a:noFill/>
          </a:ln>
        </p:spPr>
      </p:pic>
      <p:pic>
        <p:nvPicPr>
          <p:cNvPr id="343" name="Imagen 494" descr=""/>
          <p:cNvPicPr/>
          <p:nvPr/>
        </p:nvPicPr>
        <p:blipFill>
          <a:blip r:embed="rId3"/>
          <a:stretch/>
        </p:blipFill>
        <p:spPr>
          <a:xfrm>
            <a:off x="6636960" y="1676880"/>
            <a:ext cx="1361160" cy="1000800"/>
          </a:xfrm>
          <a:prstGeom prst="rect">
            <a:avLst/>
          </a:prstGeom>
          <a:ln>
            <a:noFill/>
          </a:ln>
        </p:spPr>
      </p:pic>
      <p:pic>
        <p:nvPicPr>
          <p:cNvPr id="344" name="Imagen 495" descr=""/>
          <p:cNvPicPr/>
          <p:nvPr/>
        </p:nvPicPr>
        <p:blipFill>
          <a:blip r:embed="rId4"/>
          <a:stretch/>
        </p:blipFill>
        <p:spPr>
          <a:xfrm>
            <a:off x="6705000" y="3080880"/>
            <a:ext cx="1293120" cy="966240"/>
          </a:xfrm>
          <a:prstGeom prst="rect">
            <a:avLst/>
          </a:prstGeom>
          <a:ln>
            <a:noFill/>
          </a:ln>
        </p:spPr>
      </p:pic>
      <p:pic>
        <p:nvPicPr>
          <p:cNvPr id="345" name="Imagen 496" descr=""/>
          <p:cNvPicPr/>
          <p:nvPr/>
        </p:nvPicPr>
        <p:blipFill>
          <a:blip r:embed="rId5"/>
          <a:stretch/>
        </p:blipFill>
        <p:spPr>
          <a:xfrm>
            <a:off x="8363880" y="3101040"/>
            <a:ext cx="1362240" cy="1018080"/>
          </a:xfrm>
          <a:prstGeom prst="rect">
            <a:avLst/>
          </a:prstGeom>
          <a:ln>
            <a:noFill/>
          </a:ln>
        </p:spPr>
      </p:pic>
      <p:pic>
        <p:nvPicPr>
          <p:cNvPr id="346" name="Imagen 497" descr=""/>
          <p:cNvPicPr/>
          <p:nvPr/>
        </p:nvPicPr>
        <p:blipFill>
          <a:blip r:embed="rId6"/>
          <a:stretch/>
        </p:blipFill>
        <p:spPr>
          <a:xfrm>
            <a:off x="6753600" y="4628880"/>
            <a:ext cx="1244520" cy="930240"/>
          </a:xfrm>
          <a:prstGeom prst="rect">
            <a:avLst/>
          </a:prstGeom>
          <a:ln>
            <a:noFill/>
          </a:ln>
        </p:spPr>
      </p:pic>
      <p:pic>
        <p:nvPicPr>
          <p:cNvPr id="347" name="Imagen 498" descr=""/>
          <p:cNvPicPr/>
          <p:nvPr/>
        </p:nvPicPr>
        <p:blipFill>
          <a:blip r:embed="rId7"/>
          <a:stretch/>
        </p:blipFill>
        <p:spPr>
          <a:xfrm>
            <a:off x="8573040" y="4550040"/>
            <a:ext cx="1081080" cy="1009080"/>
          </a:xfrm>
          <a:prstGeom prst="rect">
            <a:avLst/>
          </a:prstGeom>
          <a:ln>
            <a:noFill/>
          </a:ln>
        </p:spPr>
      </p:pic>
      <p:pic>
        <p:nvPicPr>
          <p:cNvPr id="348" name="Imagen 499" descr=""/>
          <p:cNvPicPr/>
          <p:nvPr/>
        </p:nvPicPr>
        <p:blipFill>
          <a:blip r:embed="rId8"/>
          <a:srcRect l="0" t="0" r="11799" b="0"/>
          <a:stretch/>
        </p:blipFill>
        <p:spPr>
          <a:xfrm>
            <a:off x="2211120" y="4546440"/>
            <a:ext cx="2793960" cy="1987200"/>
          </a:xfrm>
          <a:prstGeom prst="rect">
            <a:avLst/>
          </a:prstGeom>
          <a:ln>
            <a:noFill/>
          </a:ln>
        </p:spPr>
      </p:pic>
      <p:sp>
        <p:nvSpPr>
          <p:cNvPr id="349" name="CustomShape 2"/>
          <p:cNvSpPr/>
          <p:nvPr/>
        </p:nvSpPr>
        <p:spPr>
          <a:xfrm>
            <a:off x="8723880" y="2728800"/>
            <a:ext cx="1434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Valine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50" name="CustomShape 3"/>
          <p:cNvSpPr/>
          <p:nvPr/>
        </p:nvSpPr>
        <p:spPr>
          <a:xfrm>
            <a:off x="6707880" y="2728800"/>
            <a:ext cx="1434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Oxalic acid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51" name="CustomShape 4"/>
          <p:cNvSpPr/>
          <p:nvPr/>
        </p:nvSpPr>
        <p:spPr>
          <a:xfrm>
            <a:off x="8435880" y="4124880"/>
            <a:ext cx="1434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Cholesterol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52" name="CustomShape 5"/>
          <p:cNvSpPr/>
          <p:nvPr/>
        </p:nvSpPr>
        <p:spPr>
          <a:xfrm>
            <a:off x="6707880" y="4124880"/>
            <a:ext cx="1434240" cy="354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Stearic acid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53" name="CustomShape 6"/>
          <p:cNvSpPr/>
          <p:nvPr/>
        </p:nvSpPr>
        <p:spPr>
          <a:xfrm>
            <a:off x="8579880" y="5608800"/>
            <a:ext cx="1434240" cy="598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Glutamine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54" name="CustomShape 7"/>
          <p:cNvSpPr/>
          <p:nvPr/>
        </p:nvSpPr>
        <p:spPr>
          <a:xfrm>
            <a:off x="6563880" y="5599080"/>
            <a:ext cx="1794240" cy="53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Phosphoric acid</a:t>
            </a:r>
            <a:endParaRPr b="0" lang="es-ES" sz="1600" spc="-1" strike="noStrike">
              <a:latin typeface="Arial"/>
            </a:endParaRPr>
          </a:p>
        </p:txBody>
      </p:sp>
      <p:pic>
        <p:nvPicPr>
          <p:cNvPr id="355" name="Imagen 225" descr=""/>
          <p:cNvPicPr/>
          <p:nvPr/>
        </p:nvPicPr>
        <p:blipFill>
          <a:blip r:embed="rId9"/>
          <a:stretch/>
        </p:blipFill>
        <p:spPr>
          <a:xfrm>
            <a:off x="10839240" y="5553360"/>
            <a:ext cx="1256040" cy="1141920"/>
          </a:xfrm>
          <a:prstGeom prst="rect">
            <a:avLst/>
          </a:prstGeom>
          <a:ln>
            <a:noFill/>
          </a:ln>
        </p:spPr>
      </p:pic>
      <p:sp>
        <p:nvSpPr>
          <p:cNvPr id="356" name="Line 8"/>
          <p:cNvSpPr/>
          <p:nvPr/>
        </p:nvSpPr>
        <p:spPr>
          <a:xfrm flipH="1">
            <a:off x="1313280" y="1103040"/>
            <a:ext cx="9593280" cy="45720"/>
          </a:xfrm>
          <a:prstGeom prst="line">
            <a:avLst/>
          </a:prstGeom>
          <a:ln w="25560">
            <a:solidFill>
              <a:srgbClr val="3333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57" name="CustomShape 9"/>
          <p:cNvSpPr/>
          <p:nvPr/>
        </p:nvSpPr>
        <p:spPr>
          <a:xfrm>
            <a:off x="2520000" y="60480"/>
            <a:ext cx="8386560" cy="54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Comparación entre CP basal y los 3 años previos a su diagnóstico clínico</a:t>
            </a:r>
            <a:endParaRPr b="0" lang="es-ES" sz="3000" spc="-1" strike="noStrike">
              <a:latin typeface="Arial"/>
            </a:endParaRPr>
          </a:p>
        </p:txBody>
      </p:sp>
      <p:pic>
        <p:nvPicPr>
          <p:cNvPr id="358" name="Imagen 205" descr=""/>
          <p:cNvPicPr/>
          <p:nvPr/>
        </p:nvPicPr>
        <p:blipFill>
          <a:blip r:embed="rId10"/>
          <a:stretch/>
        </p:blipFill>
        <p:spPr>
          <a:xfrm>
            <a:off x="32760" y="90000"/>
            <a:ext cx="1910520" cy="989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CustomShape 1"/>
          <p:cNvSpPr/>
          <p:nvPr/>
        </p:nvSpPr>
        <p:spPr>
          <a:xfrm>
            <a:off x="2901240" y="3657240"/>
            <a:ext cx="2138400" cy="54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100" spc="-1" strike="noStrike">
                <a:solidFill>
                  <a:srgbClr val="000000"/>
                </a:solidFill>
                <a:latin typeface="Arial"/>
                <a:ea typeface="DejaVu Sans"/>
              </a:rPr>
              <a:t>Group A </a:t>
            </a:r>
            <a:r>
              <a:rPr b="0" lang="es-ES" sz="1100" spc="-1" strike="noStrike">
                <a:solidFill>
                  <a:srgbClr val="000000"/>
                </a:solidFill>
                <a:latin typeface="Arial"/>
                <a:ea typeface="DejaVu Sans"/>
              </a:rPr>
              <a:t>(Year 0) </a:t>
            </a:r>
            <a:endParaRPr b="0" lang="es-ES" sz="11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ES" sz="1100" spc="-1" strike="noStrike">
                <a:solidFill>
                  <a:srgbClr val="ffbf00"/>
                </a:solidFill>
                <a:latin typeface="Arial"/>
                <a:ea typeface="DejaVu Sans"/>
              </a:rPr>
              <a:t>Group B3 (Years -4 a -7) </a:t>
            </a:r>
            <a:endParaRPr b="0" lang="es-ES" sz="1100" spc="-1" strike="noStrike">
              <a:latin typeface="Arial"/>
            </a:endParaRPr>
          </a:p>
        </p:txBody>
      </p:sp>
      <p:pic>
        <p:nvPicPr>
          <p:cNvPr id="360" name="Imagen 508" descr=""/>
          <p:cNvPicPr/>
          <p:nvPr/>
        </p:nvPicPr>
        <p:blipFill>
          <a:blip r:embed="rId1"/>
          <a:stretch/>
        </p:blipFill>
        <p:spPr>
          <a:xfrm>
            <a:off x="2489760" y="1323000"/>
            <a:ext cx="2811240" cy="2080800"/>
          </a:xfrm>
          <a:prstGeom prst="rect">
            <a:avLst/>
          </a:prstGeom>
          <a:ln>
            <a:noFill/>
          </a:ln>
        </p:spPr>
      </p:pic>
      <p:pic>
        <p:nvPicPr>
          <p:cNvPr id="361" name="Imagen 509" descr=""/>
          <p:cNvPicPr/>
          <p:nvPr/>
        </p:nvPicPr>
        <p:blipFill>
          <a:blip r:embed="rId2"/>
          <a:stretch/>
        </p:blipFill>
        <p:spPr>
          <a:xfrm>
            <a:off x="6534360" y="1531440"/>
            <a:ext cx="1506240" cy="1126080"/>
          </a:xfrm>
          <a:prstGeom prst="rect">
            <a:avLst/>
          </a:prstGeom>
          <a:ln>
            <a:noFill/>
          </a:ln>
        </p:spPr>
      </p:pic>
      <p:pic>
        <p:nvPicPr>
          <p:cNvPr id="362" name="Imagen 510" descr=""/>
          <p:cNvPicPr/>
          <p:nvPr/>
        </p:nvPicPr>
        <p:blipFill>
          <a:blip r:embed="rId3"/>
          <a:stretch/>
        </p:blipFill>
        <p:spPr>
          <a:xfrm>
            <a:off x="8418600" y="1549080"/>
            <a:ext cx="1494000" cy="1117440"/>
          </a:xfrm>
          <a:prstGeom prst="rect">
            <a:avLst/>
          </a:prstGeom>
          <a:ln>
            <a:noFill/>
          </a:ln>
        </p:spPr>
      </p:pic>
      <p:pic>
        <p:nvPicPr>
          <p:cNvPr id="363" name="Imagen 511" descr=""/>
          <p:cNvPicPr/>
          <p:nvPr/>
        </p:nvPicPr>
        <p:blipFill>
          <a:blip r:embed="rId4"/>
          <a:stretch/>
        </p:blipFill>
        <p:spPr>
          <a:xfrm>
            <a:off x="6534360" y="3134520"/>
            <a:ext cx="1506240" cy="1126440"/>
          </a:xfrm>
          <a:prstGeom prst="rect">
            <a:avLst/>
          </a:prstGeom>
          <a:ln>
            <a:noFill/>
          </a:ln>
        </p:spPr>
      </p:pic>
      <p:pic>
        <p:nvPicPr>
          <p:cNvPr id="364" name="Imagen 512" descr=""/>
          <p:cNvPicPr/>
          <p:nvPr/>
        </p:nvPicPr>
        <p:blipFill>
          <a:blip r:embed="rId5"/>
          <a:stretch/>
        </p:blipFill>
        <p:spPr>
          <a:xfrm>
            <a:off x="8406360" y="3125880"/>
            <a:ext cx="1506240" cy="1125720"/>
          </a:xfrm>
          <a:prstGeom prst="rect">
            <a:avLst/>
          </a:prstGeom>
          <a:ln>
            <a:noFill/>
          </a:ln>
        </p:spPr>
      </p:pic>
      <p:pic>
        <p:nvPicPr>
          <p:cNvPr id="365" name="Imagen 513" descr=""/>
          <p:cNvPicPr/>
          <p:nvPr/>
        </p:nvPicPr>
        <p:blipFill>
          <a:blip r:embed="rId6"/>
          <a:stretch/>
        </p:blipFill>
        <p:spPr>
          <a:xfrm>
            <a:off x="6534360" y="4789080"/>
            <a:ext cx="1434240" cy="1072080"/>
          </a:xfrm>
          <a:prstGeom prst="rect">
            <a:avLst/>
          </a:prstGeom>
          <a:ln>
            <a:noFill/>
          </a:ln>
        </p:spPr>
      </p:pic>
      <p:pic>
        <p:nvPicPr>
          <p:cNvPr id="366" name="Imagen 514" descr=""/>
          <p:cNvPicPr/>
          <p:nvPr/>
        </p:nvPicPr>
        <p:blipFill>
          <a:blip r:embed="rId7"/>
          <a:stretch/>
        </p:blipFill>
        <p:spPr>
          <a:xfrm>
            <a:off x="8381880" y="4719600"/>
            <a:ext cx="1529280" cy="1143720"/>
          </a:xfrm>
          <a:prstGeom prst="rect">
            <a:avLst/>
          </a:prstGeom>
          <a:ln>
            <a:noFill/>
          </a:ln>
        </p:spPr>
      </p:pic>
      <p:pic>
        <p:nvPicPr>
          <p:cNvPr id="367" name="Imagen 515" descr=""/>
          <p:cNvPicPr/>
          <p:nvPr/>
        </p:nvPicPr>
        <p:blipFill>
          <a:blip r:embed="rId8"/>
          <a:srcRect l="0" t="0" r="11312" b="0"/>
          <a:stretch/>
        </p:blipFill>
        <p:spPr>
          <a:xfrm>
            <a:off x="2309040" y="4464720"/>
            <a:ext cx="2913480" cy="2016000"/>
          </a:xfrm>
          <a:prstGeom prst="rect">
            <a:avLst/>
          </a:prstGeom>
          <a:ln>
            <a:noFill/>
          </a:ln>
        </p:spPr>
      </p:pic>
      <p:sp>
        <p:nvSpPr>
          <p:cNvPr id="368" name="CustomShape 2"/>
          <p:cNvSpPr/>
          <p:nvPr/>
        </p:nvSpPr>
        <p:spPr>
          <a:xfrm>
            <a:off x="8658360" y="2720160"/>
            <a:ext cx="1434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Acetamide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69" name="CustomShape 3"/>
          <p:cNvSpPr/>
          <p:nvPr/>
        </p:nvSpPr>
        <p:spPr>
          <a:xfrm>
            <a:off x="6606360" y="2701080"/>
            <a:ext cx="1578240" cy="53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Glyceric acid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70" name="CustomShape 4"/>
          <p:cNvSpPr/>
          <p:nvPr/>
        </p:nvSpPr>
        <p:spPr>
          <a:xfrm>
            <a:off x="8622360" y="4213080"/>
            <a:ext cx="1434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Glutamine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71" name="CustomShape 5"/>
          <p:cNvSpPr/>
          <p:nvPr/>
        </p:nvSpPr>
        <p:spPr>
          <a:xfrm>
            <a:off x="6894360" y="4213080"/>
            <a:ext cx="1434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Glycine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72" name="CustomShape 6"/>
          <p:cNvSpPr/>
          <p:nvPr/>
        </p:nvSpPr>
        <p:spPr>
          <a:xfrm>
            <a:off x="8478360" y="5960160"/>
            <a:ext cx="1722240" cy="335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Isocitric  acid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73" name="CustomShape 7"/>
          <p:cNvSpPr/>
          <p:nvPr/>
        </p:nvSpPr>
        <p:spPr>
          <a:xfrm>
            <a:off x="6642360" y="5960160"/>
            <a:ext cx="1758240" cy="31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Oxalic acid</a:t>
            </a:r>
            <a:endParaRPr b="0" lang="es-ES" sz="1600" spc="-1" strike="noStrike">
              <a:latin typeface="Arial"/>
            </a:endParaRPr>
          </a:p>
        </p:txBody>
      </p:sp>
      <p:pic>
        <p:nvPicPr>
          <p:cNvPr id="374" name="Imagen 243" descr=""/>
          <p:cNvPicPr/>
          <p:nvPr/>
        </p:nvPicPr>
        <p:blipFill>
          <a:blip r:embed="rId9"/>
          <a:stretch/>
        </p:blipFill>
        <p:spPr>
          <a:xfrm>
            <a:off x="10656000" y="5481360"/>
            <a:ext cx="1256040" cy="1141920"/>
          </a:xfrm>
          <a:prstGeom prst="rect">
            <a:avLst/>
          </a:prstGeom>
          <a:ln>
            <a:noFill/>
          </a:ln>
        </p:spPr>
      </p:pic>
      <p:sp>
        <p:nvSpPr>
          <p:cNvPr id="375" name="Line 8"/>
          <p:cNvSpPr/>
          <p:nvPr/>
        </p:nvSpPr>
        <p:spPr>
          <a:xfrm flipH="1">
            <a:off x="1313280" y="1103040"/>
            <a:ext cx="9593280" cy="45720"/>
          </a:xfrm>
          <a:prstGeom prst="line">
            <a:avLst/>
          </a:prstGeom>
          <a:ln w="25560">
            <a:solidFill>
              <a:srgbClr val="3333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76" name="CustomShape 9"/>
          <p:cNvSpPr/>
          <p:nvPr/>
        </p:nvSpPr>
        <p:spPr>
          <a:xfrm>
            <a:off x="2520000" y="60480"/>
            <a:ext cx="8386560" cy="54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Comparación entre CP basal y los 4-7 años previos a su diagnóstico clínico</a:t>
            </a:r>
            <a:endParaRPr b="0" lang="es-ES" sz="3000" spc="-1" strike="noStrike">
              <a:latin typeface="Arial"/>
            </a:endParaRPr>
          </a:p>
        </p:txBody>
      </p:sp>
      <p:pic>
        <p:nvPicPr>
          <p:cNvPr id="377" name="Imagen 205" descr=""/>
          <p:cNvPicPr/>
          <p:nvPr/>
        </p:nvPicPr>
        <p:blipFill>
          <a:blip r:embed="rId10"/>
          <a:stretch/>
        </p:blipFill>
        <p:spPr>
          <a:xfrm>
            <a:off x="32760" y="90000"/>
            <a:ext cx="1910520" cy="989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CustomShape 1"/>
          <p:cNvSpPr/>
          <p:nvPr/>
        </p:nvSpPr>
        <p:spPr>
          <a:xfrm>
            <a:off x="2016360" y="156240"/>
            <a:ext cx="1034640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ff0000"/>
                </a:solidFill>
                <a:latin typeface="Calibri"/>
                <a:ea typeface="Calibri"/>
              </a:rPr>
              <a:t>Metabolitos</a:t>
            </a:r>
            <a:r>
              <a:rPr b="1" lang="es-ES" sz="1800" spc="-1" strike="noStrike">
                <a:solidFill>
                  <a:srgbClr val="000000"/>
                </a:solidFill>
                <a:latin typeface="Calibri"/>
                <a:ea typeface="Calibri"/>
              </a:rPr>
              <a:t> implicados en las diferencias significativas encontradas entre los diferentes grupos analizados.</a:t>
            </a:r>
            <a:endParaRPr b="0" lang="es-ES" sz="1800" spc="-1" strike="noStrike">
              <a:latin typeface="Arial"/>
            </a:endParaRPr>
          </a:p>
        </p:txBody>
      </p:sp>
      <p:pic>
        <p:nvPicPr>
          <p:cNvPr id="379" name="Imagen 6" descr=""/>
          <p:cNvPicPr/>
          <p:nvPr/>
        </p:nvPicPr>
        <p:blipFill>
          <a:blip r:embed="rId1"/>
          <a:stretch/>
        </p:blipFill>
        <p:spPr>
          <a:xfrm>
            <a:off x="105120" y="144000"/>
            <a:ext cx="1910520" cy="989280"/>
          </a:xfrm>
          <a:prstGeom prst="rect">
            <a:avLst/>
          </a:prstGeom>
          <a:ln>
            <a:noFill/>
          </a:ln>
        </p:spPr>
      </p:pic>
      <p:pic>
        <p:nvPicPr>
          <p:cNvPr id="380" name="Imagen 7" descr=""/>
          <p:cNvPicPr/>
          <p:nvPr/>
        </p:nvPicPr>
        <p:blipFill>
          <a:blip r:embed="rId2"/>
          <a:stretch/>
        </p:blipFill>
        <p:spPr>
          <a:xfrm>
            <a:off x="10839240" y="5553360"/>
            <a:ext cx="1256040" cy="1141920"/>
          </a:xfrm>
          <a:prstGeom prst="rect">
            <a:avLst/>
          </a:prstGeom>
          <a:ln>
            <a:noFill/>
          </a:ln>
        </p:spPr>
      </p:pic>
      <p:graphicFrame>
        <p:nvGraphicFramePr>
          <p:cNvPr id="381" name="Table 2"/>
          <p:cNvGraphicFramePr/>
          <p:nvPr/>
        </p:nvGraphicFramePr>
        <p:xfrm>
          <a:off x="2286000" y="759600"/>
          <a:ext cx="7435080" cy="5753880"/>
        </p:xfrm>
        <a:graphic>
          <a:graphicData uri="http://schemas.openxmlformats.org/drawingml/2006/table">
            <a:tbl>
              <a:tblPr/>
              <a:tblGrid>
                <a:gridCol w="1307160"/>
                <a:gridCol w="850680"/>
                <a:gridCol w="447480"/>
                <a:gridCol w="257760"/>
                <a:gridCol w="851400"/>
                <a:gridCol w="388800"/>
                <a:gridCol w="256680"/>
                <a:gridCol w="851400"/>
                <a:gridCol w="468720"/>
                <a:gridCol w="255960"/>
                <a:gridCol w="753840"/>
                <a:gridCol w="486360"/>
                <a:gridCol w="258840"/>
              </a:tblGrid>
              <a:tr h="325080"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Comparaciones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 gridSpan="2"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1" lang="es-ES" sz="11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EPOC/CP basal*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 gridSpan="2"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1" lang="es-ES" sz="11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Grupo A/B1**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 gridSpan="2"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1" lang="es-ES" sz="11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Grupo A/B2**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 gridSpan="2"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1" lang="es-ES" sz="11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Grupo A/B3**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</a:tr>
              <a:tr h="290880">
                <a:tc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AUC&lt;0,70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FC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↑↓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AUC&lt;0,70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FC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↑↓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AUC&lt;0,70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FC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↑↓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AUC&lt;0,70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FC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↑↓</a:t>
                      </a:r>
                      <a:endParaRPr b="0" lang="es-ES" sz="11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90880">
                <a:tc>
                  <a:txBody>
                    <a:bodyPr lIns="34920" rIns="34920" tIns="34920" bIns="3492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Ác. Benzoico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0,06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34920" rIns="34920" tIns="34920" bIns="3492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34920" marR="349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Ác. Esteárico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3,71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Ác. Fosfórico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0,77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1,89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Ác. Glicérico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0,74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0,24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0,87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Ác. Isocítrico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0,72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0,57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0,75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0,09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Ác. Oxálico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0,87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0,44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0,87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0,32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0,39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Ác. Úrico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0,78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0,47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Acetamida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0,83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0,09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Colesterol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2,19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Galactosa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1,64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0,76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0,36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Glicina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0,14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Glutamina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0,88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1,48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0,76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3,79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2,24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Valina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0,88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0,59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0,81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0,54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Treonina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0,75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1,51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Creatinina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0,73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1,45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Ornitina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0,76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1,42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Glutamato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0,76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1,43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Arginina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0,74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1,31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Tirosina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0,75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0,61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239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Pentoilcarnitina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0,75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2,55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41148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Hydroxipentoil carnitina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0,73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2,06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↑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LPC (18:2)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0,72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0,69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52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LPC (18:1)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0,78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0,69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1240">
                <a:tc>
                  <a:txBody>
                    <a:bodyPr lIns="0" rIns="0" tIns="0" bIns="0" anchor="b">
                      <a:noAutofit/>
                    </a:bodyPr>
                    <a:p>
                      <a:pPr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ffffff"/>
                          </a:solidFill>
                          <a:latin typeface="Arial"/>
                          <a:ea typeface="DejaVu Sans"/>
                        </a:rPr>
                        <a:t>LPC (20:4)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0,72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0,65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↓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>
                        <a:lnSpc>
                          <a:spcPct val="107000"/>
                        </a:lnSpc>
                        <a:spcAft>
                          <a:spcPts val="286"/>
                        </a:spcAft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ustomShape 1"/>
          <p:cNvSpPr/>
          <p:nvPr/>
        </p:nvSpPr>
        <p:spPr>
          <a:xfrm>
            <a:off x="566640" y="2290320"/>
            <a:ext cx="10971720" cy="3976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marL="360">
              <a:lnSpc>
                <a:spcPct val="90000"/>
              </a:lnSpc>
              <a:spcBef>
                <a:spcPts val="1001"/>
              </a:spcBef>
            </a:pPr>
            <a:r>
              <a:rPr b="0" lang="es-ES" sz="2400" spc="-1" strike="noStrike">
                <a:solidFill>
                  <a:srgbClr val="000000"/>
                </a:solidFill>
                <a:latin typeface="Arial"/>
                <a:ea typeface="DejaVu Sans"/>
              </a:rPr>
              <a:t>1.- En los años previos al diagnóstico clínico de cáncer de pulmón (CP), se producen cambios metabolómicos.</a:t>
            </a:r>
            <a:endParaRPr b="0" lang="es-ES" sz="2400" spc="-1" strike="noStrike">
              <a:latin typeface="Arial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</a:pPr>
            <a:r>
              <a:rPr b="0" lang="es-ES" sz="2400" spc="-1" strike="noStrike">
                <a:solidFill>
                  <a:srgbClr val="000000"/>
                </a:solidFill>
                <a:latin typeface="Arial"/>
                <a:ea typeface="DejaVu Sans"/>
              </a:rPr>
              <a:t>2.- Se pueden detectar los metabolitos y las vías metabólicas implicadas en estos cambios.</a:t>
            </a:r>
            <a:endParaRPr b="0" lang="es-ES" sz="2400" spc="-1" strike="noStrike">
              <a:latin typeface="Arial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</a:pPr>
            <a:r>
              <a:rPr b="0" lang="es-ES" sz="2400" spc="-1" strike="noStrike">
                <a:solidFill>
                  <a:srgbClr val="000000"/>
                </a:solidFill>
                <a:latin typeface="Arial"/>
                <a:ea typeface="DejaVu Sans"/>
              </a:rPr>
              <a:t>3.- Dichos cambios, que se pueden detectar en los años previos a su diagnóstico, aportarán datos muy relevantes en su diagnóstico precoz.</a:t>
            </a:r>
            <a:endParaRPr b="0" lang="es-ES" sz="2400" spc="-1" strike="noStrike">
              <a:latin typeface="Arial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</a:pPr>
            <a:r>
              <a:rPr b="0" lang="es-ES" sz="2400" spc="-1" strike="noStrike">
                <a:solidFill>
                  <a:srgbClr val="000000"/>
                </a:solidFill>
                <a:latin typeface="Arial"/>
                <a:ea typeface="DejaVu Sans"/>
              </a:rPr>
              <a:t>4.- Según los resultados preliminares presentados, tenemos datos esperanzadores para la validación de los 11 BM precoces de CP propuestos por nuestro grupo.</a:t>
            </a:r>
            <a:endParaRPr b="0" lang="es-ES" sz="2400" spc="-1" strike="noStrike">
              <a:latin typeface="Arial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</a:pPr>
            <a:r>
              <a:rPr b="0" lang="es-ES" sz="2400" spc="-1" strike="noStrike">
                <a:solidFill>
                  <a:srgbClr val="000000"/>
                </a:solidFill>
                <a:latin typeface="Arial"/>
                <a:ea typeface="DejaVu Sans"/>
              </a:rPr>
              <a:t>5.- Nuevos estudios, con mayor tamaño muestral, validación externa y la aplicación de metabolómica dirigida, permitirán la validación de dichos BM precoces de CP.</a:t>
            </a:r>
            <a:endParaRPr b="0" lang="es-ES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ES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es-ES" sz="2400" spc="-1" strike="noStrike">
              <a:latin typeface="Arial"/>
            </a:endParaRPr>
          </a:p>
        </p:txBody>
      </p:sp>
      <p:pic>
        <p:nvPicPr>
          <p:cNvPr id="383" name="Imagen 184_5" descr=""/>
          <p:cNvPicPr/>
          <p:nvPr/>
        </p:nvPicPr>
        <p:blipFill>
          <a:blip r:embed="rId1"/>
          <a:stretch/>
        </p:blipFill>
        <p:spPr>
          <a:xfrm>
            <a:off x="10828440" y="5568120"/>
            <a:ext cx="1256040" cy="1141920"/>
          </a:xfrm>
          <a:prstGeom prst="rect">
            <a:avLst/>
          </a:prstGeom>
          <a:ln>
            <a:noFill/>
          </a:ln>
        </p:spPr>
      </p:pic>
      <p:sp>
        <p:nvSpPr>
          <p:cNvPr id="384" name="Line 2"/>
          <p:cNvSpPr/>
          <p:nvPr/>
        </p:nvSpPr>
        <p:spPr>
          <a:xfrm flipH="1">
            <a:off x="1536480" y="688320"/>
            <a:ext cx="8192160" cy="360"/>
          </a:xfrm>
          <a:prstGeom prst="line">
            <a:avLst/>
          </a:prstGeom>
          <a:ln w="25560">
            <a:solidFill>
              <a:srgbClr val="3333cc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5" name="CustomShape 3"/>
          <p:cNvSpPr/>
          <p:nvPr/>
        </p:nvSpPr>
        <p:spPr>
          <a:xfrm>
            <a:off x="1536480" y="60480"/>
            <a:ext cx="8386560" cy="54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</a:pP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      </a:t>
            </a:r>
            <a:r>
              <a:rPr b="0" lang="es-ES" sz="3000" spc="-1" strike="noStrike">
                <a:solidFill>
                  <a:srgbClr val="262699"/>
                </a:solidFill>
                <a:latin typeface="Arial"/>
                <a:ea typeface="DejaVu Sans"/>
              </a:rPr>
              <a:t>Conclusiones</a:t>
            </a:r>
            <a:endParaRPr b="0" lang="es-ES" sz="3000" spc="-1" strike="noStrike">
              <a:latin typeface="Arial"/>
            </a:endParaRPr>
          </a:p>
        </p:txBody>
      </p:sp>
      <p:pic>
        <p:nvPicPr>
          <p:cNvPr id="386" name="Imagen 183" descr=""/>
          <p:cNvPicPr/>
          <p:nvPr/>
        </p:nvPicPr>
        <p:blipFill>
          <a:blip r:embed="rId2"/>
          <a:stretch/>
        </p:blipFill>
        <p:spPr>
          <a:xfrm>
            <a:off x="105120" y="144000"/>
            <a:ext cx="1910520" cy="989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CustomShape 1"/>
          <p:cNvSpPr/>
          <p:nvPr/>
        </p:nvSpPr>
        <p:spPr>
          <a:xfrm>
            <a:off x="0" y="0"/>
            <a:ext cx="12188520" cy="6265440"/>
          </a:xfrm>
          <a:custGeom>
            <a:avLst/>
            <a:gdLst/>
            <a:ahLst/>
            <a:rect l="l" t="t" r="r" b="b"/>
            <a:pathLst>
              <a:path w="12188952" h="6265888">
                <a:moveTo>
                  <a:pt x="0" y="0"/>
                </a:moveTo>
                <a:lnTo>
                  <a:pt x="12188952" y="0"/>
                </a:lnTo>
                <a:lnTo>
                  <a:pt x="12188952" y="5061023"/>
                </a:lnTo>
                <a:lnTo>
                  <a:pt x="12188400" y="5061281"/>
                </a:lnTo>
                <a:cubicBezTo>
                  <a:pt x="10489511" y="5817852"/>
                  <a:pt x="8380622" y="6265888"/>
                  <a:pt x="6096000" y="6265888"/>
                </a:cubicBezTo>
                <a:cubicBezTo>
                  <a:pt x="3811379" y="6265888"/>
                  <a:pt x="1702489" y="5817852"/>
                  <a:pt x="3601" y="5061281"/>
                </a:cubicBezTo>
                <a:lnTo>
                  <a:pt x="0" y="5059596"/>
                </a:ln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88" name="Picture 2" descr="JAIME ROMERA POSTIGO: Oleos, acrílicos, acuarelas y abanicos pintados a  mano: Pintura al óleo del muelle del Tinto de Huelva."/>
          <p:cNvPicPr/>
          <p:nvPr/>
        </p:nvPicPr>
        <p:blipFill>
          <a:blip r:embed="rId1"/>
          <a:srcRect l="0" t="0" r="0" b="516"/>
          <a:stretch/>
        </p:blipFill>
        <p:spPr>
          <a:xfrm>
            <a:off x="0" y="0"/>
            <a:ext cx="12191760" cy="6003360"/>
          </a:xfrm>
          <a:prstGeom prst="rect">
            <a:avLst/>
          </a:prstGeom>
          <a:ln>
            <a:noFill/>
          </a:ln>
        </p:spPr>
      </p:pic>
      <p:pic>
        <p:nvPicPr>
          <p:cNvPr id="389" name="Imagen 6_0" descr=""/>
          <p:cNvPicPr/>
          <p:nvPr/>
        </p:nvPicPr>
        <p:blipFill>
          <a:blip r:embed="rId2"/>
          <a:stretch/>
        </p:blipFill>
        <p:spPr>
          <a:xfrm>
            <a:off x="105120" y="144360"/>
            <a:ext cx="1910520" cy="989280"/>
          </a:xfrm>
          <a:prstGeom prst="rect">
            <a:avLst/>
          </a:prstGeom>
          <a:ln>
            <a:noFill/>
          </a:ln>
        </p:spPr>
      </p:pic>
      <p:pic>
        <p:nvPicPr>
          <p:cNvPr id="390" name="Imagen 184_6" descr=""/>
          <p:cNvPicPr/>
          <p:nvPr/>
        </p:nvPicPr>
        <p:blipFill>
          <a:blip r:embed="rId3"/>
          <a:stretch/>
        </p:blipFill>
        <p:spPr>
          <a:xfrm>
            <a:off x="10800000" y="5553720"/>
            <a:ext cx="1256040" cy="1141920"/>
          </a:xfrm>
          <a:prstGeom prst="rect">
            <a:avLst/>
          </a:prstGeom>
          <a:ln>
            <a:noFill/>
          </a:ln>
        </p:spPr>
      </p:pic>
      <p:sp>
        <p:nvSpPr>
          <p:cNvPr id="391" name="CustomShape 2"/>
          <p:cNvSpPr/>
          <p:nvPr/>
        </p:nvSpPr>
        <p:spPr>
          <a:xfrm>
            <a:off x="226800" y="6006960"/>
            <a:ext cx="21744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Amanecer en Huelva</a:t>
            </a:r>
            <a:endParaRPr b="0" lang="es-E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Muelle del tinto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392" name="CustomShape 3"/>
          <p:cNvSpPr/>
          <p:nvPr/>
        </p:nvSpPr>
        <p:spPr>
          <a:xfrm>
            <a:off x="8866800" y="6149880"/>
            <a:ext cx="184212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DejaVu Sans"/>
              </a:rPr>
              <a:t>METABOLÓMICA</a:t>
            </a:r>
            <a:endParaRPr b="0" lang="es-E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4110</TotalTime>
  <Application>LibreOffice/6.4.4.2$Windows_X86_64 LibreOffice_project/3d775be2011f3886db32dfd395a6a6d1ca2630ff</Application>
  <Words>1279</Words>
  <Paragraphs>488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2022-10-03T17:47:06Z</dcterms:created>
  <dc:creator>Antonio Pereira</dc:creator>
  <dc:description/>
  <dc:language>es-ES</dc:language>
  <cp:lastModifiedBy/>
  <dcterms:modified xsi:type="dcterms:W3CDTF">2023-03-22T10:56:21Z</dcterms:modified>
  <cp:revision>25</cp:revision>
  <dc:subject/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5</vt:i4>
  </property>
  <property fmtid="{D5CDD505-2E9C-101B-9397-08002B2CF9AE}" pid="8" name="PresentationFormat">
    <vt:lpwstr>Panorámica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14</vt:i4>
  </property>
</Properties>
</file>