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74" r:id="rId5"/>
    <p:sldId id="275" r:id="rId6"/>
    <p:sldId id="276" r:id="rId7"/>
    <p:sldId id="264" r:id="rId8"/>
    <p:sldId id="265" r:id="rId9"/>
    <p:sldId id="269" r:id="rId10"/>
    <p:sldId id="270" r:id="rId11"/>
    <p:sldId id="272" r:id="rId12"/>
    <p:sldId id="277" r:id="rId1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5037" autoAdjust="0"/>
  </p:normalViewPr>
  <p:slideViewPr>
    <p:cSldViewPr>
      <p:cViewPr varScale="1">
        <p:scale>
          <a:sx n="104" d="100"/>
          <a:sy n="104" d="100"/>
        </p:scale>
        <p:origin x="426" y="9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victorgarciagarcia\Documents\Graficos%20para%20pp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victorgarciagarcia\Documents\Graficos%20para%20pp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victorgarciagarcia\Documents\Graficos%20para%20pp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victorgarciagarcia\Documents\Graficos%20para%20ppt.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r>
              <a:rPr lang="es-ES_tradnl" sz="1200" b="1" dirty="0">
                <a:solidFill>
                  <a:schemeClr val="tx1"/>
                </a:solidFill>
                <a:latin typeface="Arial" panose="020B0604020202020204" pitchFamily="34" charset="0"/>
                <a:cs typeface="Arial" panose="020B0604020202020204" pitchFamily="34" charset="0"/>
              </a:rPr>
              <a:t>SEXO</a:t>
            </a:r>
          </a:p>
        </c:rich>
      </c:tx>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10C9-AB48-A336-193CC7ADE654}"/>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10C9-AB48-A336-193CC7ADE65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s-E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(Sexo!$A$2,Sexo!$A$3)</c:f>
              <c:strCache>
                <c:ptCount val="2"/>
                <c:pt idx="0">
                  <c:v>Mujer</c:v>
                </c:pt>
                <c:pt idx="1">
                  <c:v>Hombre</c:v>
                </c:pt>
              </c:strCache>
            </c:strRef>
          </c:cat>
          <c:val>
            <c:numRef>
              <c:f>(Sexo!$C$2,Sexo!$C$3)</c:f>
              <c:numCache>
                <c:formatCode>General</c:formatCode>
                <c:ptCount val="2"/>
                <c:pt idx="0">
                  <c:v>48.148148148148145</c:v>
                </c:pt>
                <c:pt idx="1">
                  <c:v>51.851851851851848</c:v>
                </c:pt>
              </c:numCache>
            </c:numRef>
          </c:val>
          <c:extLst>
            <c:ext xmlns:c16="http://schemas.microsoft.com/office/drawing/2014/chart" uri="{C3380CC4-5D6E-409C-BE32-E72D297353CC}">
              <c16:uniqueId val="{00000004-10C9-AB48-A336-193CC7ADE654}"/>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71438476085461367"/>
          <c:y val="0.46801173480832281"/>
          <c:w val="0.20183979621701625"/>
          <c:h val="0.2362327363233983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E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dk1">
          <a:lumMod val="25000"/>
          <a:lumOff val="75000"/>
        </a:schemeClr>
      </a:solidFill>
      <a:round/>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just">
              <a:defRPr sz="20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2000" b="1">
                <a:latin typeface="Arial" panose="020B0604020202020204" pitchFamily="34" charset="0"/>
                <a:cs typeface="Arial" panose="020B0604020202020204" pitchFamily="34" charset="0"/>
              </a:rPr>
              <a:t>Localización de neoplasias primarias</a:t>
            </a:r>
          </a:p>
        </c:rich>
      </c:tx>
      <c:layout>
        <c:manualLayout>
          <c:xMode val="edge"/>
          <c:yMode val="edge"/>
          <c:x val="0.11258196963026056"/>
          <c:y val="2.152094809491948E-2"/>
        </c:manualLayout>
      </c:layout>
      <c:overlay val="0"/>
      <c:spPr>
        <a:noFill/>
        <a:ln>
          <a:noFill/>
        </a:ln>
        <a:effectLst/>
      </c:spPr>
      <c:txPr>
        <a:bodyPr rot="0" spcFirstLastPara="1" vertOverflow="ellipsis" vert="horz" wrap="square" anchor="ctr" anchorCtr="1"/>
        <a:lstStyle/>
        <a:p>
          <a:pPr algn="just">
            <a:defRPr sz="20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s-ES"/>
        </a:p>
      </c:txPr>
    </c:title>
    <c:autoTitleDeleted val="0"/>
    <c:plotArea>
      <c:layout/>
      <c:barChart>
        <c:barDir val="col"/>
        <c:grouping val="clustered"/>
        <c:varyColors val="0"/>
        <c:ser>
          <c:idx val="0"/>
          <c:order val="0"/>
          <c:tx>
            <c:strRef>
              <c:f>Neoplasia!$A$1</c:f>
              <c:strCache>
                <c:ptCount val="1"/>
                <c:pt idx="0">
                  <c:v>Localización neoplasias primarias</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Neoplasia!$A$2:$A$13</c:f>
              <c:strCache>
                <c:ptCount val="12"/>
                <c:pt idx="0">
                  <c:v>Cerebral</c:v>
                </c:pt>
                <c:pt idx="1">
                  <c:v>Colon-recto</c:v>
                </c:pt>
                <c:pt idx="2">
                  <c:v>Gástrico</c:v>
                </c:pt>
                <c:pt idx="3">
                  <c:v>Ginecológico (útero, ovario, endometrio)</c:v>
                </c:pt>
                <c:pt idx="4">
                  <c:v>Mama</c:v>
                </c:pt>
                <c:pt idx="5">
                  <c:v>ORL</c:v>
                </c:pt>
                <c:pt idx="6">
                  <c:v>Otros</c:v>
                </c:pt>
                <c:pt idx="7">
                  <c:v>Páncreas</c:v>
                </c:pt>
                <c:pt idx="8">
                  <c:v>Próstata</c:v>
                </c:pt>
                <c:pt idx="9">
                  <c:v>Pulmón</c:v>
                </c:pt>
                <c:pt idx="10">
                  <c:v>Renal</c:v>
                </c:pt>
                <c:pt idx="11">
                  <c:v>Vejiga</c:v>
                </c:pt>
              </c:strCache>
            </c:strRef>
          </c:cat>
          <c:val>
            <c:numRef>
              <c:f>Neoplasia!$B$2:$B$13</c:f>
              <c:numCache>
                <c:formatCode>General</c:formatCode>
                <c:ptCount val="12"/>
                <c:pt idx="0">
                  <c:v>22</c:v>
                </c:pt>
                <c:pt idx="1">
                  <c:v>199</c:v>
                </c:pt>
                <c:pt idx="2">
                  <c:v>18</c:v>
                </c:pt>
                <c:pt idx="3">
                  <c:v>79</c:v>
                </c:pt>
                <c:pt idx="4">
                  <c:v>118</c:v>
                </c:pt>
                <c:pt idx="5">
                  <c:v>34</c:v>
                </c:pt>
                <c:pt idx="6">
                  <c:v>159</c:v>
                </c:pt>
                <c:pt idx="7">
                  <c:v>58</c:v>
                </c:pt>
                <c:pt idx="8">
                  <c:v>54</c:v>
                </c:pt>
                <c:pt idx="9">
                  <c:v>174</c:v>
                </c:pt>
                <c:pt idx="10">
                  <c:v>46</c:v>
                </c:pt>
                <c:pt idx="11">
                  <c:v>51</c:v>
                </c:pt>
              </c:numCache>
            </c:numRef>
          </c:val>
          <c:extLst>
            <c:ext xmlns:c16="http://schemas.microsoft.com/office/drawing/2014/chart" uri="{C3380CC4-5D6E-409C-BE32-E72D297353CC}">
              <c16:uniqueId val="{00000000-8819-EC4E-A6A3-7596E7DB07B4}"/>
            </c:ext>
          </c:extLst>
        </c:ser>
        <c:dLbls>
          <c:showLegendKey val="0"/>
          <c:showVal val="0"/>
          <c:showCatName val="0"/>
          <c:showSerName val="0"/>
          <c:showPercent val="0"/>
          <c:showBubbleSize val="0"/>
        </c:dLbls>
        <c:gapWidth val="104"/>
        <c:overlap val="-27"/>
        <c:axId val="232210351"/>
        <c:axId val="232212591"/>
      </c:barChart>
      <c:catAx>
        <c:axId val="232210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crossAx val="232212591"/>
        <c:crosses val="autoZero"/>
        <c:auto val="1"/>
        <c:lblAlgn val="ctr"/>
        <c:lblOffset val="100"/>
        <c:noMultiLvlLbl val="0"/>
      </c:catAx>
      <c:valAx>
        <c:axId val="2322125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ES"/>
          </a:p>
        </c:txPr>
        <c:crossAx val="2322103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rot="0"/>
    <a:lstStyle/>
    <a:p>
      <a:pPr>
        <a:defRPr>
          <a:solidFill>
            <a:schemeClr val="tx1"/>
          </a:solidFill>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s-E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MTX!$A$1</c:f>
              <c:strCache>
                <c:ptCount val="1"/>
                <c:pt idx="0">
                  <c:v>Metástasis</c:v>
                </c:pt>
              </c:strCache>
            </c:strRef>
          </c:tx>
          <c:spPr>
            <a:solidFill>
              <a:schemeClr val="accent1"/>
            </a:solidFill>
            <a:ln>
              <a:noFill/>
            </a:ln>
            <a:effectLst/>
            <a:sp3d/>
          </c:spPr>
          <c:invertIfNegative val="0"/>
          <c:dPt>
            <c:idx val="0"/>
            <c:invertIfNegative val="0"/>
            <c:bubble3D val="0"/>
            <c:spPr>
              <a:solidFill>
                <a:schemeClr val="accent5">
                  <a:lumMod val="60000"/>
                  <a:lumOff val="40000"/>
                </a:schemeClr>
              </a:solidFill>
              <a:ln>
                <a:noFill/>
              </a:ln>
              <a:effectLst/>
              <a:sp3d/>
            </c:spPr>
            <c:extLst>
              <c:ext xmlns:c16="http://schemas.microsoft.com/office/drawing/2014/chart" uri="{C3380CC4-5D6E-409C-BE32-E72D297353CC}">
                <c16:uniqueId val="{00000001-E780-F64E-97DE-0D9E3963D4E8}"/>
              </c:ext>
            </c:extLst>
          </c:dPt>
          <c:dPt>
            <c:idx val="1"/>
            <c:invertIfNegative val="0"/>
            <c:bubble3D val="0"/>
            <c:spPr>
              <a:solidFill>
                <a:schemeClr val="accent5">
                  <a:lumMod val="60000"/>
                  <a:lumOff val="40000"/>
                </a:schemeClr>
              </a:solidFill>
              <a:ln>
                <a:noFill/>
              </a:ln>
              <a:effectLst/>
              <a:sp3d/>
            </c:spPr>
            <c:extLst>
              <c:ext xmlns:c16="http://schemas.microsoft.com/office/drawing/2014/chart" uri="{C3380CC4-5D6E-409C-BE32-E72D297353CC}">
                <c16:uniqueId val="{00000003-E780-F64E-97DE-0D9E3963D4E8}"/>
              </c:ext>
            </c:extLst>
          </c:dPt>
          <c:dLbls>
            <c:dLbl>
              <c:idx val="0"/>
              <c:layout/>
              <c:tx>
                <c:rich>
                  <a:bodyPr/>
                  <a:lstStyle/>
                  <a:p>
                    <a:fld id="{8A097C2C-7838-E444-81E6-2A744782E600}" type="VALUE">
                      <a:rPr lang="en-US"/>
                      <a:pPr/>
                      <a:t>[VALOR]</a:t>
                    </a:fld>
                    <a:r>
                      <a:rPr lang="en-US"/>
                      <a:t> (52,24%)</a:t>
                    </a:r>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E780-F64E-97DE-0D9E3963D4E8}"/>
                </c:ext>
              </c:extLst>
            </c:dLbl>
            <c:dLbl>
              <c:idx val="1"/>
              <c:layout/>
              <c:tx>
                <c:rich>
                  <a:bodyPr/>
                  <a:lstStyle/>
                  <a:p>
                    <a:fld id="{800FB994-F4A8-684D-9054-C1E105A86F28}" type="VALUE">
                      <a:rPr lang="en-US"/>
                      <a:pPr/>
                      <a:t>[VALOR]</a:t>
                    </a:fld>
                    <a:r>
                      <a:rPr lang="en-US"/>
                      <a:t> (47,76%)</a:t>
                    </a:r>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E780-F64E-97DE-0D9E3963D4E8}"/>
                </c:ext>
              </c:extLst>
            </c:dLbl>
            <c:dLbl>
              <c:idx val="2"/>
              <c:layout/>
              <c:tx>
                <c:rich>
                  <a:bodyPr/>
                  <a:lstStyle/>
                  <a:p>
                    <a:fld id="{B8A1F2F0-B1B4-DC43-8B53-417583E4F070}" type="VALUE">
                      <a:rPr lang="en-US"/>
                      <a:pPr/>
                      <a:t>[VALOR]</a:t>
                    </a:fld>
                    <a:r>
                      <a:rPr lang="en-US"/>
                      <a:t> (59,85%)</a:t>
                    </a:r>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4-E780-F64E-97DE-0D9E3963D4E8}"/>
                </c:ext>
              </c:extLst>
            </c:dLbl>
            <c:dLbl>
              <c:idx val="3"/>
              <c:layout/>
              <c:tx>
                <c:rich>
                  <a:bodyPr/>
                  <a:lstStyle/>
                  <a:p>
                    <a:fld id="{ECDA5391-0EFF-064D-8188-017EBE07942A}" type="VALUE">
                      <a:rPr lang="en-US"/>
                      <a:pPr/>
                      <a:t>[VALOR]</a:t>
                    </a:fld>
                    <a:r>
                      <a:rPr lang="en-US"/>
                      <a:t> (40.15%)</a:t>
                    </a:r>
                  </a:p>
                </c:rich>
              </c:tx>
              <c:showLegendKey val="0"/>
              <c:showVal val="1"/>
              <c:showCatName val="0"/>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E780-F64E-97DE-0D9E3963D4E8}"/>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Arial" panose="020B0604020202020204" pitchFamily="34" charset="0"/>
                    <a:ea typeface="+mn-ea"/>
                    <a:cs typeface="Arial" panose="020B0604020202020204" pitchFamily="34" charset="0"/>
                  </a:defRPr>
                </a:pPr>
                <a:endParaRPr lang="es-ES"/>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MTX!$A$2:$A$5</c:f>
              <c:strCache>
                <c:ptCount val="4"/>
                <c:pt idx="0">
                  <c:v>Única</c:v>
                </c:pt>
                <c:pt idx="1">
                  <c:v>Múltiple</c:v>
                </c:pt>
                <c:pt idx="2">
                  <c:v>Metástasis</c:v>
                </c:pt>
                <c:pt idx="3">
                  <c:v>No metástasis</c:v>
                </c:pt>
              </c:strCache>
            </c:strRef>
          </c:cat>
          <c:val>
            <c:numRef>
              <c:f>MTX!$B$2:$B$5</c:f>
              <c:numCache>
                <c:formatCode>General</c:formatCode>
                <c:ptCount val="4"/>
                <c:pt idx="0">
                  <c:v>327</c:v>
                </c:pt>
                <c:pt idx="1">
                  <c:v>299</c:v>
                </c:pt>
                <c:pt idx="2">
                  <c:v>626</c:v>
                </c:pt>
                <c:pt idx="3">
                  <c:v>420</c:v>
                </c:pt>
              </c:numCache>
            </c:numRef>
          </c:val>
          <c:extLst>
            <c:ext xmlns:c16="http://schemas.microsoft.com/office/drawing/2014/chart" uri="{C3380CC4-5D6E-409C-BE32-E72D297353CC}">
              <c16:uniqueId val="{00000006-E780-F64E-97DE-0D9E3963D4E8}"/>
            </c:ext>
          </c:extLst>
        </c:ser>
        <c:dLbls>
          <c:showLegendKey val="0"/>
          <c:showVal val="1"/>
          <c:showCatName val="0"/>
          <c:showSerName val="0"/>
          <c:showPercent val="0"/>
          <c:showBubbleSize val="0"/>
        </c:dLbls>
        <c:gapWidth val="79"/>
        <c:shape val="box"/>
        <c:axId val="232394399"/>
        <c:axId val="232697519"/>
        <c:axId val="0"/>
      </c:bar3DChart>
      <c:catAx>
        <c:axId val="2323943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all" spc="120" normalizeH="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ES"/>
          </a:p>
        </c:txPr>
        <c:crossAx val="232697519"/>
        <c:crosses val="autoZero"/>
        <c:auto val="1"/>
        <c:lblAlgn val="ctr"/>
        <c:lblOffset val="100"/>
        <c:noMultiLvlLbl val="0"/>
      </c:catAx>
      <c:valAx>
        <c:axId val="232697519"/>
        <c:scaling>
          <c:orientation val="minMax"/>
        </c:scaling>
        <c:delete val="1"/>
        <c:axPos val="b"/>
        <c:numFmt formatCode="General" sourceLinked="1"/>
        <c:majorTickMark val="none"/>
        <c:minorTickMark val="none"/>
        <c:tickLblPos val="nextTo"/>
        <c:crossAx val="2323943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s-ES_tradnl">
                <a:solidFill>
                  <a:schemeClr val="tx1"/>
                </a:solidFill>
              </a:rPr>
              <a:t>Localización de las metástasis</a:t>
            </a:r>
          </a:p>
        </c:rich>
      </c:tx>
      <c:layout/>
      <c:overlay val="0"/>
      <c:spPr>
        <a:solidFill>
          <a:schemeClr val="bg1"/>
        </a:solid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ES"/>
        </a:p>
      </c:txPr>
    </c:title>
    <c:autoTitleDeleted val="0"/>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730D-1543-87CA-2548A9BF4E22}"/>
              </c:ext>
            </c:extLst>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730D-1543-87CA-2548A9BF4E22}"/>
              </c:ext>
            </c:extLst>
          </c:dPt>
          <c:dPt>
            <c:idx val="2"/>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5-730D-1543-87CA-2548A9BF4E22}"/>
              </c:ext>
            </c:extLst>
          </c:dPt>
          <c:dPt>
            <c:idx val="3"/>
            <c:bubble3D val="0"/>
            <c:spPr>
              <a:solidFill>
                <a:schemeClr val="accent4"/>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7-730D-1543-87CA-2548A9BF4E22}"/>
              </c:ext>
            </c:extLst>
          </c:dPt>
          <c:dPt>
            <c:idx val="4"/>
            <c:bubble3D val="0"/>
            <c:spPr>
              <a:solidFill>
                <a:schemeClr val="accent5"/>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9-730D-1543-87CA-2548A9BF4E22}"/>
              </c:ext>
            </c:extLst>
          </c:dPt>
          <c:dPt>
            <c:idx val="5"/>
            <c:bubble3D val="0"/>
            <c:spPr>
              <a:solidFill>
                <a:schemeClr val="accent6"/>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B-730D-1543-87CA-2548A9BF4E22}"/>
              </c:ext>
            </c:extLst>
          </c:dPt>
          <c:dPt>
            <c:idx val="6"/>
            <c:bubble3D val="0"/>
            <c:spPr>
              <a:solidFill>
                <a:schemeClr val="accent1">
                  <a:lumMod val="60000"/>
                </a:schemeClr>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D-730D-1543-87CA-2548A9BF4E22}"/>
              </c:ext>
            </c:extLst>
          </c:dPt>
          <c:dPt>
            <c:idx val="7"/>
            <c:bubble3D val="0"/>
            <c:spPr>
              <a:solidFill>
                <a:schemeClr val="accent2">
                  <a:lumMod val="60000"/>
                </a:schemeClr>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F-730D-1543-87CA-2548A9BF4E22}"/>
              </c:ext>
            </c:extLst>
          </c:dPt>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es-ES"/>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15:layout/>
              </c:ext>
            </c:extLst>
          </c:dLbls>
          <c:cat>
            <c:strRef>
              <c:f>MTX!$E$2:$E$9</c:f>
              <c:strCache>
                <c:ptCount val="5"/>
                <c:pt idx="0">
                  <c:v>Pulmón</c:v>
                </c:pt>
                <c:pt idx="1">
                  <c:v>Higado</c:v>
                </c:pt>
                <c:pt idx="2">
                  <c:v>Hueso</c:v>
                </c:pt>
                <c:pt idx="3">
                  <c:v>Peritoneo</c:v>
                </c:pt>
                <c:pt idx="4">
                  <c:v>Otros</c:v>
                </c:pt>
              </c:strCache>
            </c:strRef>
          </c:cat>
          <c:val>
            <c:numRef>
              <c:f>MTX!$F$2:$F$9</c:f>
              <c:numCache>
                <c:formatCode>General</c:formatCode>
                <c:ptCount val="8"/>
                <c:pt idx="0">
                  <c:v>218</c:v>
                </c:pt>
                <c:pt idx="1">
                  <c:v>215</c:v>
                </c:pt>
                <c:pt idx="2">
                  <c:v>151</c:v>
                </c:pt>
                <c:pt idx="3">
                  <c:v>139</c:v>
                </c:pt>
                <c:pt idx="4">
                  <c:v>299</c:v>
                </c:pt>
              </c:numCache>
            </c:numRef>
          </c:val>
          <c:extLst>
            <c:ext xmlns:c16="http://schemas.microsoft.com/office/drawing/2014/chart" uri="{C3380CC4-5D6E-409C-BE32-E72D297353CC}">
              <c16:uniqueId val="{00000010-730D-1543-87CA-2548A9BF4E22}"/>
            </c:ext>
          </c:extLst>
        </c:ser>
        <c:dLbls>
          <c:dLblPos val="inEnd"/>
          <c:showLegendKey val="0"/>
          <c:showVal val="0"/>
          <c:showCatName val="1"/>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chemeClr val="bg1"/>
          </a:solidFill>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800"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s>
</file>

<file path=ppt/diagrams/_rels/drawing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98E2DF-8361-FE4E-9F6B-D2C45748F262}" type="doc">
      <dgm:prSet loTypeId="urn:microsoft.com/office/officeart/2005/8/layout/vList3" loCatId="" qsTypeId="urn:microsoft.com/office/officeart/2005/8/quickstyle/simple1" qsCatId="simple" csTypeId="urn:microsoft.com/office/officeart/2005/8/colors/accent1_2" csCatId="accent1" phldr="1"/>
      <dgm:spPr/>
    </dgm:pt>
    <dgm:pt modelId="{26EA3EEB-4CFB-014F-8B66-617494B90B77}">
      <dgm:prSet phldrT="[Texto]"/>
      <dgm:spPr/>
      <dgm:t>
        <a:bodyPr/>
        <a:lstStyle/>
        <a:p>
          <a:r>
            <a:rPr lang="es-ES" dirty="0"/>
            <a:t>Cáncer </a:t>
          </a:r>
          <a:r>
            <a:rPr lang="es-ES" dirty="0">
              <a:sym typeface="Wingdings" pitchFamily="2" charset="2"/>
            </a:rPr>
            <a:t> factor de riesgo para ETV</a:t>
          </a:r>
          <a:endParaRPr lang="es-ES" dirty="0"/>
        </a:p>
      </dgm:t>
    </dgm:pt>
    <dgm:pt modelId="{75C8C1FC-4727-1648-98A7-6F16D27E61FC}" type="parTrans" cxnId="{2611C64F-54DC-6C43-9B98-86091DDD54D0}">
      <dgm:prSet/>
      <dgm:spPr/>
      <dgm:t>
        <a:bodyPr/>
        <a:lstStyle/>
        <a:p>
          <a:endParaRPr lang="es-ES"/>
        </a:p>
      </dgm:t>
    </dgm:pt>
    <dgm:pt modelId="{DFEAE20B-E3A9-8F41-85FB-386F8793AB7C}" type="sibTrans" cxnId="{2611C64F-54DC-6C43-9B98-86091DDD54D0}">
      <dgm:prSet/>
      <dgm:spPr/>
      <dgm:t>
        <a:bodyPr/>
        <a:lstStyle/>
        <a:p>
          <a:endParaRPr lang="es-ES"/>
        </a:p>
      </dgm:t>
    </dgm:pt>
    <dgm:pt modelId="{AC8F2A59-2F25-9D42-86BF-B192897EE7E7}">
      <dgm:prSet phldrT="[Texto]"/>
      <dgm:spPr/>
      <dgm:t>
        <a:bodyPr/>
        <a:lstStyle/>
        <a:p>
          <a:r>
            <a:rPr lang="es-ES" dirty="0"/>
            <a:t>Metástasis </a:t>
          </a:r>
          <a:r>
            <a:rPr lang="es-ES" dirty="0">
              <a:sym typeface="Wingdings" pitchFamily="2" charset="2"/>
            </a:rPr>
            <a:t> impacto negativo</a:t>
          </a:r>
          <a:endParaRPr lang="es-ES" dirty="0"/>
        </a:p>
      </dgm:t>
    </dgm:pt>
    <dgm:pt modelId="{CC22715B-EF47-FD4A-810A-41A6EDA9FDBE}" type="parTrans" cxnId="{8B5CF6C9-9233-4844-B9A6-50B1EC74FA21}">
      <dgm:prSet/>
      <dgm:spPr/>
      <dgm:t>
        <a:bodyPr/>
        <a:lstStyle/>
        <a:p>
          <a:endParaRPr lang="es-ES"/>
        </a:p>
      </dgm:t>
    </dgm:pt>
    <dgm:pt modelId="{284A21D4-86DE-E045-ADF4-F00F79BDE10A}" type="sibTrans" cxnId="{8B5CF6C9-9233-4844-B9A6-50B1EC74FA21}">
      <dgm:prSet/>
      <dgm:spPr/>
      <dgm:t>
        <a:bodyPr/>
        <a:lstStyle/>
        <a:p>
          <a:endParaRPr lang="es-ES"/>
        </a:p>
      </dgm:t>
    </dgm:pt>
    <dgm:pt modelId="{811EB622-0D2A-8546-83A8-18F034A1004D}">
      <dgm:prSet phldrT="[Texto]"/>
      <dgm:spPr/>
      <dgm:t>
        <a:bodyPr/>
        <a:lstStyle/>
        <a:p>
          <a:r>
            <a:rPr lang="es-ES" dirty="0"/>
            <a:t>Metástasis </a:t>
          </a:r>
          <a:r>
            <a:rPr lang="es-ES" dirty="0">
              <a:sym typeface="Wingdings" pitchFamily="2" charset="2"/>
            </a:rPr>
            <a:t> variable binaria (sí/no)</a:t>
          </a:r>
          <a:endParaRPr lang="es-ES" dirty="0"/>
        </a:p>
      </dgm:t>
    </dgm:pt>
    <dgm:pt modelId="{D3DBA8FF-5528-8449-B20F-2AB79B800E18}" type="parTrans" cxnId="{F8FEE529-2091-2545-8713-8833A2DF1801}">
      <dgm:prSet/>
      <dgm:spPr/>
      <dgm:t>
        <a:bodyPr/>
        <a:lstStyle/>
        <a:p>
          <a:endParaRPr lang="es-ES"/>
        </a:p>
      </dgm:t>
    </dgm:pt>
    <dgm:pt modelId="{1F84B1B7-64FE-9648-A744-D62BE0031DAD}" type="sibTrans" cxnId="{F8FEE529-2091-2545-8713-8833A2DF1801}">
      <dgm:prSet/>
      <dgm:spPr/>
      <dgm:t>
        <a:bodyPr/>
        <a:lstStyle/>
        <a:p>
          <a:endParaRPr lang="es-ES"/>
        </a:p>
      </dgm:t>
    </dgm:pt>
    <dgm:pt modelId="{613C47A2-373E-144A-BD2C-37D4AF57601A}" type="pres">
      <dgm:prSet presAssocID="{B998E2DF-8361-FE4E-9F6B-D2C45748F262}" presName="linearFlow" presStyleCnt="0">
        <dgm:presLayoutVars>
          <dgm:dir/>
          <dgm:resizeHandles val="exact"/>
        </dgm:presLayoutVars>
      </dgm:prSet>
      <dgm:spPr/>
    </dgm:pt>
    <dgm:pt modelId="{4910BEEB-29C0-BE40-9200-B6E149C222C7}" type="pres">
      <dgm:prSet presAssocID="{26EA3EEB-4CFB-014F-8B66-617494B90B77}" presName="composite" presStyleCnt="0"/>
      <dgm:spPr/>
    </dgm:pt>
    <dgm:pt modelId="{570B7835-2CA6-2748-B54A-6B68E71F95CA}" type="pres">
      <dgm:prSet presAssocID="{26EA3EEB-4CFB-014F-8B66-617494B90B77}" presName="imgShp" presStyleLbl="fgImgPlace1" presStyleIdx="0" presStyleCnt="3" custScaleX="108702" custScaleY="100287"/>
      <dgm:spPr>
        <a:blipFill>
          <a:blip xmlns:r="http://schemas.openxmlformats.org/officeDocument/2006/relationships" r:embed="rId1">
            <a:extLst>
              <a:ext uri="{28A0092B-C50C-407E-A947-70E740481C1C}">
                <a14:useLocalDpi xmlns:a14="http://schemas.microsoft.com/office/drawing/2010/main" val="0"/>
              </a:ext>
            </a:extLst>
          </a:blip>
          <a:srcRect/>
          <a:stretch>
            <a:fillRect t="-13000" b="-13000"/>
          </a:stretch>
        </a:blipFill>
      </dgm:spPr>
    </dgm:pt>
    <dgm:pt modelId="{39141AAE-8D53-9E4E-9059-6CF9AA369F2E}" type="pres">
      <dgm:prSet presAssocID="{26EA3EEB-4CFB-014F-8B66-617494B90B77}" presName="txShp" presStyleLbl="node1" presStyleIdx="0" presStyleCnt="3">
        <dgm:presLayoutVars>
          <dgm:bulletEnabled val="1"/>
        </dgm:presLayoutVars>
      </dgm:prSet>
      <dgm:spPr/>
      <dgm:t>
        <a:bodyPr/>
        <a:lstStyle/>
        <a:p>
          <a:endParaRPr lang="es-ES"/>
        </a:p>
      </dgm:t>
    </dgm:pt>
    <dgm:pt modelId="{6CFCC128-A421-9349-998F-A768A28CF8DA}" type="pres">
      <dgm:prSet presAssocID="{DFEAE20B-E3A9-8F41-85FB-386F8793AB7C}" presName="spacing" presStyleCnt="0"/>
      <dgm:spPr/>
    </dgm:pt>
    <dgm:pt modelId="{777CC359-AB98-B14C-829D-88944908C017}" type="pres">
      <dgm:prSet presAssocID="{AC8F2A59-2F25-9D42-86BF-B192897EE7E7}" presName="composite" presStyleCnt="0"/>
      <dgm:spPr/>
    </dgm:pt>
    <dgm:pt modelId="{51FC1400-6A8F-A648-AD47-BF241A2E0AD0}" type="pres">
      <dgm:prSet presAssocID="{AC8F2A59-2F25-9D42-86BF-B192897EE7E7}" presName="imgShp" presStyleLbl="fgImgPlace1" presStyleIdx="1" presStyleCnt="3" custScaleX="109402" custScaleY="113743"/>
      <dgm:spPr>
        <a:blipFill>
          <a:blip xmlns:r="http://schemas.openxmlformats.org/officeDocument/2006/relationships" r:embed="rId2">
            <a:extLst>
              <a:ext uri="{28A0092B-C50C-407E-A947-70E740481C1C}">
                <a14:useLocalDpi xmlns:a14="http://schemas.microsoft.com/office/drawing/2010/main" val="0"/>
              </a:ext>
            </a:extLst>
          </a:blip>
          <a:srcRect/>
          <a:stretch>
            <a:fillRect t="-6000" b="-6000"/>
          </a:stretch>
        </a:blipFill>
      </dgm:spPr>
    </dgm:pt>
    <dgm:pt modelId="{6C70ECBB-5D64-EA4B-8D13-5C905BCC5D63}" type="pres">
      <dgm:prSet presAssocID="{AC8F2A59-2F25-9D42-86BF-B192897EE7E7}" presName="txShp" presStyleLbl="node1" presStyleIdx="1" presStyleCnt="3">
        <dgm:presLayoutVars>
          <dgm:bulletEnabled val="1"/>
        </dgm:presLayoutVars>
      </dgm:prSet>
      <dgm:spPr/>
      <dgm:t>
        <a:bodyPr/>
        <a:lstStyle/>
        <a:p>
          <a:endParaRPr lang="es-ES"/>
        </a:p>
      </dgm:t>
    </dgm:pt>
    <dgm:pt modelId="{9861A7E5-DE05-FF4D-934F-D8AAC3C2F185}" type="pres">
      <dgm:prSet presAssocID="{284A21D4-86DE-E045-ADF4-F00F79BDE10A}" presName="spacing" presStyleCnt="0"/>
      <dgm:spPr/>
    </dgm:pt>
    <dgm:pt modelId="{756F8826-13F0-C04C-B951-1A476979917D}" type="pres">
      <dgm:prSet presAssocID="{811EB622-0D2A-8546-83A8-18F034A1004D}" presName="composite" presStyleCnt="0"/>
      <dgm:spPr/>
    </dgm:pt>
    <dgm:pt modelId="{3C425460-44FC-0A44-8A5B-33278CA0729B}" type="pres">
      <dgm:prSet presAssocID="{811EB622-0D2A-8546-83A8-18F034A1004D}" presName="imgShp" presStyleLbl="fgImgPlace1" presStyleIdx="2"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6000" b="-6000"/>
          </a:stretch>
        </a:blipFill>
      </dgm:spPr>
    </dgm:pt>
    <dgm:pt modelId="{1E85A01C-1EAD-954C-B07E-64FFC0CC1D70}" type="pres">
      <dgm:prSet presAssocID="{811EB622-0D2A-8546-83A8-18F034A1004D}" presName="txShp" presStyleLbl="node1" presStyleIdx="2" presStyleCnt="3">
        <dgm:presLayoutVars>
          <dgm:bulletEnabled val="1"/>
        </dgm:presLayoutVars>
      </dgm:prSet>
      <dgm:spPr/>
      <dgm:t>
        <a:bodyPr/>
        <a:lstStyle/>
        <a:p>
          <a:endParaRPr lang="es-ES"/>
        </a:p>
      </dgm:t>
    </dgm:pt>
  </dgm:ptLst>
  <dgm:cxnLst>
    <dgm:cxn modelId="{2611C64F-54DC-6C43-9B98-86091DDD54D0}" srcId="{B998E2DF-8361-FE4E-9F6B-D2C45748F262}" destId="{26EA3EEB-4CFB-014F-8B66-617494B90B77}" srcOrd="0" destOrd="0" parTransId="{75C8C1FC-4727-1648-98A7-6F16D27E61FC}" sibTransId="{DFEAE20B-E3A9-8F41-85FB-386F8793AB7C}"/>
    <dgm:cxn modelId="{4876149A-6781-9744-B8D1-3D3285C0EA94}" type="presOf" srcId="{B998E2DF-8361-FE4E-9F6B-D2C45748F262}" destId="{613C47A2-373E-144A-BD2C-37D4AF57601A}" srcOrd="0" destOrd="0" presId="urn:microsoft.com/office/officeart/2005/8/layout/vList3"/>
    <dgm:cxn modelId="{FEE229E9-DFBB-AE4A-85E2-4C71FD6708F8}" type="presOf" srcId="{811EB622-0D2A-8546-83A8-18F034A1004D}" destId="{1E85A01C-1EAD-954C-B07E-64FFC0CC1D70}" srcOrd="0" destOrd="0" presId="urn:microsoft.com/office/officeart/2005/8/layout/vList3"/>
    <dgm:cxn modelId="{5848D2A4-8143-7742-8059-DC13209D4828}" type="presOf" srcId="{26EA3EEB-4CFB-014F-8B66-617494B90B77}" destId="{39141AAE-8D53-9E4E-9059-6CF9AA369F2E}" srcOrd="0" destOrd="0" presId="urn:microsoft.com/office/officeart/2005/8/layout/vList3"/>
    <dgm:cxn modelId="{C564ACCF-75C0-1E4A-8E23-739D5AFADA5B}" type="presOf" srcId="{AC8F2A59-2F25-9D42-86BF-B192897EE7E7}" destId="{6C70ECBB-5D64-EA4B-8D13-5C905BCC5D63}" srcOrd="0" destOrd="0" presId="urn:microsoft.com/office/officeart/2005/8/layout/vList3"/>
    <dgm:cxn modelId="{F8FEE529-2091-2545-8713-8833A2DF1801}" srcId="{B998E2DF-8361-FE4E-9F6B-D2C45748F262}" destId="{811EB622-0D2A-8546-83A8-18F034A1004D}" srcOrd="2" destOrd="0" parTransId="{D3DBA8FF-5528-8449-B20F-2AB79B800E18}" sibTransId="{1F84B1B7-64FE-9648-A744-D62BE0031DAD}"/>
    <dgm:cxn modelId="{8B5CF6C9-9233-4844-B9A6-50B1EC74FA21}" srcId="{B998E2DF-8361-FE4E-9F6B-D2C45748F262}" destId="{AC8F2A59-2F25-9D42-86BF-B192897EE7E7}" srcOrd="1" destOrd="0" parTransId="{CC22715B-EF47-FD4A-810A-41A6EDA9FDBE}" sibTransId="{284A21D4-86DE-E045-ADF4-F00F79BDE10A}"/>
    <dgm:cxn modelId="{42EDB911-1922-5B4F-9229-337E99BDB68F}" type="presParOf" srcId="{613C47A2-373E-144A-BD2C-37D4AF57601A}" destId="{4910BEEB-29C0-BE40-9200-B6E149C222C7}" srcOrd="0" destOrd="0" presId="urn:microsoft.com/office/officeart/2005/8/layout/vList3"/>
    <dgm:cxn modelId="{174FD9B2-6E1A-2A40-A377-F98222F318F9}" type="presParOf" srcId="{4910BEEB-29C0-BE40-9200-B6E149C222C7}" destId="{570B7835-2CA6-2748-B54A-6B68E71F95CA}" srcOrd="0" destOrd="0" presId="urn:microsoft.com/office/officeart/2005/8/layout/vList3"/>
    <dgm:cxn modelId="{D33A0498-430E-7E48-AD54-DE8FA07EFF83}" type="presParOf" srcId="{4910BEEB-29C0-BE40-9200-B6E149C222C7}" destId="{39141AAE-8D53-9E4E-9059-6CF9AA369F2E}" srcOrd="1" destOrd="0" presId="urn:microsoft.com/office/officeart/2005/8/layout/vList3"/>
    <dgm:cxn modelId="{E721B39A-EBFD-A948-881E-8287B9965B23}" type="presParOf" srcId="{613C47A2-373E-144A-BD2C-37D4AF57601A}" destId="{6CFCC128-A421-9349-998F-A768A28CF8DA}" srcOrd="1" destOrd="0" presId="urn:microsoft.com/office/officeart/2005/8/layout/vList3"/>
    <dgm:cxn modelId="{9215451D-735E-E745-8EE3-02F825385CB2}" type="presParOf" srcId="{613C47A2-373E-144A-BD2C-37D4AF57601A}" destId="{777CC359-AB98-B14C-829D-88944908C017}" srcOrd="2" destOrd="0" presId="urn:microsoft.com/office/officeart/2005/8/layout/vList3"/>
    <dgm:cxn modelId="{5A2E4B4A-716E-594E-A198-657A1F930F32}" type="presParOf" srcId="{777CC359-AB98-B14C-829D-88944908C017}" destId="{51FC1400-6A8F-A648-AD47-BF241A2E0AD0}" srcOrd="0" destOrd="0" presId="urn:microsoft.com/office/officeart/2005/8/layout/vList3"/>
    <dgm:cxn modelId="{6577E3C7-E873-1947-BF86-87164B24FC64}" type="presParOf" srcId="{777CC359-AB98-B14C-829D-88944908C017}" destId="{6C70ECBB-5D64-EA4B-8D13-5C905BCC5D63}" srcOrd="1" destOrd="0" presId="urn:microsoft.com/office/officeart/2005/8/layout/vList3"/>
    <dgm:cxn modelId="{785A08C1-95D1-BF47-9D5F-047AEFF11E7A}" type="presParOf" srcId="{613C47A2-373E-144A-BD2C-37D4AF57601A}" destId="{9861A7E5-DE05-FF4D-934F-D8AAC3C2F185}" srcOrd="3" destOrd="0" presId="urn:microsoft.com/office/officeart/2005/8/layout/vList3"/>
    <dgm:cxn modelId="{9A463F79-E88A-7949-A1E1-F0E1B3419199}" type="presParOf" srcId="{613C47A2-373E-144A-BD2C-37D4AF57601A}" destId="{756F8826-13F0-C04C-B951-1A476979917D}" srcOrd="4" destOrd="0" presId="urn:microsoft.com/office/officeart/2005/8/layout/vList3"/>
    <dgm:cxn modelId="{25C3CA2A-E8D8-AB4B-B47B-CCBEA00AB333}" type="presParOf" srcId="{756F8826-13F0-C04C-B951-1A476979917D}" destId="{3C425460-44FC-0A44-8A5B-33278CA0729B}" srcOrd="0" destOrd="0" presId="urn:microsoft.com/office/officeart/2005/8/layout/vList3"/>
    <dgm:cxn modelId="{A74EFCC7-DCB0-3748-A1B2-042B5E407304}" type="presParOf" srcId="{756F8826-13F0-C04C-B951-1A476979917D}" destId="{1E85A01C-1EAD-954C-B07E-64FFC0CC1D70}"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2FD964-58F9-2F44-B37F-E85231D66F5E}" type="doc">
      <dgm:prSet loTypeId="urn:microsoft.com/office/officeart/2005/8/layout/radial5" loCatId="" qsTypeId="urn:microsoft.com/office/officeart/2005/8/quickstyle/simple1" qsCatId="simple" csTypeId="urn:microsoft.com/office/officeart/2005/8/colors/accent1_2" csCatId="accent1" phldr="1"/>
      <dgm:spPr/>
      <dgm:t>
        <a:bodyPr/>
        <a:lstStyle/>
        <a:p>
          <a:endParaRPr lang="es-ES"/>
        </a:p>
      </dgm:t>
    </dgm:pt>
    <dgm:pt modelId="{326BCA41-272A-D749-A9D1-6E65E6EE02B8}">
      <dgm:prSet phldrT="[Texto]" custT="1"/>
      <dgm:spPr>
        <a:solidFill>
          <a:schemeClr val="accent6"/>
        </a:solidFill>
        <a:ln>
          <a:solidFill>
            <a:schemeClr val="tx1"/>
          </a:solidFill>
        </a:ln>
      </dgm:spPr>
      <dgm:t>
        <a:bodyPr/>
        <a:lstStyle/>
        <a:p>
          <a:r>
            <a:rPr lang="es-ES" sz="1000" dirty="0">
              <a:solidFill>
                <a:schemeClr val="tx1"/>
              </a:solidFill>
            </a:rPr>
            <a:t>Último seguimiento</a:t>
          </a:r>
        </a:p>
      </dgm:t>
    </dgm:pt>
    <dgm:pt modelId="{5AA5B698-271E-3E43-92C4-D213BCCBDB55}" type="parTrans" cxnId="{30BA4632-22F1-BC43-AC5B-D03ADEBF047F}">
      <dgm:prSet/>
      <dgm:spPr/>
      <dgm:t>
        <a:bodyPr/>
        <a:lstStyle/>
        <a:p>
          <a:endParaRPr lang="es-ES"/>
        </a:p>
      </dgm:t>
    </dgm:pt>
    <dgm:pt modelId="{D45AFB93-7BDB-DE43-98B7-FAE6E5628230}" type="sibTrans" cxnId="{30BA4632-22F1-BC43-AC5B-D03ADEBF047F}">
      <dgm:prSet/>
      <dgm:spPr/>
      <dgm:t>
        <a:bodyPr/>
        <a:lstStyle/>
        <a:p>
          <a:endParaRPr lang="es-ES"/>
        </a:p>
      </dgm:t>
    </dgm:pt>
    <dgm:pt modelId="{E7086CE4-C4F2-D44E-960C-690A100247FC}">
      <dgm:prSet phldrT="[Texto]" custT="1"/>
      <dgm:spPr>
        <a:solidFill>
          <a:schemeClr val="accent2"/>
        </a:solidFill>
        <a:ln>
          <a:solidFill>
            <a:schemeClr val="tx1"/>
          </a:solidFill>
        </a:ln>
      </dgm:spPr>
      <dgm:t>
        <a:bodyPr/>
        <a:lstStyle/>
        <a:p>
          <a:r>
            <a:rPr lang="es-ES" sz="1600" dirty="0">
              <a:solidFill>
                <a:schemeClr val="tx1"/>
              </a:solidFill>
            </a:rPr>
            <a:t>HCR</a:t>
          </a:r>
        </a:p>
      </dgm:t>
    </dgm:pt>
    <dgm:pt modelId="{919247C9-77F6-844D-A8BE-A1D23C4E7FFD}" type="parTrans" cxnId="{47443B03-E5BF-C142-9B64-58366DF28723}">
      <dgm:prSet/>
      <dgm:spPr/>
      <dgm:t>
        <a:bodyPr/>
        <a:lstStyle/>
        <a:p>
          <a:endParaRPr lang="es-ES"/>
        </a:p>
      </dgm:t>
    </dgm:pt>
    <dgm:pt modelId="{E34A6B33-39FF-F04C-87C0-4FED82155009}" type="sibTrans" cxnId="{47443B03-E5BF-C142-9B64-58366DF28723}">
      <dgm:prSet/>
      <dgm:spPr/>
      <dgm:t>
        <a:bodyPr/>
        <a:lstStyle/>
        <a:p>
          <a:endParaRPr lang="es-ES"/>
        </a:p>
      </dgm:t>
    </dgm:pt>
    <dgm:pt modelId="{A4227E5C-1C81-5A47-BCB0-33563BF06300}">
      <dgm:prSet phldrT="[Texto]"/>
      <dgm:spPr>
        <a:solidFill>
          <a:srgbClr val="0070C0"/>
        </a:solidFill>
        <a:ln>
          <a:solidFill>
            <a:schemeClr val="tx1"/>
          </a:solidFill>
        </a:ln>
      </dgm:spPr>
      <dgm:t>
        <a:bodyPr/>
        <a:lstStyle/>
        <a:p>
          <a:r>
            <a:rPr lang="es-ES" dirty="0">
              <a:solidFill>
                <a:schemeClr val="tx1"/>
              </a:solidFill>
            </a:rPr>
            <a:t>ETV recurrente</a:t>
          </a:r>
        </a:p>
      </dgm:t>
    </dgm:pt>
    <dgm:pt modelId="{A1352874-00E1-E446-8FB4-6F9260EE96E0}" type="parTrans" cxnId="{E5D7AB3A-FD45-F947-B827-B65A662494BB}">
      <dgm:prSet/>
      <dgm:spPr/>
      <dgm:t>
        <a:bodyPr/>
        <a:lstStyle/>
        <a:p>
          <a:endParaRPr lang="es-ES"/>
        </a:p>
      </dgm:t>
    </dgm:pt>
    <dgm:pt modelId="{7DFC3F64-2768-8149-AB8B-38EEBEE5DEBF}" type="sibTrans" cxnId="{E5D7AB3A-FD45-F947-B827-B65A662494BB}">
      <dgm:prSet/>
      <dgm:spPr/>
      <dgm:t>
        <a:bodyPr/>
        <a:lstStyle/>
        <a:p>
          <a:endParaRPr lang="es-ES"/>
        </a:p>
      </dgm:t>
    </dgm:pt>
    <dgm:pt modelId="{98D0D9ED-00AB-4E4E-84AA-2B143A5D2802}">
      <dgm:prSet phldrT="[Texto]" custT="1"/>
      <dgm:spPr>
        <a:solidFill>
          <a:schemeClr val="bg1">
            <a:lumMod val="65000"/>
          </a:schemeClr>
        </a:solidFill>
        <a:ln>
          <a:solidFill>
            <a:schemeClr val="tx1"/>
          </a:solidFill>
        </a:ln>
      </dgm:spPr>
      <dgm:t>
        <a:bodyPr/>
        <a:lstStyle/>
        <a:p>
          <a:r>
            <a:rPr lang="es-ES" sz="1600" dirty="0" err="1">
              <a:solidFill>
                <a:schemeClr val="tx1"/>
              </a:solidFill>
            </a:rPr>
            <a:t>Éxitus</a:t>
          </a:r>
          <a:endParaRPr lang="es-ES" sz="1600" dirty="0">
            <a:solidFill>
              <a:schemeClr val="tx1"/>
            </a:solidFill>
          </a:endParaRPr>
        </a:p>
      </dgm:t>
    </dgm:pt>
    <dgm:pt modelId="{1B39F004-E755-B240-86E1-7BA75EB28860}" type="parTrans" cxnId="{610F1EB3-A1C6-3748-A8C1-2B976C5EAE35}">
      <dgm:prSet/>
      <dgm:spPr/>
      <dgm:t>
        <a:bodyPr/>
        <a:lstStyle/>
        <a:p>
          <a:endParaRPr lang="es-ES"/>
        </a:p>
      </dgm:t>
    </dgm:pt>
    <dgm:pt modelId="{A3CFDC88-76BF-3245-A449-30F0827C4463}" type="sibTrans" cxnId="{610F1EB3-A1C6-3748-A8C1-2B976C5EAE35}">
      <dgm:prSet/>
      <dgm:spPr/>
      <dgm:t>
        <a:bodyPr/>
        <a:lstStyle/>
        <a:p>
          <a:endParaRPr lang="es-ES"/>
        </a:p>
      </dgm:t>
    </dgm:pt>
    <dgm:pt modelId="{99D2E30A-2897-7C4F-8E72-1C3EDB39BFAA}">
      <dgm:prSet phldrT="[Texto]"/>
      <dgm:spPr>
        <a:solidFill>
          <a:schemeClr val="accent4"/>
        </a:solidFill>
        <a:ln>
          <a:solidFill>
            <a:schemeClr val="tx1"/>
          </a:solidFill>
        </a:ln>
      </dgm:spPr>
      <dgm:t>
        <a:bodyPr/>
        <a:lstStyle/>
        <a:p>
          <a:r>
            <a:rPr lang="es-ES" dirty="0">
              <a:solidFill>
                <a:schemeClr val="tx1"/>
              </a:solidFill>
            </a:rPr>
            <a:t>Pacientes CAT</a:t>
          </a:r>
        </a:p>
      </dgm:t>
    </dgm:pt>
    <dgm:pt modelId="{EC02A7C2-AB6E-AA4E-95BD-A5098C579E2F}" type="sibTrans" cxnId="{6C848F92-8DCF-0149-B8D9-31D6D017656B}">
      <dgm:prSet/>
      <dgm:spPr/>
      <dgm:t>
        <a:bodyPr/>
        <a:lstStyle/>
        <a:p>
          <a:endParaRPr lang="es-ES"/>
        </a:p>
      </dgm:t>
    </dgm:pt>
    <dgm:pt modelId="{550D61DC-8D6D-3E40-9D61-3B5CECE9DA04}" type="parTrans" cxnId="{6C848F92-8DCF-0149-B8D9-31D6D017656B}">
      <dgm:prSet/>
      <dgm:spPr/>
      <dgm:t>
        <a:bodyPr/>
        <a:lstStyle/>
        <a:p>
          <a:endParaRPr lang="es-ES"/>
        </a:p>
      </dgm:t>
    </dgm:pt>
    <dgm:pt modelId="{5F166861-F58D-D84F-AAFC-FCE9E0D7E8F9}" type="pres">
      <dgm:prSet presAssocID="{472FD964-58F9-2F44-B37F-E85231D66F5E}" presName="Name0" presStyleCnt="0">
        <dgm:presLayoutVars>
          <dgm:chMax val="1"/>
          <dgm:dir/>
          <dgm:animLvl val="ctr"/>
          <dgm:resizeHandles val="exact"/>
        </dgm:presLayoutVars>
      </dgm:prSet>
      <dgm:spPr/>
      <dgm:t>
        <a:bodyPr/>
        <a:lstStyle/>
        <a:p>
          <a:endParaRPr lang="es-ES"/>
        </a:p>
      </dgm:t>
    </dgm:pt>
    <dgm:pt modelId="{1FA7BC27-5C9D-3B4E-8088-2EA9D49FD071}" type="pres">
      <dgm:prSet presAssocID="{99D2E30A-2897-7C4F-8E72-1C3EDB39BFAA}" presName="centerShape" presStyleLbl="node0" presStyleIdx="0" presStyleCnt="1"/>
      <dgm:spPr/>
      <dgm:t>
        <a:bodyPr/>
        <a:lstStyle/>
        <a:p>
          <a:endParaRPr lang="es-ES"/>
        </a:p>
      </dgm:t>
    </dgm:pt>
    <dgm:pt modelId="{A2561DC9-21AA-8C4A-AE61-EF67C2F32A8D}" type="pres">
      <dgm:prSet presAssocID="{5AA5B698-271E-3E43-92C4-D213BCCBDB55}" presName="parTrans" presStyleLbl="sibTrans2D1" presStyleIdx="0" presStyleCnt="4"/>
      <dgm:spPr/>
      <dgm:t>
        <a:bodyPr/>
        <a:lstStyle/>
        <a:p>
          <a:endParaRPr lang="es-ES"/>
        </a:p>
      </dgm:t>
    </dgm:pt>
    <dgm:pt modelId="{4532B28F-E3E7-444D-87E3-21E608EE5FED}" type="pres">
      <dgm:prSet presAssocID="{5AA5B698-271E-3E43-92C4-D213BCCBDB55}" presName="connectorText" presStyleLbl="sibTrans2D1" presStyleIdx="0" presStyleCnt="4"/>
      <dgm:spPr/>
      <dgm:t>
        <a:bodyPr/>
        <a:lstStyle/>
        <a:p>
          <a:endParaRPr lang="es-ES"/>
        </a:p>
      </dgm:t>
    </dgm:pt>
    <dgm:pt modelId="{19F9BD86-0139-A342-B1BF-0463C59DCD32}" type="pres">
      <dgm:prSet presAssocID="{326BCA41-272A-D749-A9D1-6E65E6EE02B8}" presName="node" presStyleLbl="node1" presStyleIdx="0" presStyleCnt="4">
        <dgm:presLayoutVars>
          <dgm:bulletEnabled val="1"/>
        </dgm:presLayoutVars>
      </dgm:prSet>
      <dgm:spPr/>
      <dgm:t>
        <a:bodyPr/>
        <a:lstStyle/>
        <a:p>
          <a:endParaRPr lang="es-ES"/>
        </a:p>
      </dgm:t>
    </dgm:pt>
    <dgm:pt modelId="{C425375F-56C6-5E41-84C1-E2C7749C4BE6}" type="pres">
      <dgm:prSet presAssocID="{919247C9-77F6-844D-A8BE-A1D23C4E7FFD}" presName="parTrans" presStyleLbl="sibTrans2D1" presStyleIdx="1" presStyleCnt="4"/>
      <dgm:spPr/>
      <dgm:t>
        <a:bodyPr/>
        <a:lstStyle/>
        <a:p>
          <a:endParaRPr lang="es-ES"/>
        </a:p>
      </dgm:t>
    </dgm:pt>
    <dgm:pt modelId="{1C6F65A3-006D-E74E-81FD-0C6987EF1E11}" type="pres">
      <dgm:prSet presAssocID="{919247C9-77F6-844D-A8BE-A1D23C4E7FFD}" presName="connectorText" presStyleLbl="sibTrans2D1" presStyleIdx="1" presStyleCnt="4"/>
      <dgm:spPr/>
      <dgm:t>
        <a:bodyPr/>
        <a:lstStyle/>
        <a:p>
          <a:endParaRPr lang="es-ES"/>
        </a:p>
      </dgm:t>
    </dgm:pt>
    <dgm:pt modelId="{732F5804-E541-0E4B-95A2-B3BFC087F389}" type="pres">
      <dgm:prSet presAssocID="{E7086CE4-C4F2-D44E-960C-690A100247FC}" presName="node" presStyleLbl="node1" presStyleIdx="1" presStyleCnt="4">
        <dgm:presLayoutVars>
          <dgm:bulletEnabled val="1"/>
        </dgm:presLayoutVars>
      </dgm:prSet>
      <dgm:spPr/>
      <dgm:t>
        <a:bodyPr/>
        <a:lstStyle/>
        <a:p>
          <a:endParaRPr lang="es-ES"/>
        </a:p>
      </dgm:t>
    </dgm:pt>
    <dgm:pt modelId="{67C013AC-32F6-A840-B369-5D108D5427B7}" type="pres">
      <dgm:prSet presAssocID="{A1352874-00E1-E446-8FB4-6F9260EE96E0}" presName="parTrans" presStyleLbl="sibTrans2D1" presStyleIdx="2" presStyleCnt="4"/>
      <dgm:spPr/>
      <dgm:t>
        <a:bodyPr/>
        <a:lstStyle/>
        <a:p>
          <a:endParaRPr lang="es-ES"/>
        </a:p>
      </dgm:t>
    </dgm:pt>
    <dgm:pt modelId="{317E0B8E-F3A1-CD49-89BA-128B3A2C85B1}" type="pres">
      <dgm:prSet presAssocID="{A1352874-00E1-E446-8FB4-6F9260EE96E0}" presName="connectorText" presStyleLbl="sibTrans2D1" presStyleIdx="2" presStyleCnt="4"/>
      <dgm:spPr/>
      <dgm:t>
        <a:bodyPr/>
        <a:lstStyle/>
        <a:p>
          <a:endParaRPr lang="es-ES"/>
        </a:p>
      </dgm:t>
    </dgm:pt>
    <dgm:pt modelId="{A5CD406B-1A91-844E-B243-A76546B66206}" type="pres">
      <dgm:prSet presAssocID="{A4227E5C-1C81-5A47-BCB0-33563BF06300}" presName="node" presStyleLbl="node1" presStyleIdx="2" presStyleCnt="4">
        <dgm:presLayoutVars>
          <dgm:bulletEnabled val="1"/>
        </dgm:presLayoutVars>
      </dgm:prSet>
      <dgm:spPr/>
      <dgm:t>
        <a:bodyPr/>
        <a:lstStyle/>
        <a:p>
          <a:endParaRPr lang="es-ES"/>
        </a:p>
      </dgm:t>
    </dgm:pt>
    <dgm:pt modelId="{F9CE6899-2C9F-2348-A1F4-226E82CCF826}" type="pres">
      <dgm:prSet presAssocID="{1B39F004-E755-B240-86E1-7BA75EB28860}" presName="parTrans" presStyleLbl="sibTrans2D1" presStyleIdx="3" presStyleCnt="4"/>
      <dgm:spPr/>
      <dgm:t>
        <a:bodyPr/>
        <a:lstStyle/>
        <a:p>
          <a:endParaRPr lang="es-ES"/>
        </a:p>
      </dgm:t>
    </dgm:pt>
    <dgm:pt modelId="{E73AB9A4-439C-6742-949C-6E33B5D383D5}" type="pres">
      <dgm:prSet presAssocID="{1B39F004-E755-B240-86E1-7BA75EB28860}" presName="connectorText" presStyleLbl="sibTrans2D1" presStyleIdx="3" presStyleCnt="4"/>
      <dgm:spPr/>
      <dgm:t>
        <a:bodyPr/>
        <a:lstStyle/>
        <a:p>
          <a:endParaRPr lang="es-ES"/>
        </a:p>
      </dgm:t>
    </dgm:pt>
    <dgm:pt modelId="{2C8E5C07-69F7-8A45-B98B-750EEFE54CC6}" type="pres">
      <dgm:prSet presAssocID="{98D0D9ED-00AB-4E4E-84AA-2B143A5D2802}" presName="node" presStyleLbl="node1" presStyleIdx="3" presStyleCnt="4">
        <dgm:presLayoutVars>
          <dgm:bulletEnabled val="1"/>
        </dgm:presLayoutVars>
      </dgm:prSet>
      <dgm:spPr/>
      <dgm:t>
        <a:bodyPr/>
        <a:lstStyle/>
        <a:p>
          <a:endParaRPr lang="es-ES"/>
        </a:p>
      </dgm:t>
    </dgm:pt>
  </dgm:ptLst>
  <dgm:cxnLst>
    <dgm:cxn modelId="{4A378857-550C-784B-93F5-1A5ECF29E363}" type="presOf" srcId="{919247C9-77F6-844D-A8BE-A1D23C4E7FFD}" destId="{1C6F65A3-006D-E74E-81FD-0C6987EF1E11}" srcOrd="1" destOrd="0" presId="urn:microsoft.com/office/officeart/2005/8/layout/radial5"/>
    <dgm:cxn modelId="{610F1EB3-A1C6-3748-A8C1-2B976C5EAE35}" srcId="{99D2E30A-2897-7C4F-8E72-1C3EDB39BFAA}" destId="{98D0D9ED-00AB-4E4E-84AA-2B143A5D2802}" srcOrd="3" destOrd="0" parTransId="{1B39F004-E755-B240-86E1-7BA75EB28860}" sibTransId="{A3CFDC88-76BF-3245-A449-30F0827C4463}"/>
    <dgm:cxn modelId="{ED9DA592-A797-0241-9173-F75E7A9E9730}" type="presOf" srcId="{919247C9-77F6-844D-A8BE-A1D23C4E7FFD}" destId="{C425375F-56C6-5E41-84C1-E2C7749C4BE6}" srcOrd="0" destOrd="0" presId="urn:microsoft.com/office/officeart/2005/8/layout/radial5"/>
    <dgm:cxn modelId="{CB8855B9-006A-5E49-B1BE-22B0711F9A12}" type="presOf" srcId="{E7086CE4-C4F2-D44E-960C-690A100247FC}" destId="{732F5804-E541-0E4B-95A2-B3BFC087F389}" srcOrd="0" destOrd="0" presId="urn:microsoft.com/office/officeart/2005/8/layout/radial5"/>
    <dgm:cxn modelId="{30BA4632-22F1-BC43-AC5B-D03ADEBF047F}" srcId="{99D2E30A-2897-7C4F-8E72-1C3EDB39BFAA}" destId="{326BCA41-272A-D749-A9D1-6E65E6EE02B8}" srcOrd="0" destOrd="0" parTransId="{5AA5B698-271E-3E43-92C4-D213BCCBDB55}" sibTransId="{D45AFB93-7BDB-DE43-98B7-FAE6E5628230}"/>
    <dgm:cxn modelId="{8C95C7CC-9D9F-BC40-B61C-78C2D3B13B1B}" type="presOf" srcId="{1B39F004-E755-B240-86E1-7BA75EB28860}" destId="{E73AB9A4-439C-6742-949C-6E33B5D383D5}" srcOrd="1" destOrd="0" presId="urn:microsoft.com/office/officeart/2005/8/layout/radial5"/>
    <dgm:cxn modelId="{8D4F384F-9818-684D-9460-FDD17CEA111A}" type="presOf" srcId="{98D0D9ED-00AB-4E4E-84AA-2B143A5D2802}" destId="{2C8E5C07-69F7-8A45-B98B-750EEFE54CC6}" srcOrd="0" destOrd="0" presId="urn:microsoft.com/office/officeart/2005/8/layout/radial5"/>
    <dgm:cxn modelId="{930CACC5-96EC-AC4E-BC70-A23A24EED399}" type="presOf" srcId="{99D2E30A-2897-7C4F-8E72-1C3EDB39BFAA}" destId="{1FA7BC27-5C9D-3B4E-8088-2EA9D49FD071}" srcOrd="0" destOrd="0" presId="urn:microsoft.com/office/officeart/2005/8/layout/radial5"/>
    <dgm:cxn modelId="{2DC43F13-6DED-7944-86CD-CE621E697F79}" type="presOf" srcId="{472FD964-58F9-2F44-B37F-E85231D66F5E}" destId="{5F166861-F58D-D84F-AAFC-FCE9E0D7E8F9}" srcOrd="0" destOrd="0" presId="urn:microsoft.com/office/officeart/2005/8/layout/radial5"/>
    <dgm:cxn modelId="{47443B03-E5BF-C142-9B64-58366DF28723}" srcId="{99D2E30A-2897-7C4F-8E72-1C3EDB39BFAA}" destId="{E7086CE4-C4F2-D44E-960C-690A100247FC}" srcOrd="1" destOrd="0" parTransId="{919247C9-77F6-844D-A8BE-A1D23C4E7FFD}" sibTransId="{E34A6B33-39FF-F04C-87C0-4FED82155009}"/>
    <dgm:cxn modelId="{F2B777D6-418D-3C4A-A062-C83BBC12940D}" type="presOf" srcId="{A1352874-00E1-E446-8FB4-6F9260EE96E0}" destId="{67C013AC-32F6-A840-B369-5D108D5427B7}" srcOrd="0" destOrd="0" presId="urn:microsoft.com/office/officeart/2005/8/layout/radial5"/>
    <dgm:cxn modelId="{9C38F01B-B775-2345-AAAB-3988B5DF2DEF}" type="presOf" srcId="{A1352874-00E1-E446-8FB4-6F9260EE96E0}" destId="{317E0B8E-F3A1-CD49-89BA-128B3A2C85B1}" srcOrd="1" destOrd="0" presId="urn:microsoft.com/office/officeart/2005/8/layout/radial5"/>
    <dgm:cxn modelId="{F1667946-12F2-5B43-B011-548CDBC85301}" type="presOf" srcId="{5AA5B698-271E-3E43-92C4-D213BCCBDB55}" destId="{A2561DC9-21AA-8C4A-AE61-EF67C2F32A8D}" srcOrd="0" destOrd="0" presId="urn:microsoft.com/office/officeart/2005/8/layout/radial5"/>
    <dgm:cxn modelId="{71671789-AA8C-434C-A9A6-06DA8DB35548}" type="presOf" srcId="{A4227E5C-1C81-5A47-BCB0-33563BF06300}" destId="{A5CD406B-1A91-844E-B243-A76546B66206}" srcOrd="0" destOrd="0" presId="urn:microsoft.com/office/officeart/2005/8/layout/radial5"/>
    <dgm:cxn modelId="{E5D7AB3A-FD45-F947-B827-B65A662494BB}" srcId="{99D2E30A-2897-7C4F-8E72-1C3EDB39BFAA}" destId="{A4227E5C-1C81-5A47-BCB0-33563BF06300}" srcOrd="2" destOrd="0" parTransId="{A1352874-00E1-E446-8FB4-6F9260EE96E0}" sibTransId="{7DFC3F64-2768-8149-AB8B-38EEBEE5DEBF}"/>
    <dgm:cxn modelId="{5A4383EA-59C0-2A41-8CB4-1457253077BD}" type="presOf" srcId="{326BCA41-272A-D749-A9D1-6E65E6EE02B8}" destId="{19F9BD86-0139-A342-B1BF-0463C59DCD32}" srcOrd="0" destOrd="0" presId="urn:microsoft.com/office/officeart/2005/8/layout/radial5"/>
    <dgm:cxn modelId="{FF55110A-6F6A-324A-BADB-0E24C2D7920A}" type="presOf" srcId="{5AA5B698-271E-3E43-92C4-D213BCCBDB55}" destId="{4532B28F-E3E7-444D-87E3-21E608EE5FED}" srcOrd="1" destOrd="0" presId="urn:microsoft.com/office/officeart/2005/8/layout/radial5"/>
    <dgm:cxn modelId="{B234E4F9-D609-6243-8F46-64414121A9D9}" type="presOf" srcId="{1B39F004-E755-B240-86E1-7BA75EB28860}" destId="{F9CE6899-2C9F-2348-A1F4-226E82CCF826}" srcOrd="0" destOrd="0" presId="urn:microsoft.com/office/officeart/2005/8/layout/radial5"/>
    <dgm:cxn modelId="{6C848F92-8DCF-0149-B8D9-31D6D017656B}" srcId="{472FD964-58F9-2F44-B37F-E85231D66F5E}" destId="{99D2E30A-2897-7C4F-8E72-1C3EDB39BFAA}" srcOrd="0" destOrd="0" parTransId="{550D61DC-8D6D-3E40-9D61-3B5CECE9DA04}" sibTransId="{EC02A7C2-AB6E-AA4E-95BD-A5098C579E2F}"/>
    <dgm:cxn modelId="{9535E91B-1BE8-CA40-A5B7-15D218C68E65}" type="presParOf" srcId="{5F166861-F58D-D84F-AAFC-FCE9E0D7E8F9}" destId="{1FA7BC27-5C9D-3B4E-8088-2EA9D49FD071}" srcOrd="0" destOrd="0" presId="urn:microsoft.com/office/officeart/2005/8/layout/radial5"/>
    <dgm:cxn modelId="{EBAB8694-763C-7544-9574-72B90EC0EC91}" type="presParOf" srcId="{5F166861-F58D-D84F-AAFC-FCE9E0D7E8F9}" destId="{A2561DC9-21AA-8C4A-AE61-EF67C2F32A8D}" srcOrd="1" destOrd="0" presId="urn:microsoft.com/office/officeart/2005/8/layout/radial5"/>
    <dgm:cxn modelId="{EC905743-CD16-BE46-90F6-7508985B8832}" type="presParOf" srcId="{A2561DC9-21AA-8C4A-AE61-EF67C2F32A8D}" destId="{4532B28F-E3E7-444D-87E3-21E608EE5FED}" srcOrd="0" destOrd="0" presId="urn:microsoft.com/office/officeart/2005/8/layout/radial5"/>
    <dgm:cxn modelId="{9AEA1504-E8B3-4249-A021-BD3D4A9E9F21}" type="presParOf" srcId="{5F166861-F58D-D84F-AAFC-FCE9E0D7E8F9}" destId="{19F9BD86-0139-A342-B1BF-0463C59DCD32}" srcOrd="2" destOrd="0" presId="urn:microsoft.com/office/officeart/2005/8/layout/radial5"/>
    <dgm:cxn modelId="{C33B0564-3965-3A45-BAD4-F8134ABB2617}" type="presParOf" srcId="{5F166861-F58D-D84F-AAFC-FCE9E0D7E8F9}" destId="{C425375F-56C6-5E41-84C1-E2C7749C4BE6}" srcOrd="3" destOrd="0" presId="urn:microsoft.com/office/officeart/2005/8/layout/radial5"/>
    <dgm:cxn modelId="{E8CDE1A2-B55A-784C-81F4-F10EF4047067}" type="presParOf" srcId="{C425375F-56C6-5E41-84C1-E2C7749C4BE6}" destId="{1C6F65A3-006D-E74E-81FD-0C6987EF1E11}" srcOrd="0" destOrd="0" presId="urn:microsoft.com/office/officeart/2005/8/layout/radial5"/>
    <dgm:cxn modelId="{7ACF127C-B111-A046-95CE-0F25C41F8FFC}" type="presParOf" srcId="{5F166861-F58D-D84F-AAFC-FCE9E0D7E8F9}" destId="{732F5804-E541-0E4B-95A2-B3BFC087F389}" srcOrd="4" destOrd="0" presId="urn:microsoft.com/office/officeart/2005/8/layout/radial5"/>
    <dgm:cxn modelId="{FC5CCF0A-A630-1248-8303-19121596A504}" type="presParOf" srcId="{5F166861-F58D-D84F-AAFC-FCE9E0D7E8F9}" destId="{67C013AC-32F6-A840-B369-5D108D5427B7}" srcOrd="5" destOrd="0" presId="urn:microsoft.com/office/officeart/2005/8/layout/radial5"/>
    <dgm:cxn modelId="{FF7E8743-426A-BE4C-B567-F55F77DBA068}" type="presParOf" srcId="{67C013AC-32F6-A840-B369-5D108D5427B7}" destId="{317E0B8E-F3A1-CD49-89BA-128B3A2C85B1}" srcOrd="0" destOrd="0" presId="urn:microsoft.com/office/officeart/2005/8/layout/radial5"/>
    <dgm:cxn modelId="{597CD47F-F83C-6F42-97AF-3733FE1CC2F6}" type="presParOf" srcId="{5F166861-F58D-D84F-AAFC-FCE9E0D7E8F9}" destId="{A5CD406B-1A91-844E-B243-A76546B66206}" srcOrd="6" destOrd="0" presId="urn:microsoft.com/office/officeart/2005/8/layout/radial5"/>
    <dgm:cxn modelId="{9A9512AE-B603-8F4B-94E4-09F7153FFF58}" type="presParOf" srcId="{5F166861-F58D-D84F-AAFC-FCE9E0D7E8F9}" destId="{F9CE6899-2C9F-2348-A1F4-226E82CCF826}" srcOrd="7" destOrd="0" presId="urn:microsoft.com/office/officeart/2005/8/layout/radial5"/>
    <dgm:cxn modelId="{D292FBB6-A9F9-6040-8677-5EAC1B297BCE}" type="presParOf" srcId="{F9CE6899-2C9F-2348-A1F4-226E82CCF826}" destId="{E73AB9A4-439C-6742-949C-6E33B5D383D5}" srcOrd="0" destOrd="0" presId="urn:microsoft.com/office/officeart/2005/8/layout/radial5"/>
    <dgm:cxn modelId="{D3C0123D-55B9-B942-90E3-C3E42D0C0391}" type="presParOf" srcId="{5F166861-F58D-D84F-AAFC-FCE9E0D7E8F9}" destId="{2C8E5C07-69F7-8A45-B98B-750EEFE54CC6}"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5E753A-A0F1-3643-98B0-8D7C62C2F023}"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es-ES"/>
        </a:p>
      </dgm:t>
    </dgm:pt>
    <dgm:pt modelId="{E3C59BA9-675C-CF4F-A1C0-67D1B85CADC8}">
      <dgm:prSet phldrT="[Texto]"/>
      <dgm:spPr>
        <a:noFill/>
        <a:ln>
          <a:noFill/>
        </a:ln>
      </dgm:spPr>
      <dgm:t>
        <a:bodyPr/>
        <a:lstStyle/>
        <a:p>
          <a:r>
            <a:rPr lang="es-ES" dirty="0" err="1">
              <a:noFill/>
            </a:rPr>
            <a:t>sd</a:t>
          </a:r>
          <a:endParaRPr lang="es-ES" dirty="0">
            <a:noFill/>
          </a:endParaRPr>
        </a:p>
      </dgm:t>
    </dgm:pt>
    <dgm:pt modelId="{41C2E27F-B985-0C43-85F1-C39C1A926B5B}" type="parTrans" cxnId="{1B3367F1-3FE6-8D4A-A4E4-C0EB8AC70AF2}">
      <dgm:prSet/>
      <dgm:spPr/>
      <dgm:t>
        <a:bodyPr/>
        <a:lstStyle/>
        <a:p>
          <a:endParaRPr lang="es-ES"/>
        </a:p>
      </dgm:t>
    </dgm:pt>
    <dgm:pt modelId="{6791A695-0C7E-964E-9AF9-782DB9FFAC5E}" type="sibTrans" cxnId="{1B3367F1-3FE6-8D4A-A4E4-C0EB8AC70AF2}">
      <dgm:prSet/>
      <dgm:spPr/>
      <dgm:t>
        <a:bodyPr/>
        <a:lstStyle/>
        <a:p>
          <a:endParaRPr lang="es-ES"/>
        </a:p>
      </dgm:t>
    </dgm:pt>
    <dgm:pt modelId="{5BDAD500-2DAF-6E4D-871B-36BAFB792083}">
      <dgm:prSet custT="1"/>
      <dgm:spPr>
        <a:solidFill>
          <a:schemeClr val="accent2">
            <a:lumMod val="60000"/>
            <a:lumOff val="40000"/>
          </a:schemeClr>
        </a:solidFill>
        <a:ln>
          <a:solidFill>
            <a:schemeClr val="tx1"/>
          </a:solidFill>
        </a:ln>
      </dgm:spPr>
      <dgm:t>
        <a:bodyPr/>
        <a:lstStyle/>
        <a:p>
          <a:r>
            <a:rPr lang="es-ES" sz="1600" dirty="0">
              <a:solidFill>
                <a:schemeClr val="tx1"/>
              </a:solidFill>
            </a:rPr>
            <a:t>Mayor</a:t>
          </a:r>
        </a:p>
      </dgm:t>
    </dgm:pt>
    <dgm:pt modelId="{A43040DD-FE8E-1045-BBB3-E81E2B72C6A1}" type="parTrans" cxnId="{DC18EE17-948C-1448-8E74-28704B71BDC3}">
      <dgm:prSet/>
      <dgm:spPr>
        <a:ln>
          <a:solidFill>
            <a:schemeClr val="tx1"/>
          </a:solidFill>
        </a:ln>
      </dgm:spPr>
      <dgm:t>
        <a:bodyPr/>
        <a:lstStyle/>
        <a:p>
          <a:endParaRPr lang="es-ES"/>
        </a:p>
      </dgm:t>
    </dgm:pt>
    <dgm:pt modelId="{D9B816CD-F517-704F-8ED9-03ADAD8ED4E9}" type="sibTrans" cxnId="{DC18EE17-948C-1448-8E74-28704B71BDC3}">
      <dgm:prSet/>
      <dgm:spPr/>
      <dgm:t>
        <a:bodyPr/>
        <a:lstStyle/>
        <a:p>
          <a:endParaRPr lang="es-ES"/>
        </a:p>
      </dgm:t>
    </dgm:pt>
    <dgm:pt modelId="{2CBA8E5F-1E3E-7748-B434-2C99940F5D24}">
      <dgm:prSet custT="1"/>
      <dgm:spPr>
        <a:solidFill>
          <a:schemeClr val="accent2">
            <a:lumMod val="60000"/>
            <a:lumOff val="40000"/>
          </a:schemeClr>
        </a:solidFill>
        <a:ln>
          <a:solidFill>
            <a:schemeClr val="tx1"/>
          </a:solidFill>
        </a:ln>
      </dgm:spPr>
      <dgm:t>
        <a:bodyPr/>
        <a:lstStyle/>
        <a:p>
          <a:r>
            <a:rPr lang="es-ES" sz="1600" dirty="0">
              <a:solidFill>
                <a:schemeClr val="tx1"/>
              </a:solidFill>
            </a:rPr>
            <a:t>No mayor</a:t>
          </a:r>
        </a:p>
      </dgm:t>
    </dgm:pt>
    <dgm:pt modelId="{9C1E2946-1976-5448-9100-D970C0C9A6FE}" type="parTrans" cxnId="{4D41DB39-A6CD-084B-81D9-8C5E148918F0}">
      <dgm:prSet/>
      <dgm:spPr>
        <a:ln>
          <a:solidFill>
            <a:schemeClr val="tx1"/>
          </a:solidFill>
        </a:ln>
      </dgm:spPr>
      <dgm:t>
        <a:bodyPr/>
        <a:lstStyle/>
        <a:p>
          <a:endParaRPr lang="es-ES"/>
        </a:p>
      </dgm:t>
    </dgm:pt>
    <dgm:pt modelId="{86F85C41-ED99-7B42-8245-8EFE7DBE0D43}" type="sibTrans" cxnId="{4D41DB39-A6CD-084B-81D9-8C5E148918F0}">
      <dgm:prSet/>
      <dgm:spPr/>
      <dgm:t>
        <a:bodyPr/>
        <a:lstStyle/>
        <a:p>
          <a:endParaRPr lang="es-ES"/>
        </a:p>
      </dgm:t>
    </dgm:pt>
    <dgm:pt modelId="{2C52B4AD-917E-C942-8CA8-142ECF1DE642}">
      <dgm:prSet/>
      <dgm:spPr>
        <a:solidFill>
          <a:schemeClr val="accent2">
            <a:lumMod val="40000"/>
            <a:lumOff val="60000"/>
          </a:schemeClr>
        </a:solidFill>
        <a:ln>
          <a:solidFill>
            <a:schemeClr val="tx1"/>
          </a:solidFill>
        </a:ln>
      </dgm:spPr>
      <dgm:t>
        <a:bodyPr/>
        <a:lstStyle/>
        <a:p>
          <a:r>
            <a:rPr lang="es-ES" dirty="0">
              <a:solidFill>
                <a:schemeClr val="tx1"/>
              </a:solidFill>
            </a:rPr>
            <a:t>- Intervención médica</a:t>
          </a:r>
        </a:p>
        <a:p>
          <a:r>
            <a:rPr lang="es-ES" dirty="0">
              <a:solidFill>
                <a:schemeClr val="tx1"/>
              </a:solidFill>
            </a:rPr>
            <a:t>- Urgencias</a:t>
          </a:r>
        </a:p>
      </dgm:t>
    </dgm:pt>
    <dgm:pt modelId="{765FF5BD-5832-8241-B4B3-4D44873A6CB2}" type="parTrans" cxnId="{BF8206F7-D89D-C947-9768-463479E5DF05}">
      <dgm:prSet/>
      <dgm:spPr>
        <a:ln>
          <a:solidFill>
            <a:schemeClr val="tx1"/>
          </a:solidFill>
        </a:ln>
      </dgm:spPr>
      <dgm:t>
        <a:bodyPr/>
        <a:lstStyle/>
        <a:p>
          <a:endParaRPr lang="es-ES"/>
        </a:p>
      </dgm:t>
    </dgm:pt>
    <dgm:pt modelId="{A448C089-6B4E-D044-A105-0A7E096CF71F}" type="sibTrans" cxnId="{BF8206F7-D89D-C947-9768-463479E5DF05}">
      <dgm:prSet/>
      <dgm:spPr/>
      <dgm:t>
        <a:bodyPr/>
        <a:lstStyle/>
        <a:p>
          <a:endParaRPr lang="es-ES"/>
        </a:p>
      </dgm:t>
    </dgm:pt>
    <dgm:pt modelId="{92D8D7A9-DA58-6648-AA69-0DCBE075E6C7}">
      <dgm:prSet/>
      <dgm:spPr>
        <a:solidFill>
          <a:schemeClr val="accent2">
            <a:lumMod val="40000"/>
            <a:lumOff val="60000"/>
          </a:schemeClr>
        </a:solidFill>
        <a:ln>
          <a:solidFill>
            <a:schemeClr val="tx1"/>
          </a:solidFill>
        </a:ln>
      </dgm:spPr>
      <dgm:t>
        <a:bodyPr/>
        <a:lstStyle/>
        <a:p>
          <a:pPr>
            <a:buNone/>
          </a:pPr>
          <a:r>
            <a:rPr lang="es-ES" dirty="0">
              <a:solidFill>
                <a:schemeClr val="tx1"/>
              </a:solidFill>
            </a:rPr>
            <a:t>-  Caída Hb ≥2 puntos</a:t>
          </a:r>
        </a:p>
        <a:p>
          <a:pPr>
            <a:buNone/>
          </a:pPr>
          <a:r>
            <a:rPr lang="es-ES" dirty="0">
              <a:solidFill>
                <a:schemeClr val="tx1"/>
              </a:solidFill>
            </a:rPr>
            <a:t>- ≥ 2CHs</a:t>
          </a:r>
        </a:p>
        <a:p>
          <a:pPr>
            <a:buFont typeface="Arial" panose="020B0604020202020204" pitchFamily="34" charset="0"/>
            <a:buChar char="•"/>
          </a:pPr>
          <a:r>
            <a:rPr lang="es-ES" dirty="0">
              <a:solidFill>
                <a:schemeClr val="tx1"/>
              </a:solidFill>
            </a:rPr>
            <a:t>- Órgano crítico</a:t>
          </a:r>
        </a:p>
        <a:p>
          <a:pPr>
            <a:buFont typeface="Arial" panose="020B0604020202020204" pitchFamily="34" charset="0"/>
            <a:buChar char="•"/>
          </a:pPr>
          <a:r>
            <a:rPr lang="es-ES" dirty="0">
              <a:solidFill>
                <a:schemeClr val="tx1"/>
              </a:solidFill>
            </a:rPr>
            <a:t>- Fallecimiento</a:t>
          </a:r>
        </a:p>
      </dgm:t>
    </dgm:pt>
    <dgm:pt modelId="{052593A5-6DAF-A049-A45B-81DCC86CE62C}" type="parTrans" cxnId="{4FE8DC5A-65D8-6341-80B3-201BD0CF14F7}">
      <dgm:prSet/>
      <dgm:spPr>
        <a:ln>
          <a:solidFill>
            <a:schemeClr val="tx1"/>
          </a:solidFill>
        </a:ln>
      </dgm:spPr>
      <dgm:t>
        <a:bodyPr/>
        <a:lstStyle/>
        <a:p>
          <a:endParaRPr lang="es-ES"/>
        </a:p>
      </dgm:t>
    </dgm:pt>
    <dgm:pt modelId="{9712B47E-AEE9-664B-8950-74482D2A85C5}" type="sibTrans" cxnId="{4FE8DC5A-65D8-6341-80B3-201BD0CF14F7}">
      <dgm:prSet/>
      <dgm:spPr/>
      <dgm:t>
        <a:bodyPr/>
        <a:lstStyle/>
        <a:p>
          <a:endParaRPr lang="es-ES"/>
        </a:p>
      </dgm:t>
    </dgm:pt>
    <dgm:pt modelId="{6162B26C-10F7-9442-9BB0-73F96FFA062B}" type="pres">
      <dgm:prSet presAssocID="{7E5E753A-A0F1-3643-98B0-8D7C62C2F023}" presName="Name0" presStyleCnt="0">
        <dgm:presLayoutVars>
          <dgm:chPref val="1"/>
          <dgm:dir/>
          <dgm:animOne val="branch"/>
          <dgm:animLvl val="lvl"/>
          <dgm:resizeHandles val="exact"/>
        </dgm:presLayoutVars>
      </dgm:prSet>
      <dgm:spPr/>
      <dgm:t>
        <a:bodyPr/>
        <a:lstStyle/>
        <a:p>
          <a:endParaRPr lang="es-ES"/>
        </a:p>
      </dgm:t>
    </dgm:pt>
    <dgm:pt modelId="{82AEFFDC-A9ED-634E-8FBA-EF7312573BE2}" type="pres">
      <dgm:prSet presAssocID="{E3C59BA9-675C-CF4F-A1C0-67D1B85CADC8}" presName="root1" presStyleCnt="0"/>
      <dgm:spPr/>
    </dgm:pt>
    <dgm:pt modelId="{0A5928B8-985E-6C48-9769-6AACFBE374A9}" type="pres">
      <dgm:prSet presAssocID="{E3C59BA9-675C-CF4F-A1C0-67D1B85CADC8}" presName="LevelOneTextNode" presStyleLbl="node0" presStyleIdx="0" presStyleCnt="1">
        <dgm:presLayoutVars>
          <dgm:chPref val="3"/>
        </dgm:presLayoutVars>
      </dgm:prSet>
      <dgm:spPr/>
      <dgm:t>
        <a:bodyPr/>
        <a:lstStyle/>
        <a:p>
          <a:endParaRPr lang="es-ES"/>
        </a:p>
      </dgm:t>
    </dgm:pt>
    <dgm:pt modelId="{21EC6881-8504-174B-9449-FFBF920FFC09}" type="pres">
      <dgm:prSet presAssocID="{E3C59BA9-675C-CF4F-A1C0-67D1B85CADC8}" presName="level2hierChild" presStyleCnt="0"/>
      <dgm:spPr/>
    </dgm:pt>
    <dgm:pt modelId="{37002ED0-65B5-7948-B124-189D64402D41}" type="pres">
      <dgm:prSet presAssocID="{A43040DD-FE8E-1045-BBB3-E81E2B72C6A1}" presName="conn2-1" presStyleLbl="parChTrans1D2" presStyleIdx="0" presStyleCnt="2"/>
      <dgm:spPr/>
      <dgm:t>
        <a:bodyPr/>
        <a:lstStyle/>
        <a:p>
          <a:endParaRPr lang="es-ES"/>
        </a:p>
      </dgm:t>
    </dgm:pt>
    <dgm:pt modelId="{752D467C-A95B-3D40-8229-D010E6646423}" type="pres">
      <dgm:prSet presAssocID="{A43040DD-FE8E-1045-BBB3-E81E2B72C6A1}" presName="connTx" presStyleLbl="parChTrans1D2" presStyleIdx="0" presStyleCnt="2"/>
      <dgm:spPr/>
      <dgm:t>
        <a:bodyPr/>
        <a:lstStyle/>
        <a:p>
          <a:endParaRPr lang="es-ES"/>
        </a:p>
      </dgm:t>
    </dgm:pt>
    <dgm:pt modelId="{08D0E1AC-2A50-F843-B43F-1EDDF0AE0408}" type="pres">
      <dgm:prSet presAssocID="{5BDAD500-2DAF-6E4D-871B-36BAFB792083}" presName="root2" presStyleCnt="0"/>
      <dgm:spPr/>
    </dgm:pt>
    <dgm:pt modelId="{FDD09EDD-5840-C440-91C8-7510AC1B791A}" type="pres">
      <dgm:prSet presAssocID="{5BDAD500-2DAF-6E4D-871B-36BAFB792083}" presName="LevelTwoTextNode" presStyleLbl="node2" presStyleIdx="0" presStyleCnt="2" custLinFactNeighborX="-1322">
        <dgm:presLayoutVars>
          <dgm:chPref val="3"/>
        </dgm:presLayoutVars>
      </dgm:prSet>
      <dgm:spPr/>
      <dgm:t>
        <a:bodyPr/>
        <a:lstStyle/>
        <a:p>
          <a:endParaRPr lang="es-ES"/>
        </a:p>
      </dgm:t>
    </dgm:pt>
    <dgm:pt modelId="{DA2C7826-D63F-914A-970C-EBE015B102C6}" type="pres">
      <dgm:prSet presAssocID="{5BDAD500-2DAF-6E4D-871B-36BAFB792083}" presName="level3hierChild" presStyleCnt="0"/>
      <dgm:spPr/>
    </dgm:pt>
    <dgm:pt modelId="{763C601B-6854-C847-9111-49F913F9F019}" type="pres">
      <dgm:prSet presAssocID="{052593A5-6DAF-A049-A45B-81DCC86CE62C}" presName="conn2-1" presStyleLbl="parChTrans1D3" presStyleIdx="0" presStyleCnt="2"/>
      <dgm:spPr/>
      <dgm:t>
        <a:bodyPr/>
        <a:lstStyle/>
        <a:p>
          <a:endParaRPr lang="es-ES"/>
        </a:p>
      </dgm:t>
    </dgm:pt>
    <dgm:pt modelId="{A5622BB3-EAEA-CF48-B15D-C2B0FF5C0AE5}" type="pres">
      <dgm:prSet presAssocID="{052593A5-6DAF-A049-A45B-81DCC86CE62C}" presName="connTx" presStyleLbl="parChTrans1D3" presStyleIdx="0" presStyleCnt="2"/>
      <dgm:spPr/>
      <dgm:t>
        <a:bodyPr/>
        <a:lstStyle/>
        <a:p>
          <a:endParaRPr lang="es-ES"/>
        </a:p>
      </dgm:t>
    </dgm:pt>
    <dgm:pt modelId="{167D5447-406B-1D46-A8C5-4BC12DAC9E2D}" type="pres">
      <dgm:prSet presAssocID="{92D8D7A9-DA58-6648-AA69-0DCBE075E6C7}" presName="root2" presStyleCnt="0"/>
      <dgm:spPr/>
    </dgm:pt>
    <dgm:pt modelId="{66EDF252-39A3-9947-A596-057597ED7E60}" type="pres">
      <dgm:prSet presAssocID="{92D8D7A9-DA58-6648-AA69-0DCBE075E6C7}" presName="LevelTwoTextNode" presStyleLbl="node3" presStyleIdx="0" presStyleCnt="2" custScaleY="184223">
        <dgm:presLayoutVars>
          <dgm:chPref val="3"/>
        </dgm:presLayoutVars>
      </dgm:prSet>
      <dgm:spPr/>
      <dgm:t>
        <a:bodyPr/>
        <a:lstStyle/>
        <a:p>
          <a:endParaRPr lang="es-ES"/>
        </a:p>
      </dgm:t>
    </dgm:pt>
    <dgm:pt modelId="{1A786934-A7D8-7D45-84CD-D8BB13BDE4C4}" type="pres">
      <dgm:prSet presAssocID="{92D8D7A9-DA58-6648-AA69-0DCBE075E6C7}" presName="level3hierChild" presStyleCnt="0"/>
      <dgm:spPr/>
    </dgm:pt>
    <dgm:pt modelId="{B9ED3AC0-0E15-0048-B31A-02738230244E}" type="pres">
      <dgm:prSet presAssocID="{9C1E2946-1976-5448-9100-D970C0C9A6FE}" presName="conn2-1" presStyleLbl="parChTrans1D2" presStyleIdx="1" presStyleCnt="2"/>
      <dgm:spPr/>
      <dgm:t>
        <a:bodyPr/>
        <a:lstStyle/>
        <a:p>
          <a:endParaRPr lang="es-ES"/>
        </a:p>
      </dgm:t>
    </dgm:pt>
    <dgm:pt modelId="{E96BDA76-DD82-BB45-B43D-7D83891E548A}" type="pres">
      <dgm:prSet presAssocID="{9C1E2946-1976-5448-9100-D970C0C9A6FE}" presName="connTx" presStyleLbl="parChTrans1D2" presStyleIdx="1" presStyleCnt="2"/>
      <dgm:spPr/>
      <dgm:t>
        <a:bodyPr/>
        <a:lstStyle/>
        <a:p>
          <a:endParaRPr lang="es-ES"/>
        </a:p>
      </dgm:t>
    </dgm:pt>
    <dgm:pt modelId="{C15A8BA1-7E47-DA42-8907-5B7D4927D783}" type="pres">
      <dgm:prSet presAssocID="{2CBA8E5F-1E3E-7748-B434-2C99940F5D24}" presName="root2" presStyleCnt="0"/>
      <dgm:spPr/>
    </dgm:pt>
    <dgm:pt modelId="{CEACBE4D-3FB9-5C4A-92C4-B344BA701F11}" type="pres">
      <dgm:prSet presAssocID="{2CBA8E5F-1E3E-7748-B434-2C99940F5D24}" presName="LevelTwoTextNode" presStyleLbl="node2" presStyleIdx="1" presStyleCnt="2" custLinFactNeighborX="-1794">
        <dgm:presLayoutVars>
          <dgm:chPref val="3"/>
        </dgm:presLayoutVars>
      </dgm:prSet>
      <dgm:spPr/>
      <dgm:t>
        <a:bodyPr/>
        <a:lstStyle/>
        <a:p>
          <a:endParaRPr lang="es-ES"/>
        </a:p>
      </dgm:t>
    </dgm:pt>
    <dgm:pt modelId="{BCB411E2-E29A-FD47-965E-CA47DB8D1C2B}" type="pres">
      <dgm:prSet presAssocID="{2CBA8E5F-1E3E-7748-B434-2C99940F5D24}" presName="level3hierChild" presStyleCnt="0"/>
      <dgm:spPr/>
    </dgm:pt>
    <dgm:pt modelId="{489727B2-2685-9A48-A413-82A7BAB58D8C}" type="pres">
      <dgm:prSet presAssocID="{765FF5BD-5832-8241-B4B3-4D44873A6CB2}" presName="conn2-1" presStyleLbl="parChTrans1D3" presStyleIdx="1" presStyleCnt="2"/>
      <dgm:spPr/>
      <dgm:t>
        <a:bodyPr/>
        <a:lstStyle/>
        <a:p>
          <a:endParaRPr lang="es-ES"/>
        </a:p>
      </dgm:t>
    </dgm:pt>
    <dgm:pt modelId="{C8F45447-9D20-EC4D-890A-DAEE3463D9F0}" type="pres">
      <dgm:prSet presAssocID="{765FF5BD-5832-8241-B4B3-4D44873A6CB2}" presName="connTx" presStyleLbl="parChTrans1D3" presStyleIdx="1" presStyleCnt="2"/>
      <dgm:spPr/>
      <dgm:t>
        <a:bodyPr/>
        <a:lstStyle/>
        <a:p>
          <a:endParaRPr lang="es-ES"/>
        </a:p>
      </dgm:t>
    </dgm:pt>
    <dgm:pt modelId="{38642620-4705-5846-9DE4-940EC068AE57}" type="pres">
      <dgm:prSet presAssocID="{2C52B4AD-917E-C942-8CA8-142ECF1DE642}" presName="root2" presStyleCnt="0"/>
      <dgm:spPr/>
    </dgm:pt>
    <dgm:pt modelId="{EDC7F129-8CD6-A646-A989-9A056626255B}" type="pres">
      <dgm:prSet presAssocID="{2C52B4AD-917E-C942-8CA8-142ECF1DE642}" presName="LevelTwoTextNode" presStyleLbl="node3" presStyleIdx="1" presStyleCnt="2">
        <dgm:presLayoutVars>
          <dgm:chPref val="3"/>
        </dgm:presLayoutVars>
      </dgm:prSet>
      <dgm:spPr/>
      <dgm:t>
        <a:bodyPr/>
        <a:lstStyle/>
        <a:p>
          <a:endParaRPr lang="es-ES"/>
        </a:p>
      </dgm:t>
    </dgm:pt>
    <dgm:pt modelId="{B170C34A-EB4B-0741-88FD-16D2D4EC64D1}" type="pres">
      <dgm:prSet presAssocID="{2C52B4AD-917E-C942-8CA8-142ECF1DE642}" presName="level3hierChild" presStyleCnt="0"/>
      <dgm:spPr/>
    </dgm:pt>
  </dgm:ptLst>
  <dgm:cxnLst>
    <dgm:cxn modelId="{48B4DF02-B4E1-EE44-8F5E-5E79A762F735}" type="presOf" srcId="{E3C59BA9-675C-CF4F-A1C0-67D1B85CADC8}" destId="{0A5928B8-985E-6C48-9769-6AACFBE374A9}" srcOrd="0" destOrd="0" presId="urn:microsoft.com/office/officeart/2008/layout/HorizontalMultiLevelHierarchy"/>
    <dgm:cxn modelId="{BF8206F7-D89D-C947-9768-463479E5DF05}" srcId="{2CBA8E5F-1E3E-7748-B434-2C99940F5D24}" destId="{2C52B4AD-917E-C942-8CA8-142ECF1DE642}" srcOrd="0" destOrd="0" parTransId="{765FF5BD-5832-8241-B4B3-4D44873A6CB2}" sibTransId="{A448C089-6B4E-D044-A105-0A7E096CF71F}"/>
    <dgm:cxn modelId="{B1E6A4E3-9E78-A240-9571-15B1DB39C869}" type="presOf" srcId="{2C52B4AD-917E-C942-8CA8-142ECF1DE642}" destId="{EDC7F129-8CD6-A646-A989-9A056626255B}" srcOrd="0" destOrd="0" presId="urn:microsoft.com/office/officeart/2008/layout/HorizontalMultiLevelHierarchy"/>
    <dgm:cxn modelId="{77A4B8C6-EC4F-6F4F-A291-27AF590A898C}" type="presOf" srcId="{9C1E2946-1976-5448-9100-D970C0C9A6FE}" destId="{E96BDA76-DD82-BB45-B43D-7D83891E548A}" srcOrd="1" destOrd="0" presId="urn:microsoft.com/office/officeart/2008/layout/HorizontalMultiLevelHierarchy"/>
    <dgm:cxn modelId="{C4CC8C08-2605-AC45-8E74-37F39875060D}" type="presOf" srcId="{765FF5BD-5832-8241-B4B3-4D44873A6CB2}" destId="{C8F45447-9D20-EC4D-890A-DAEE3463D9F0}" srcOrd="1" destOrd="0" presId="urn:microsoft.com/office/officeart/2008/layout/HorizontalMultiLevelHierarchy"/>
    <dgm:cxn modelId="{C1A96D16-07E8-694E-9C4B-222F9F461053}" type="presOf" srcId="{2CBA8E5F-1E3E-7748-B434-2C99940F5D24}" destId="{CEACBE4D-3FB9-5C4A-92C4-B344BA701F11}" srcOrd="0" destOrd="0" presId="urn:microsoft.com/office/officeart/2008/layout/HorizontalMultiLevelHierarchy"/>
    <dgm:cxn modelId="{0542219A-8D1C-4247-9376-B884A97479CA}" type="presOf" srcId="{A43040DD-FE8E-1045-BBB3-E81E2B72C6A1}" destId="{37002ED0-65B5-7948-B124-189D64402D41}" srcOrd="0" destOrd="0" presId="urn:microsoft.com/office/officeart/2008/layout/HorizontalMultiLevelHierarchy"/>
    <dgm:cxn modelId="{23412395-30A0-2B4C-BB75-C45F5D174A75}" type="presOf" srcId="{92D8D7A9-DA58-6648-AA69-0DCBE075E6C7}" destId="{66EDF252-39A3-9947-A596-057597ED7E60}" srcOrd="0" destOrd="0" presId="urn:microsoft.com/office/officeart/2008/layout/HorizontalMultiLevelHierarchy"/>
    <dgm:cxn modelId="{51E77E51-54B0-3249-8461-BB647FD17156}" type="presOf" srcId="{765FF5BD-5832-8241-B4B3-4D44873A6CB2}" destId="{489727B2-2685-9A48-A413-82A7BAB58D8C}" srcOrd="0" destOrd="0" presId="urn:microsoft.com/office/officeart/2008/layout/HorizontalMultiLevelHierarchy"/>
    <dgm:cxn modelId="{CB6B4E80-41E1-AE49-8516-2BB64036016C}" type="presOf" srcId="{7E5E753A-A0F1-3643-98B0-8D7C62C2F023}" destId="{6162B26C-10F7-9442-9BB0-73F96FFA062B}" srcOrd="0" destOrd="0" presId="urn:microsoft.com/office/officeart/2008/layout/HorizontalMultiLevelHierarchy"/>
    <dgm:cxn modelId="{1B3367F1-3FE6-8D4A-A4E4-C0EB8AC70AF2}" srcId="{7E5E753A-A0F1-3643-98B0-8D7C62C2F023}" destId="{E3C59BA9-675C-CF4F-A1C0-67D1B85CADC8}" srcOrd="0" destOrd="0" parTransId="{41C2E27F-B985-0C43-85F1-C39C1A926B5B}" sibTransId="{6791A695-0C7E-964E-9AF9-782DB9FFAC5E}"/>
    <dgm:cxn modelId="{196951B8-8D0B-2C49-95D3-293FD94E16E3}" type="presOf" srcId="{5BDAD500-2DAF-6E4D-871B-36BAFB792083}" destId="{FDD09EDD-5840-C440-91C8-7510AC1B791A}" srcOrd="0" destOrd="0" presId="urn:microsoft.com/office/officeart/2008/layout/HorizontalMultiLevelHierarchy"/>
    <dgm:cxn modelId="{8D5909AF-B5A2-444E-B14D-277A15A767D9}" type="presOf" srcId="{9C1E2946-1976-5448-9100-D970C0C9A6FE}" destId="{B9ED3AC0-0E15-0048-B31A-02738230244E}" srcOrd="0" destOrd="0" presId="urn:microsoft.com/office/officeart/2008/layout/HorizontalMultiLevelHierarchy"/>
    <dgm:cxn modelId="{4FE8DC5A-65D8-6341-80B3-201BD0CF14F7}" srcId="{5BDAD500-2DAF-6E4D-871B-36BAFB792083}" destId="{92D8D7A9-DA58-6648-AA69-0DCBE075E6C7}" srcOrd="0" destOrd="0" parTransId="{052593A5-6DAF-A049-A45B-81DCC86CE62C}" sibTransId="{9712B47E-AEE9-664B-8950-74482D2A85C5}"/>
    <dgm:cxn modelId="{DC18EE17-948C-1448-8E74-28704B71BDC3}" srcId="{E3C59BA9-675C-CF4F-A1C0-67D1B85CADC8}" destId="{5BDAD500-2DAF-6E4D-871B-36BAFB792083}" srcOrd="0" destOrd="0" parTransId="{A43040DD-FE8E-1045-BBB3-E81E2B72C6A1}" sibTransId="{D9B816CD-F517-704F-8ED9-03ADAD8ED4E9}"/>
    <dgm:cxn modelId="{82521CC7-A976-C549-BD35-FE412E90A6E7}" type="presOf" srcId="{A43040DD-FE8E-1045-BBB3-E81E2B72C6A1}" destId="{752D467C-A95B-3D40-8229-D010E6646423}" srcOrd="1" destOrd="0" presId="urn:microsoft.com/office/officeart/2008/layout/HorizontalMultiLevelHierarchy"/>
    <dgm:cxn modelId="{EDF10B56-D39A-B140-ACF8-B7FEAB87C2D1}" type="presOf" srcId="{052593A5-6DAF-A049-A45B-81DCC86CE62C}" destId="{A5622BB3-EAEA-CF48-B15D-C2B0FF5C0AE5}" srcOrd="1" destOrd="0" presId="urn:microsoft.com/office/officeart/2008/layout/HorizontalMultiLevelHierarchy"/>
    <dgm:cxn modelId="{4D41DB39-A6CD-084B-81D9-8C5E148918F0}" srcId="{E3C59BA9-675C-CF4F-A1C0-67D1B85CADC8}" destId="{2CBA8E5F-1E3E-7748-B434-2C99940F5D24}" srcOrd="1" destOrd="0" parTransId="{9C1E2946-1976-5448-9100-D970C0C9A6FE}" sibTransId="{86F85C41-ED99-7B42-8245-8EFE7DBE0D43}"/>
    <dgm:cxn modelId="{AB156B77-DC9B-5B4F-A698-AF5D0F9A7F48}" type="presOf" srcId="{052593A5-6DAF-A049-A45B-81DCC86CE62C}" destId="{763C601B-6854-C847-9111-49F913F9F019}" srcOrd="0" destOrd="0" presId="urn:microsoft.com/office/officeart/2008/layout/HorizontalMultiLevelHierarchy"/>
    <dgm:cxn modelId="{E5C8C1CD-C153-8144-B7B2-683A1B2C6646}" type="presParOf" srcId="{6162B26C-10F7-9442-9BB0-73F96FFA062B}" destId="{82AEFFDC-A9ED-634E-8FBA-EF7312573BE2}" srcOrd="0" destOrd="0" presId="urn:microsoft.com/office/officeart/2008/layout/HorizontalMultiLevelHierarchy"/>
    <dgm:cxn modelId="{C6C6566E-E1DB-B947-BC2A-82BD2669DCB0}" type="presParOf" srcId="{82AEFFDC-A9ED-634E-8FBA-EF7312573BE2}" destId="{0A5928B8-985E-6C48-9769-6AACFBE374A9}" srcOrd="0" destOrd="0" presId="urn:microsoft.com/office/officeart/2008/layout/HorizontalMultiLevelHierarchy"/>
    <dgm:cxn modelId="{35A875D0-8EC2-CC4B-80E6-8746DA5FBEFD}" type="presParOf" srcId="{82AEFFDC-A9ED-634E-8FBA-EF7312573BE2}" destId="{21EC6881-8504-174B-9449-FFBF920FFC09}" srcOrd="1" destOrd="0" presId="urn:microsoft.com/office/officeart/2008/layout/HorizontalMultiLevelHierarchy"/>
    <dgm:cxn modelId="{37126713-207C-9249-BB72-59286ADFD4DE}" type="presParOf" srcId="{21EC6881-8504-174B-9449-FFBF920FFC09}" destId="{37002ED0-65B5-7948-B124-189D64402D41}" srcOrd="0" destOrd="0" presId="urn:microsoft.com/office/officeart/2008/layout/HorizontalMultiLevelHierarchy"/>
    <dgm:cxn modelId="{EDED14F6-2667-6E49-9900-167F53DCE05F}" type="presParOf" srcId="{37002ED0-65B5-7948-B124-189D64402D41}" destId="{752D467C-A95B-3D40-8229-D010E6646423}" srcOrd="0" destOrd="0" presId="urn:microsoft.com/office/officeart/2008/layout/HorizontalMultiLevelHierarchy"/>
    <dgm:cxn modelId="{6513A014-1B87-F143-BD5B-4921919D4FA9}" type="presParOf" srcId="{21EC6881-8504-174B-9449-FFBF920FFC09}" destId="{08D0E1AC-2A50-F843-B43F-1EDDF0AE0408}" srcOrd="1" destOrd="0" presId="urn:microsoft.com/office/officeart/2008/layout/HorizontalMultiLevelHierarchy"/>
    <dgm:cxn modelId="{3EDA74D6-8688-AA4E-A039-FCB8B027D3E7}" type="presParOf" srcId="{08D0E1AC-2A50-F843-B43F-1EDDF0AE0408}" destId="{FDD09EDD-5840-C440-91C8-7510AC1B791A}" srcOrd="0" destOrd="0" presId="urn:microsoft.com/office/officeart/2008/layout/HorizontalMultiLevelHierarchy"/>
    <dgm:cxn modelId="{CA56D626-8AB4-DB4B-BCD5-DF380F99F44E}" type="presParOf" srcId="{08D0E1AC-2A50-F843-B43F-1EDDF0AE0408}" destId="{DA2C7826-D63F-914A-970C-EBE015B102C6}" srcOrd="1" destOrd="0" presId="urn:microsoft.com/office/officeart/2008/layout/HorizontalMultiLevelHierarchy"/>
    <dgm:cxn modelId="{B2BB1C00-0C70-AD47-991A-903FAC31CB52}" type="presParOf" srcId="{DA2C7826-D63F-914A-970C-EBE015B102C6}" destId="{763C601B-6854-C847-9111-49F913F9F019}" srcOrd="0" destOrd="0" presId="urn:microsoft.com/office/officeart/2008/layout/HorizontalMultiLevelHierarchy"/>
    <dgm:cxn modelId="{E52E94B4-B00F-1F40-9465-55A8767C6C0F}" type="presParOf" srcId="{763C601B-6854-C847-9111-49F913F9F019}" destId="{A5622BB3-EAEA-CF48-B15D-C2B0FF5C0AE5}" srcOrd="0" destOrd="0" presId="urn:microsoft.com/office/officeart/2008/layout/HorizontalMultiLevelHierarchy"/>
    <dgm:cxn modelId="{FB90D87F-B09A-444E-A222-B795BE387675}" type="presParOf" srcId="{DA2C7826-D63F-914A-970C-EBE015B102C6}" destId="{167D5447-406B-1D46-A8C5-4BC12DAC9E2D}" srcOrd="1" destOrd="0" presId="urn:microsoft.com/office/officeart/2008/layout/HorizontalMultiLevelHierarchy"/>
    <dgm:cxn modelId="{C0766455-FA87-7347-A5B4-95A7122DB010}" type="presParOf" srcId="{167D5447-406B-1D46-A8C5-4BC12DAC9E2D}" destId="{66EDF252-39A3-9947-A596-057597ED7E60}" srcOrd="0" destOrd="0" presId="urn:microsoft.com/office/officeart/2008/layout/HorizontalMultiLevelHierarchy"/>
    <dgm:cxn modelId="{6334DC50-1579-1E4B-8CC3-B2CBECDF95FA}" type="presParOf" srcId="{167D5447-406B-1D46-A8C5-4BC12DAC9E2D}" destId="{1A786934-A7D8-7D45-84CD-D8BB13BDE4C4}" srcOrd="1" destOrd="0" presId="urn:microsoft.com/office/officeart/2008/layout/HorizontalMultiLevelHierarchy"/>
    <dgm:cxn modelId="{276A96F9-789C-BB4F-8920-6EBD75EC45A1}" type="presParOf" srcId="{21EC6881-8504-174B-9449-FFBF920FFC09}" destId="{B9ED3AC0-0E15-0048-B31A-02738230244E}" srcOrd="2" destOrd="0" presId="urn:microsoft.com/office/officeart/2008/layout/HorizontalMultiLevelHierarchy"/>
    <dgm:cxn modelId="{86AA5A6A-BA62-9F42-BE2C-8D7198080C59}" type="presParOf" srcId="{B9ED3AC0-0E15-0048-B31A-02738230244E}" destId="{E96BDA76-DD82-BB45-B43D-7D83891E548A}" srcOrd="0" destOrd="0" presId="urn:microsoft.com/office/officeart/2008/layout/HorizontalMultiLevelHierarchy"/>
    <dgm:cxn modelId="{48BC1394-C3F7-714B-8805-FE5AB75FF9B8}" type="presParOf" srcId="{21EC6881-8504-174B-9449-FFBF920FFC09}" destId="{C15A8BA1-7E47-DA42-8907-5B7D4927D783}" srcOrd="3" destOrd="0" presId="urn:microsoft.com/office/officeart/2008/layout/HorizontalMultiLevelHierarchy"/>
    <dgm:cxn modelId="{854450DB-CB59-1642-B74D-9FC471C2CBCC}" type="presParOf" srcId="{C15A8BA1-7E47-DA42-8907-5B7D4927D783}" destId="{CEACBE4D-3FB9-5C4A-92C4-B344BA701F11}" srcOrd="0" destOrd="0" presId="urn:microsoft.com/office/officeart/2008/layout/HorizontalMultiLevelHierarchy"/>
    <dgm:cxn modelId="{140652F1-BB8E-C84B-B533-8A9C5F17E612}" type="presParOf" srcId="{C15A8BA1-7E47-DA42-8907-5B7D4927D783}" destId="{BCB411E2-E29A-FD47-965E-CA47DB8D1C2B}" srcOrd="1" destOrd="0" presId="urn:microsoft.com/office/officeart/2008/layout/HorizontalMultiLevelHierarchy"/>
    <dgm:cxn modelId="{DCC758DE-71BA-484B-A00A-F0F9ACCEF1A3}" type="presParOf" srcId="{BCB411E2-E29A-FD47-965E-CA47DB8D1C2B}" destId="{489727B2-2685-9A48-A413-82A7BAB58D8C}" srcOrd="0" destOrd="0" presId="urn:microsoft.com/office/officeart/2008/layout/HorizontalMultiLevelHierarchy"/>
    <dgm:cxn modelId="{C2BBF086-ACEE-1A4C-A15B-9C2FD9AFE9AE}" type="presParOf" srcId="{489727B2-2685-9A48-A413-82A7BAB58D8C}" destId="{C8F45447-9D20-EC4D-890A-DAEE3463D9F0}" srcOrd="0" destOrd="0" presId="urn:microsoft.com/office/officeart/2008/layout/HorizontalMultiLevelHierarchy"/>
    <dgm:cxn modelId="{183DE646-861C-BC41-B7F4-F5F9FAD68872}" type="presParOf" srcId="{BCB411E2-E29A-FD47-965E-CA47DB8D1C2B}" destId="{38642620-4705-5846-9DE4-940EC068AE57}" srcOrd="1" destOrd="0" presId="urn:microsoft.com/office/officeart/2008/layout/HorizontalMultiLevelHierarchy"/>
    <dgm:cxn modelId="{D048BCEC-EE70-6449-AEA4-4A994A3112C4}" type="presParOf" srcId="{38642620-4705-5846-9DE4-940EC068AE57}" destId="{EDC7F129-8CD6-A646-A989-9A056626255B}" srcOrd="0" destOrd="0" presId="urn:microsoft.com/office/officeart/2008/layout/HorizontalMultiLevelHierarchy"/>
    <dgm:cxn modelId="{79908078-CAFD-384E-87F7-3D3068C8437B}" type="presParOf" srcId="{38642620-4705-5846-9DE4-940EC068AE57}" destId="{B170C34A-EB4B-0741-88FD-16D2D4EC64D1}" srcOrd="1" destOrd="0" presId="urn:microsoft.com/office/officeart/2008/layout/HorizontalMultiLevelHierarchy"/>
  </dgm:cxnLst>
  <dgm:bg/>
  <dgm:whole>
    <a:ln>
      <a:noFill/>
    </a:ln>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0F84F7-FFD7-2941-9A8A-37F3221DD64A}" type="doc">
      <dgm:prSet loTypeId="urn:microsoft.com/office/officeart/2009/3/layout/HorizontalOrganizationChart" loCatId="" qsTypeId="urn:microsoft.com/office/officeart/2005/8/quickstyle/simple1" qsCatId="simple" csTypeId="urn:microsoft.com/office/officeart/2005/8/colors/accent1_2" csCatId="accent1" phldr="1"/>
      <dgm:spPr/>
      <dgm:t>
        <a:bodyPr/>
        <a:lstStyle/>
        <a:p>
          <a:endParaRPr lang="es-ES"/>
        </a:p>
      </dgm:t>
    </dgm:pt>
    <dgm:pt modelId="{1A74088A-4750-7C47-B5A0-2DBB8BD79A61}">
      <dgm:prSet phldrT="[Texto]"/>
      <dgm:spPr>
        <a:noFill/>
        <a:ln>
          <a:noFill/>
        </a:ln>
      </dgm:spPr>
      <dgm:t>
        <a:bodyPr/>
        <a:lstStyle/>
        <a:p>
          <a:endParaRPr lang="es-ES" dirty="0"/>
        </a:p>
      </dgm:t>
    </dgm:pt>
    <dgm:pt modelId="{82DF6D8D-5294-E944-9506-76C7E789F0AC}" type="parTrans" cxnId="{5E676572-EBDF-3249-AD5F-D47DAB92AE03}">
      <dgm:prSet/>
      <dgm:spPr/>
      <dgm:t>
        <a:bodyPr/>
        <a:lstStyle/>
        <a:p>
          <a:endParaRPr lang="es-ES"/>
        </a:p>
      </dgm:t>
    </dgm:pt>
    <dgm:pt modelId="{73E9BAA6-28B1-944D-A0E8-8D986F4C6887}" type="sibTrans" cxnId="{5E676572-EBDF-3249-AD5F-D47DAB92AE03}">
      <dgm:prSet/>
      <dgm:spPr/>
      <dgm:t>
        <a:bodyPr/>
        <a:lstStyle/>
        <a:p>
          <a:endParaRPr lang="es-ES"/>
        </a:p>
      </dgm:t>
    </dgm:pt>
    <dgm:pt modelId="{90E6B22B-7A8F-E54F-BE63-9D556ABA22F2}">
      <dgm:prSet phldrT="[Texto]" custT="1"/>
      <dgm:spPr>
        <a:ln>
          <a:solidFill>
            <a:schemeClr val="tx1"/>
          </a:solidFill>
        </a:ln>
      </dgm:spPr>
      <dgm:t>
        <a:bodyPr/>
        <a:lstStyle/>
        <a:p>
          <a:r>
            <a:rPr lang="es-ES" sz="1600" dirty="0">
              <a:solidFill>
                <a:schemeClr val="tx1"/>
              </a:solidFill>
            </a:rPr>
            <a:t>Visualización directa</a:t>
          </a:r>
        </a:p>
      </dgm:t>
    </dgm:pt>
    <dgm:pt modelId="{76E20C5A-AF13-AF45-A491-CE7B324A18EC}" type="parTrans" cxnId="{D629F5C8-349A-6548-B704-7E4264CE0C24}">
      <dgm:prSet/>
      <dgm:spPr>
        <a:ln>
          <a:solidFill>
            <a:schemeClr val="tx1"/>
          </a:solidFill>
        </a:ln>
      </dgm:spPr>
      <dgm:t>
        <a:bodyPr/>
        <a:lstStyle/>
        <a:p>
          <a:endParaRPr lang="es-ES"/>
        </a:p>
      </dgm:t>
    </dgm:pt>
    <dgm:pt modelId="{589DA4E7-1A01-7443-BC00-1726602BD5F8}" type="sibTrans" cxnId="{D629F5C8-349A-6548-B704-7E4264CE0C24}">
      <dgm:prSet/>
      <dgm:spPr/>
      <dgm:t>
        <a:bodyPr/>
        <a:lstStyle/>
        <a:p>
          <a:endParaRPr lang="es-ES"/>
        </a:p>
      </dgm:t>
    </dgm:pt>
    <dgm:pt modelId="{CC0ECDD9-EE7B-5449-B26F-6924CBBA096C}" type="pres">
      <dgm:prSet presAssocID="{7E0F84F7-FFD7-2941-9A8A-37F3221DD64A}" presName="hierChild1" presStyleCnt="0">
        <dgm:presLayoutVars>
          <dgm:orgChart val="1"/>
          <dgm:chPref val="1"/>
          <dgm:dir/>
          <dgm:animOne val="branch"/>
          <dgm:animLvl val="lvl"/>
          <dgm:resizeHandles/>
        </dgm:presLayoutVars>
      </dgm:prSet>
      <dgm:spPr/>
      <dgm:t>
        <a:bodyPr/>
        <a:lstStyle/>
        <a:p>
          <a:endParaRPr lang="es-ES"/>
        </a:p>
      </dgm:t>
    </dgm:pt>
    <dgm:pt modelId="{0B0A5C5A-8B33-B646-A688-A46603659306}" type="pres">
      <dgm:prSet presAssocID="{1A74088A-4750-7C47-B5A0-2DBB8BD79A61}" presName="hierRoot1" presStyleCnt="0">
        <dgm:presLayoutVars>
          <dgm:hierBranch val="init"/>
        </dgm:presLayoutVars>
      </dgm:prSet>
      <dgm:spPr/>
    </dgm:pt>
    <dgm:pt modelId="{90148C35-9F96-7843-97A3-961392AF61B9}" type="pres">
      <dgm:prSet presAssocID="{1A74088A-4750-7C47-B5A0-2DBB8BD79A61}" presName="rootComposite1" presStyleCnt="0"/>
      <dgm:spPr/>
    </dgm:pt>
    <dgm:pt modelId="{27933EA2-3B7A-7145-9FEC-B977F887ACE1}" type="pres">
      <dgm:prSet presAssocID="{1A74088A-4750-7C47-B5A0-2DBB8BD79A61}" presName="rootText1" presStyleLbl="node0" presStyleIdx="0" presStyleCnt="1">
        <dgm:presLayoutVars>
          <dgm:chPref val="3"/>
        </dgm:presLayoutVars>
      </dgm:prSet>
      <dgm:spPr/>
      <dgm:t>
        <a:bodyPr/>
        <a:lstStyle/>
        <a:p>
          <a:endParaRPr lang="es-ES"/>
        </a:p>
      </dgm:t>
    </dgm:pt>
    <dgm:pt modelId="{44F748DF-2F29-B244-9599-DF53E678C23E}" type="pres">
      <dgm:prSet presAssocID="{1A74088A-4750-7C47-B5A0-2DBB8BD79A61}" presName="rootConnector1" presStyleLbl="node1" presStyleIdx="0" presStyleCnt="0"/>
      <dgm:spPr/>
      <dgm:t>
        <a:bodyPr/>
        <a:lstStyle/>
        <a:p>
          <a:endParaRPr lang="es-ES"/>
        </a:p>
      </dgm:t>
    </dgm:pt>
    <dgm:pt modelId="{7ABA47D2-D28F-5B46-AE09-79B2208BF8BA}" type="pres">
      <dgm:prSet presAssocID="{1A74088A-4750-7C47-B5A0-2DBB8BD79A61}" presName="hierChild2" presStyleCnt="0"/>
      <dgm:spPr/>
    </dgm:pt>
    <dgm:pt modelId="{E05ACBE5-6A37-3446-9ADA-9B0AF6DF5F56}" type="pres">
      <dgm:prSet presAssocID="{76E20C5A-AF13-AF45-A491-CE7B324A18EC}" presName="Name64" presStyleLbl="parChTrans1D2" presStyleIdx="0" presStyleCnt="1"/>
      <dgm:spPr/>
      <dgm:t>
        <a:bodyPr/>
        <a:lstStyle/>
        <a:p>
          <a:endParaRPr lang="es-ES"/>
        </a:p>
      </dgm:t>
    </dgm:pt>
    <dgm:pt modelId="{921D4E2B-81AF-044A-AEA5-C61CAC43B85D}" type="pres">
      <dgm:prSet presAssocID="{90E6B22B-7A8F-E54F-BE63-9D556ABA22F2}" presName="hierRoot2" presStyleCnt="0">
        <dgm:presLayoutVars>
          <dgm:hierBranch val="init"/>
        </dgm:presLayoutVars>
      </dgm:prSet>
      <dgm:spPr/>
    </dgm:pt>
    <dgm:pt modelId="{43111F71-C963-EB47-82C4-2F53673585F6}" type="pres">
      <dgm:prSet presAssocID="{90E6B22B-7A8F-E54F-BE63-9D556ABA22F2}" presName="rootComposite" presStyleCnt="0"/>
      <dgm:spPr/>
    </dgm:pt>
    <dgm:pt modelId="{847C8DD3-1CDE-5C4B-8CF8-43017428124B}" type="pres">
      <dgm:prSet presAssocID="{90E6B22B-7A8F-E54F-BE63-9D556ABA22F2}" presName="rootText" presStyleLbl="node2" presStyleIdx="0" presStyleCnt="1" custLinFactNeighborX="-7757">
        <dgm:presLayoutVars>
          <dgm:chPref val="3"/>
        </dgm:presLayoutVars>
      </dgm:prSet>
      <dgm:spPr/>
      <dgm:t>
        <a:bodyPr/>
        <a:lstStyle/>
        <a:p>
          <a:endParaRPr lang="es-ES"/>
        </a:p>
      </dgm:t>
    </dgm:pt>
    <dgm:pt modelId="{5D872FAB-A9A8-C949-B661-D033B833B8B1}" type="pres">
      <dgm:prSet presAssocID="{90E6B22B-7A8F-E54F-BE63-9D556ABA22F2}" presName="rootConnector" presStyleLbl="node2" presStyleIdx="0" presStyleCnt="1"/>
      <dgm:spPr/>
      <dgm:t>
        <a:bodyPr/>
        <a:lstStyle/>
        <a:p>
          <a:endParaRPr lang="es-ES"/>
        </a:p>
      </dgm:t>
    </dgm:pt>
    <dgm:pt modelId="{CD2A59CB-F7D9-764E-BB16-5F5503CE7206}" type="pres">
      <dgm:prSet presAssocID="{90E6B22B-7A8F-E54F-BE63-9D556ABA22F2}" presName="hierChild4" presStyleCnt="0"/>
      <dgm:spPr/>
    </dgm:pt>
    <dgm:pt modelId="{4EB458CD-B41B-E94C-B422-11CB86DDB2C8}" type="pres">
      <dgm:prSet presAssocID="{90E6B22B-7A8F-E54F-BE63-9D556ABA22F2}" presName="hierChild5" presStyleCnt="0"/>
      <dgm:spPr/>
    </dgm:pt>
    <dgm:pt modelId="{43BC2E29-ADFF-4547-ADE6-8CAD7F23FDB9}" type="pres">
      <dgm:prSet presAssocID="{1A74088A-4750-7C47-B5A0-2DBB8BD79A61}" presName="hierChild3" presStyleCnt="0"/>
      <dgm:spPr/>
    </dgm:pt>
  </dgm:ptLst>
  <dgm:cxnLst>
    <dgm:cxn modelId="{5E676572-EBDF-3249-AD5F-D47DAB92AE03}" srcId="{7E0F84F7-FFD7-2941-9A8A-37F3221DD64A}" destId="{1A74088A-4750-7C47-B5A0-2DBB8BD79A61}" srcOrd="0" destOrd="0" parTransId="{82DF6D8D-5294-E944-9506-76C7E789F0AC}" sibTransId="{73E9BAA6-28B1-944D-A0E8-8D986F4C6887}"/>
    <dgm:cxn modelId="{BA036839-C346-434E-93E9-1C81D7648039}" type="presOf" srcId="{7E0F84F7-FFD7-2941-9A8A-37F3221DD64A}" destId="{CC0ECDD9-EE7B-5449-B26F-6924CBBA096C}" srcOrd="0" destOrd="0" presId="urn:microsoft.com/office/officeart/2009/3/layout/HorizontalOrganizationChart"/>
    <dgm:cxn modelId="{D629F5C8-349A-6548-B704-7E4264CE0C24}" srcId="{1A74088A-4750-7C47-B5A0-2DBB8BD79A61}" destId="{90E6B22B-7A8F-E54F-BE63-9D556ABA22F2}" srcOrd="0" destOrd="0" parTransId="{76E20C5A-AF13-AF45-A491-CE7B324A18EC}" sibTransId="{589DA4E7-1A01-7443-BC00-1726602BD5F8}"/>
    <dgm:cxn modelId="{3F4D893E-12D4-1949-BBB1-88FA7EAB04C1}" type="presOf" srcId="{1A74088A-4750-7C47-B5A0-2DBB8BD79A61}" destId="{44F748DF-2F29-B244-9599-DF53E678C23E}" srcOrd="1" destOrd="0" presId="urn:microsoft.com/office/officeart/2009/3/layout/HorizontalOrganizationChart"/>
    <dgm:cxn modelId="{8712C506-45B0-8A48-A32E-C449F4E65609}" type="presOf" srcId="{1A74088A-4750-7C47-B5A0-2DBB8BD79A61}" destId="{27933EA2-3B7A-7145-9FEC-B977F887ACE1}" srcOrd="0" destOrd="0" presId="urn:microsoft.com/office/officeart/2009/3/layout/HorizontalOrganizationChart"/>
    <dgm:cxn modelId="{A8929159-5767-674F-84EA-4EDF630CA1B6}" type="presOf" srcId="{76E20C5A-AF13-AF45-A491-CE7B324A18EC}" destId="{E05ACBE5-6A37-3446-9ADA-9B0AF6DF5F56}" srcOrd="0" destOrd="0" presId="urn:microsoft.com/office/officeart/2009/3/layout/HorizontalOrganizationChart"/>
    <dgm:cxn modelId="{72CE15A0-211C-044D-9F23-DCA623D413D5}" type="presOf" srcId="{90E6B22B-7A8F-E54F-BE63-9D556ABA22F2}" destId="{847C8DD3-1CDE-5C4B-8CF8-43017428124B}" srcOrd="0" destOrd="0" presId="urn:microsoft.com/office/officeart/2009/3/layout/HorizontalOrganizationChart"/>
    <dgm:cxn modelId="{3FCD9236-5D36-5949-B8E3-4A162E799F78}" type="presOf" srcId="{90E6B22B-7A8F-E54F-BE63-9D556ABA22F2}" destId="{5D872FAB-A9A8-C949-B661-D033B833B8B1}" srcOrd="1" destOrd="0" presId="urn:microsoft.com/office/officeart/2009/3/layout/HorizontalOrganizationChart"/>
    <dgm:cxn modelId="{6E6F530B-06AB-D04E-BBCA-A9C94F05DFDD}" type="presParOf" srcId="{CC0ECDD9-EE7B-5449-B26F-6924CBBA096C}" destId="{0B0A5C5A-8B33-B646-A688-A46603659306}" srcOrd="0" destOrd="0" presId="urn:microsoft.com/office/officeart/2009/3/layout/HorizontalOrganizationChart"/>
    <dgm:cxn modelId="{CAC893F1-7925-9045-9AF9-9946BD56F6B8}" type="presParOf" srcId="{0B0A5C5A-8B33-B646-A688-A46603659306}" destId="{90148C35-9F96-7843-97A3-961392AF61B9}" srcOrd="0" destOrd="0" presId="urn:microsoft.com/office/officeart/2009/3/layout/HorizontalOrganizationChart"/>
    <dgm:cxn modelId="{B0465D25-373A-2740-A861-1CBAA4CA5797}" type="presParOf" srcId="{90148C35-9F96-7843-97A3-961392AF61B9}" destId="{27933EA2-3B7A-7145-9FEC-B977F887ACE1}" srcOrd="0" destOrd="0" presId="urn:microsoft.com/office/officeart/2009/3/layout/HorizontalOrganizationChart"/>
    <dgm:cxn modelId="{402CCF1F-A527-2740-914A-9B09B405EA4F}" type="presParOf" srcId="{90148C35-9F96-7843-97A3-961392AF61B9}" destId="{44F748DF-2F29-B244-9599-DF53E678C23E}" srcOrd="1" destOrd="0" presId="urn:microsoft.com/office/officeart/2009/3/layout/HorizontalOrganizationChart"/>
    <dgm:cxn modelId="{09989CDA-5BD4-D548-A65D-61B48B3611E2}" type="presParOf" srcId="{0B0A5C5A-8B33-B646-A688-A46603659306}" destId="{7ABA47D2-D28F-5B46-AE09-79B2208BF8BA}" srcOrd="1" destOrd="0" presId="urn:microsoft.com/office/officeart/2009/3/layout/HorizontalOrganizationChart"/>
    <dgm:cxn modelId="{7AD4F621-538C-BC48-BE71-8B29E6A1D15A}" type="presParOf" srcId="{7ABA47D2-D28F-5B46-AE09-79B2208BF8BA}" destId="{E05ACBE5-6A37-3446-9ADA-9B0AF6DF5F56}" srcOrd="0" destOrd="0" presId="urn:microsoft.com/office/officeart/2009/3/layout/HorizontalOrganizationChart"/>
    <dgm:cxn modelId="{DDFD5C73-95D5-724D-A03B-C535CB64F157}" type="presParOf" srcId="{7ABA47D2-D28F-5B46-AE09-79B2208BF8BA}" destId="{921D4E2B-81AF-044A-AEA5-C61CAC43B85D}" srcOrd="1" destOrd="0" presId="urn:microsoft.com/office/officeart/2009/3/layout/HorizontalOrganizationChart"/>
    <dgm:cxn modelId="{EEBEED39-19D9-2E4C-8B62-CDCDC3CCBCAA}" type="presParOf" srcId="{921D4E2B-81AF-044A-AEA5-C61CAC43B85D}" destId="{43111F71-C963-EB47-82C4-2F53673585F6}" srcOrd="0" destOrd="0" presId="urn:microsoft.com/office/officeart/2009/3/layout/HorizontalOrganizationChart"/>
    <dgm:cxn modelId="{2042878C-9CB8-AD47-86D8-3992511136C7}" type="presParOf" srcId="{43111F71-C963-EB47-82C4-2F53673585F6}" destId="{847C8DD3-1CDE-5C4B-8CF8-43017428124B}" srcOrd="0" destOrd="0" presId="urn:microsoft.com/office/officeart/2009/3/layout/HorizontalOrganizationChart"/>
    <dgm:cxn modelId="{2E52259A-5BEB-B249-83A9-871BB62003FD}" type="presParOf" srcId="{43111F71-C963-EB47-82C4-2F53673585F6}" destId="{5D872FAB-A9A8-C949-B661-D033B833B8B1}" srcOrd="1" destOrd="0" presId="urn:microsoft.com/office/officeart/2009/3/layout/HorizontalOrganizationChart"/>
    <dgm:cxn modelId="{C37A4364-F568-C947-829A-CC1B03B33150}" type="presParOf" srcId="{921D4E2B-81AF-044A-AEA5-C61CAC43B85D}" destId="{CD2A59CB-F7D9-764E-BB16-5F5503CE7206}" srcOrd="1" destOrd="0" presId="urn:microsoft.com/office/officeart/2009/3/layout/HorizontalOrganizationChart"/>
    <dgm:cxn modelId="{25241B18-3AF8-D749-929C-5C2D159A6415}" type="presParOf" srcId="{921D4E2B-81AF-044A-AEA5-C61CAC43B85D}" destId="{4EB458CD-B41B-E94C-B422-11CB86DDB2C8}" srcOrd="2" destOrd="0" presId="urn:microsoft.com/office/officeart/2009/3/layout/HorizontalOrganizationChart"/>
    <dgm:cxn modelId="{69FCBE4F-274E-9C41-BD27-8AAF89A4CECE}" type="presParOf" srcId="{0B0A5C5A-8B33-B646-A688-A46603659306}" destId="{43BC2E29-ADFF-4547-ADE6-8CAD7F23FDB9}" srcOrd="2" destOrd="0" presId="urn:microsoft.com/office/officeart/2009/3/layout/HorizontalOrganizationChar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3685A3-A07D-1C4A-932C-D80E1B8577A8}"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es-ES"/>
        </a:p>
      </dgm:t>
    </dgm:pt>
    <dgm:pt modelId="{0C2120B2-C25E-B349-A23D-FE851EB21E17}">
      <dgm:prSet phldrT="[Texto]"/>
      <dgm:spPr/>
      <dgm:t>
        <a:bodyPr/>
        <a:lstStyle/>
        <a:p>
          <a:r>
            <a:rPr lang="es-ES" dirty="0">
              <a:latin typeface="Arial" panose="020B0604020202020204" pitchFamily="34" charset="0"/>
              <a:cs typeface="Arial" panose="020B0604020202020204" pitchFamily="34" charset="0"/>
            </a:rPr>
            <a:t>Mayor tasa de complicaciones en MTX múltiples</a:t>
          </a:r>
        </a:p>
      </dgm:t>
    </dgm:pt>
    <dgm:pt modelId="{63F6C9FE-DD7D-F44C-B401-FAA615329B59}" type="parTrans" cxnId="{EBF3BC1F-C075-F445-9414-905E041BF848}">
      <dgm:prSet/>
      <dgm:spPr/>
      <dgm:t>
        <a:bodyPr/>
        <a:lstStyle/>
        <a:p>
          <a:endParaRPr lang="es-ES"/>
        </a:p>
      </dgm:t>
    </dgm:pt>
    <dgm:pt modelId="{3EAE7CE1-3A55-FD49-BA00-08C99CD7C620}" type="sibTrans" cxnId="{EBF3BC1F-C075-F445-9414-905E041BF848}">
      <dgm:prSet/>
      <dgm:spPr>
        <a:solidFill>
          <a:schemeClr val="accent5">
            <a:lumMod val="75000"/>
          </a:schemeClr>
        </a:solidFill>
        <a:ln>
          <a:solidFill>
            <a:schemeClr val="accent5">
              <a:lumMod val="60000"/>
              <a:lumOff val="40000"/>
            </a:schemeClr>
          </a:solidFill>
        </a:ln>
      </dgm:spPr>
      <dgm:t>
        <a:bodyPr/>
        <a:lstStyle/>
        <a:p>
          <a:endParaRPr lang="es-ES"/>
        </a:p>
      </dgm:t>
    </dgm:pt>
    <dgm:pt modelId="{ECA191C3-567E-394C-9620-EC6C8B04F073}">
      <dgm:prSet phldrT="[Texto]"/>
      <dgm:spPr/>
      <dgm:t>
        <a:bodyPr/>
        <a:lstStyle/>
        <a:p>
          <a:r>
            <a:rPr lang="es-ES" dirty="0"/>
            <a:t>Mayor tasa de complicaciones en algunas localizaciones únicas</a:t>
          </a:r>
        </a:p>
      </dgm:t>
    </dgm:pt>
    <dgm:pt modelId="{267D0B3B-605A-C84B-A65E-A341B431BF33}" type="parTrans" cxnId="{74313631-E124-FA41-9C36-040EDDBF6963}">
      <dgm:prSet/>
      <dgm:spPr/>
      <dgm:t>
        <a:bodyPr/>
        <a:lstStyle/>
        <a:p>
          <a:endParaRPr lang="es-ES"/>
        </a:p>
      </dgm:t>
    </dgm:pt>
    <dgm:pt modelId="{3C3E4817-3647-034C-9072-694804413FE9}" type="sibTrans" cxnId="{74313631-E124-FA41-9C36-040EDDBF6963}">
      <dgm:prSet/>
      <dgm:spPr/>
      <dgm:t>
        <a:bodyPr/>
        <a:lstStyle/>
        <a:p>
          <a:endParaRPr lang="es-ES"/>
        </a:p>
      </dgm:t>
    </dgm:pt>
    <dgm:pt modelId="{0B190E6F-13B6-8047-B570-6CFA7B1B4629}">
      <dgm:prSet phldrT="[Texto]"/>
      <dgm:spPr/>
      <dgm:t>
        <a:bodyPr/>
        <a:lstStyle/>
        <a:p>
          <a:r>
            <a:rPr lang="es-ES" dirty="0"/>
            <a:t>¿Hacia nuevas estrategias de anticoagulación?</a:t>
          </a:r>
        </a:p>
      </dgm:t>
    </dgm:pt>
    <dgm:pt modelId="{2D946FEF-E084-A341-83FE-403EE464D8E0}" type="parTrans" cxnId="{592D6C8C-BE35-E141-927D-25E13F886C24}">
      <dgm:prSet/>
      <dgm:spPr/>
      <dgm:t>
        <a:bodyPr/>
        <a:lstStyle/>
        <a:p>
          <a:endParaRPr lang="es-ES"/>
        </a:p>
      </dgm:t>
    </dgm:pt>
    <dgm:pt modelId="{4C643814-A121-C84D-B600-A44FF93D767D}" type="sibTrans" cxnId="{592D6C8C-BE35-E141-927D-25E13F886C24}">
      <dgm:prSet/>
      <dgm:spPr/>
      <dgm:t>
        <a:bodyPr/>
        <a:lstStyle/>
        <a:p>
          <a:endParaRPr lang="es-ES"/>
        </a:p>
      </dgm:t>
    </dgm:pt>
    <dgm:pt modelId="{CBB996C7-414E-BE48-BB14-5B7AC44C9E16}" type="pres">
      <dgm:prSet presAssocID="{463685A3-A07D-1C4A-932C-D80E1B8577A8}" presName="Name0" presStyleCnt="0">
        <dgm:presLayoutVars>
          <dgm:chMax val="7"/>
          <dgm:chPref val="7"/>
          <dgm:dir/>
        </dgm:presLayoutVars>
      </dgm:prSet>
      <dgm:spPr/>
      <dgm:t>
        <a:bodyPr/>
        <a:lstStyle/>
        <a:p>
          <a:endParaRPr lang="es-ES"/>
        </a:p>
      </dgm:t>
    </dgm:pt>
    <dgm:pt modelId="{315F0F1F-0EDB-EA4D-B599-A5C423F427A3}" type="pres">
      <dgm:prSet presAssocID="{463685A3-A07D-1C4A-932C-D80E1B8577A8}" presName="Name1" presStyleCnt="0"/>
      <dgm:spPr/>
    </dgm:pt>
    <dgm:pt modelId="{92933615-6242-6145-A231-46D23227FC8C}" type="pres">
      <dgm:prSet presAssocID="{463685A3-A07D-1C4A-932C-D80E1B8577A8}" presName="cycle" presStyleCnt="0"/>
      <dgm:spPr/>
    </dgm:pt>
    <dgm:pt modelId="{1F03D527-14B0-DD45-82AC-25C406D6B30F}" type="pres">
      <dgm:prSet presAssocID="{463685A3-A07D-1C4A-932C-D80E1B8577A8}" presName="srcNode" presStyleLbl="node1" presStyleIdx="0" presStyleCnt="3"/>
      <dgm:spPr/>
    </dgm:pt>
    <dgm:pt modelId="{8BD00012-F4C7-C84D-8F3C-2EFF9FA67F5E}" type="pres">
      <dgm:prSet presAssocID="{463685A3-A07D-1C4A-932C-D80E1B8577A8}" presName="conn" presStyleLbl="parChTrans1D2" presStyleIdx="0" presStyleCnt="1" custLinFactNeighborX="-652"/>
      <dgm:spPr/>
      <dgm:t>
        <a:bodyPr/>
        <a:lstStyle/>
        <a:p>
          <a:endParaRPr lang="es-ES"/>
        </a:p>
      </dgm:t>
    </dgm:pt>
    <dgm:pt modelId="{F890C803-A209-FB42-9BFA-B7BDFCF4FD19}" type="pres">
      <dgm:prSet presAssocID="{463685A3-A07D-1C4A-932C-D80E1B8577A8}" presName="extraNode" presStyleLbl="node1" presStyleIdx="0" presStyleCnt="3"/>
      <dgm:spPr/>
    </dgm:pt>
    <dgm:pt modelId="{3176D43C-DF32-FD42-BE23-EF6C0C90C324}" type="pres">
      <dgm:prSet presAssocID="{463685A3-A07D-1C4A-932C-D80E1B8577A8}" presName="dstNode" presStyleLbl="node1" presStyleIdx="0" presStyleCnt="3"/>
      <dgm:spPr/>
    </dgm:pt>
    <dgm:pt modelId="{2262D3FF-DAB7-0C4B-8608-CEC7A36D2E21}" type="pres">
      <dgm:prSet presAssocID="{0C2120B2-C25E-B349-A23D-FE851EB21E17}" presName="text_1" presStyleLbl="node1" presStyleIdx="0" presStyleCnt="3">
        <dgm:presLayoutVars>
          <dgm:bulletEnabled val="1"/>
        </dgm:presLayoutVars>
      </dgm:prSet>
      <dgm:spPr/>
      <dgm:t>
        <a:bodyPr/>
        <a:lstStyle/>
        <a:p>
          <a:endParaRPr lang="es-ES"/>
        </a:p>
      </dgm:t>
    </dgm:pt>
    <dgm:pt modelId="{911D1EF1-7FB1-8748-9793-D7E2100621AA}" type="pres">
      <dgm:prSet presAssocID="{0C2120B2-C25E-B349-A23D-FE851EB21E17}" presName="accent_1" presStyleCnt="0"/>
      <dgm:spPr/>
    </dgm:pt>
    <dgm:pt modelId="{69A31DE0-4A3A-8941-8B3F-88D2A3D4E998}" type="pres">
      <dgm:prSet presAssocID="{0C2120B2-C25E-B349-A23D-FE851EB21E17}" presName="accentRepeatNode" presStyleLbl="solidFgAcc1" presStyleIdx="0" presStyleCnt="3"/>
      <dgm:spPr>
        <a:ln>
          <a:solidFill>
            <a:schemeClr val="accent5">
              <a:lumMod val="60000"/>
              <a:lumOff val="40000"/>
            </a:schemeClr>
          </a:solidFill>
        </a:ln>
      </dgm:spPr>
    </dgm:pt>
    <dgm:pt modelId="{5C9548DA-A407-464F-8594-CE4A940A63BD}" type="pres">
      <dgm:prSet presAssocID="{ECA191C3-567E-394C-9620-EC6C8B04F073}" presName="text_2" presStyleLbl="node1" presStyleIdx="1" presStyleCnt="3">
        <dgm:presLayoutVars>
          <dgm:bulletEnabled val="1"/>
        </dgm:presLayoutVars>
      </dgm:prSet>
      <dgm:spPr/>
      <dgm:t>
        <a:bodyPr/>
        <a:lstStyle/>
        <a:p>
          <a:endParaRPr lang="es-ES"/>
        </a:p>
      </dgm:t>
    </dgm:pt>
    <dgm:pt modelId="{64D058E5-B611-6945-81DD-F6F34189612B}" type="pres">
      <dgm:prSet presAssocID="{ECA191C3-567E-394C-9620-EC6C8B04F073}" presName="accent_2" presStyleCnt="0"/>
      <dgm:spPr/>
    </dgm:pt>
    <dgm:pt modelId="{FC56978C-E278-B948-8880-4B572AC70EB7}" type="pres">
      <dgm:prSet presAssocID="{ECA191C3-567E-394C-9620-EC6C8B04F073}" presName="accentRepeatNode" presStyleLbl="solidFgAcc1" presStyleIdx="1" presStyleCnt="3"/>
      <dgm:spPr>
        <a:ln>
          <a:solidFill>
            <a:schemeClr val="accent5">
              <a:lumMod val="60000"/>
              <a:lumOff val="40000"/>
            </a:schemeClr>
          </a:solidFill>
        </a:ln>
      </dgm:spPr>
    </dgm:pt>
    <dgm:pt modelId="{BC7A9B84-1A70-F543-ADD8-9A4722E0C5A0}" type="pres">
      <dgm:prSet presAssocID="{0B190E6F-13B6-8047-B570-6CFA7B1B4629}" presName="text_3" presStyleLbl="node1" presStyleIdx="2" presStyleCnt="3">
        <dgm:presLayoutVars>
          <dgm:bulletEnabled val="1"/>
        </dgm:presLayoutVars>
      </dgm:prSet>
      <dgm:spPr/>
      <dgm:t>
        <a:bodyPr/>
        <a:lstStyle/>
        <a:p>
          <a:endParaRPr lang="es-ES"/>
        </a:p>
      </dgm:t>
    </dgm:pt>
    <dgm:pt modelId="{91E6F196-BB26-5D44-AC98-F9D4991EED62}" type="pres">
      <dgm:prSet presAssocID="{0B190E6F-13B6-8047-B570-6CFA7B1B4629}" presName="accent_3" presStyleCnt="0"/>
      <dgm:spPr/>
    </dgm:pt>
    <dgm:pt modelId="{617D791A-2476-2C4B-BC57-F4A9BF03AB5C}" type="pres">
      <dgm:prSet presAssocID="{0B190E6F-13B6-8047-B570-6CFA7B1B4629}" presName="accentRepeatNode" presStyleLbl="solidFgAcc1" presStyleIdx="2" presStyleCnt="3"/>
      <dgm:spPr>
        <a:ln>
          <a:solidFill>
            <a:schemeClr val="accent5">
              <a:lumMod val="60000"/>
              <a:lumOff val="40000"/>
            </a:schemeClr>
          </a:solidFill>
        </a:ln>
      </dgm:spPr>
    </dgm:pt>
  </dgm:ptLst>
  <dgm:cxnLst>
    <dgm:cxn modelId="{B3BFF427-F70A-6447-A816-992D395B5F3B}" type="presOf" srcId="{3EAE7CE1-3A55-FD49-BA00-08C99CD7C620}" destId="{8BD00012-F4C7-C84D-8F3C-2EFF9FA67F5E}" srcOrd="0" destOrd="0" presId="urn:microsoft.com/office/officeart/2008/layout/VerticalCurvedList"/>
    <dgm:cxn modelId="{53665BEF-9177-2341-B220-FB29E7EA9DD5}" type="presOf" srcId="{0C2120B2-C25E-B349-A23D-FE851EB21E17}" destId="{2262D3FF-DAB7-0C4B-8608-CEC7A36D2E21}" srcOrd="0" destOrd="0" presId="urn:microsoft.com/office/officeart/2008/layout/VerticalCurvedList"/>
    <dgm:cxn modelId="{8619ED2E-5439-4D4E-B7F5-6AD8A931EBAE}" type="presOf" srcId="{ECA191C3-567E-394C-9620-EC6C8B04F073}" destId="{5C9548DA-A407-464F-8594-CE4A940A63BD}" srcOrd="0" destOrd="0" presId="urn:microsoft.com/office/officeart/2008/layout/VerticalCurvedList"/>
    <dgm:cxn modelId="{74313631-E124-FA41-9C36-040EDDBF6963}" srcId="{463685A3-A07D-1C4A-932C-D80E1B8577A8}" destId="{ECA191C3-567E-394C-9620-EC6C8B04F073}" srcOrd="1" destOrd="0" parTransId="{267D0B3B-605A-C84B-A65E-A341B431BF33}" sibTransId="{3C3E4817-3647-034C-9072-694804413FE9}"/>
    <dgm:cxn modelId="{530B6B8A-691F-D644-8D71-A133D040C0A2}" type="presOf" srcId="{463685A3-A07D-1C4A-932C-D80E1B8577A8}" destId="{CBB996C7-414E-BE48-BB14-5B7AC44C9E16}" srcOrd="0" destOrd="0" presId="urn:microsoft.com/office/officeart/2008/layout/VerticalCurvedList"/>
    <dgm:cxn modelId="{EBF3BC1F-C075-F445-9414-905E041BF848}" srcId="{463685A3-A07D-1C4A-932C-D80E1B8577A8}" destId="{0C2120B2-C25E-B349-A23D-FE851EB21E17}" srcOrd="0" destOrd="0" parTransId="{63F6C9FE-DD7D-F44C-B401-FAA615329B59}" sibTransId="{3EAE7CE1-3A55-FD49-BA00-08C99CD7C620}"/>
    <dgm:cxn modelId="{592D6C8C-BE35-E141-927D-25E13F886C24}" srcId="{463685A3-A07D-1C4A-932C-D80E1B8577A8}" destId="{0B190E6F-13B6-8047-B570-6CFA7B1B4629}" srcOrd="2" destOrd="0" parTransId="{2D946FEF-E084-A341-83FE-403EE464D8E0}" sibTransId="{4C643814-A121-C84D-B600-A44FF93D767D}"/>
    <dgm:cxn modelId="{13C24C53-70BE-5C46-B604-32713B15BB18}" type="presOf" srcId="{0B190E6F-13B6-8047-B570-6CFA7B1B4629}" destId="{BC7A9B84-1A70-F543-ADD8-9A4722E0C5A0}" srcOrd="0" destOrd="0" presId="urn:microsoft.com/office/officeart/2008/layout/VerticalCurvedList"/>
    <dgm:cxn modelId="{C683DCF2-367B-B340-B931-8AFA3F28C225}" type="presParOf" srcId="{CBB996C7-414E-BE48-BB14-5B7AC44C9E16}" destId="{315F0F1F-0EDB-EA4D-B599-A5C423F427A3}" srcOrd="0" destOrd="0" presId="urn:microsoft.com/office/officeart/2008/layout/VerticalCurvedList"/>
    <dgm:cxn modelId="{AD224F4A-8EF9-3149-ACCA-F71C2FDA698D}" type="presParOf" srcId="{315F0F1F-0EDB-EA4D-B599-A5C423F427A3}" destId="{92933615-6242-6145-A231-46D23227FC8C}" srcOrd="0" destOrd="0" presId="urn:microsoft.com/office/officeart/2008/layout/VerticalCurvedList"/>
    <dgm:cxn modelId="{05FBA22E-FFF9-BA49-9D1F-AB84B9B293AC}" type="presParOf" srcId="{92933615-6242-6145-A231-46D23227FC8C}" destId="{1F03D527-14B0-DD45-82AC-25C406D6B30F}" srcOrd="0" destOrd="0" presId="urn:microsoft.com/office/officeart/2008/layout/VerticalCurvedList"/>
    <dgm:cxn modelId="{69956B00-A8DC-8A4B-8155-6BEE0AD580C8}" type="presParOf" srcId="{92933615-6242-6145-A231-46D23227FC8C}" destId="{8BD00012-F4C7-C84D-8F3C-2EFF9FA67F5E}" srcOrd="1" destOrd="0" presId="urn:microsoft.com/office/officeart/2008/layout/VerticalCurvedList"/>
    <dgm:cxn modelId="{2CB1309D-5181-794A-8AE2-3862B85394B5}" type="presParOf" srcId="{92933615-6242-6145-A231-46D23227FC8C}" destId="{F890C803-A209-FB42-9BFA-B7BDFCF4FD19}" srcOrd="2" destOrd="0" presId="urn:microsoft.com/office/officeart/2008/layout/VerticalCurvedList"/>
    <dgm:cxn modelId="{485D1DEC-4696-924F-9E79-BA2CA5DE2AAA}" type="presParOf" srcId="{92933615-6242-6145-A231-46D23227FC8C}" destId="{3176D43C-DF32-FD42-BE23-EF6C0C90C324}" srcOrd="3" destOrd="0" presId="urn:microsoft.com/office/officeart/2008/layout/VerticalCurvedList"/>
    <dgm:cxn modelId="{73FBB63B-9CD0-DF4D-8A8C-08BA6C9DDF5C}" type="presParOf" srcId="{315F0F1F-0EDB-EA4D-B599-A5C423F427A3}" destId="{2262D3FF-DAB7-0C4B-8608-CEC7A36D2E21}" srcOrd="1" destOrd="0" presId="urn:microsoft.com/office/officeart/2008/layout/VerticalCurvedList"/>
    <dgm:cxn modelId="{C086CBE9-30DA-734A-9426-AD8E796E7157}" type="presParOf" srcId="{315F0F1F-0EDB-EA4D-B599-A5C423F427A3}" destId="{911D1EF1-7FB1-8748-9793-D7E2100621AA}" srcOrd="2" destOrd="0" presId="urn:microsoft.com/office/officeart/2008/layout/VerticalCurvedList"/>
    <dgm:cxn modelId="{0696F880-C33B-F346-82C8-244AFEE10F8B}" type="presParOf" srcId="{911D1EF1-7FB1-8748-9793-D7E2100621AA}" destId="{69A31DE0-4A3A-8941-8B3F-88D2A3D4E998}" srcOrd="0" destOrd="0" presId="urn:microsoft.com/office/officeart/2008/layout/VerticalCurvedList"/>
    <dgm:cxn modelId="{872D5118-A1F6-A440-9E92-CC627554E710}" type="presParOf" srcId="{315F0F1F-0EDB-EA4D-B599-A5C423F427A3}" destId="{5C9548DA-A407-464F-8594-CE4A940A63BD}" srcOrd="3" destOrd="0" presId="urn:microsoft.com/office/officeart/2008/layout/VerticalCurvedList"/>
    <dgm:cxn modelId="{28133559-5DE2-714F-978E-CD7694A4A1D3}" type="presParOf" srcId="{315F0F1F-0EDB-EA4D-B599-A5C423F427A3}" destId="{64D058E5-B611-6945-81DD-F6F34189612B}" srcOrd="4" destOrd="0" presId="urn:microsoft.com/office/officeart/2008/layout/VerticalCurvedList"/>
    <dgm:cxn modelId="{C226CF8A-B4DE-C94A-BE55-E24C4E31D5B2}" type="presParOf" srcId="{64D058E5-B611-6945-81DD-F6F34189612B}" destId="{FC56978C-E278-B948-8880-4B572AC70EB7}" srcOrd="0" destOrd="0" presId="urn:microsoft.com/office/officeart/2008/layout/VerticalCurvedList"/>
    <dgm:cxn modelId="{098A70F3-CAC7-954C-9CDE-DD0A54A14A8F}" type="presParOf" srcId="{315F0F1F-0EDB-EA4D-B599-A5C423F427A3}" destId="{BC7A9B84-1A70-F543-ADD8-9A4722E0C5A0}" srcOrd="5" destOrd="0" presId="urn:microsoft.com/office/officeart/2008/layout/VerticalCurvedList"/>
    <dgm:cxn modelId="{1EF8E2CD-15DD-2F4A-8EB0-9B155302AB75}" type="presParOf" srcId="{315F0F1F-0EDB-EA4D-B599-A5C423F427A3}" destId="{91E6F196-BB26-5D44-AC98-F9D4991EED62}" srcOrd="6" destOrd="0" presId="urn:microsoft.com/office/officeart/2008/layout/VerticalCurvedList"/>
    <dgm:cxn modelId="{E004F3FA-ABBD-244A-8853-9C0EB895E60A}" type="presParOf" srcId="{91E6F196-BB26-5D44-AC98-F9D4991EED62}" destId="{617D791A-2476-2C4B-BC57-F4A9BF03AB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141AAE-8D53-9E4E-9059-6CF9AA369F2E}">
      <dsp:nvSpPr>
        <dsp:cNvPr id="0" name=""/>
        <dsp:cNvSpPr/>
      </dsp:nvSpPr>
      <dsp:spPr>
        <a:xfrm rot="10800000">
          <a:off x="1286952" y="1798"/>
          <a:ext cx="4070252" cy="96314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4718" tIns="102870" rIns="192024" bIns="102870" numCol="1" spcCol="1270" anchor="ctr" anchorCtr="0">
          <a:noAutofit/>
        </a:bodyPr>
        <a:lstStyle/>
        <a:p>
          <a:pPr lvl="0" algn="ctr" defTabSz="1200150">
            <a:lnSpc>
              <a:spcPct val="90000"/>
            </a:lnSpc>
            <a:spcBef>
              <a:spcPct val="0"/>
            </a:spcBef>
            <a:spcAft>
              <a:spcPct val="35000"/>
            </a:spcAft>
          </a:pPr>
          <a:r>
            <a:rPr lang="es-ES" sz="2700" kern="1200" dirty="0"/>
            <a:t>Cáncer </a:t>
          </a:r>
          <a:r>
            <a:rPr lang="es-ES" sz="2700" kern="1200" dirty="0">
              <a:sym typeface="Wingdings" pitchFamily="2" charset="2"/>
            </a:rPr>
            <a:t> factor de riesgo para ETV</a:t>
          </a:r>
          <a:endParaRPr lang="es-ES" sz="2700" kern="1200" dirty="0"/>
        </a:p>
      </dsp:txBody>
      <dsp:txXfrm rot="10800000">
        <a:off x="1527737" y="1798"/>
        <a:ext cx="3829467" cy="963140"/>
      </dsp:txXfrm>
    </dsp:sp>
    <dsp:sp modelId="{570B7835-2CA6-2748-B54A-6B68E71F95CA}">
      <dsp:nvSpPr>
        <dsp:cNvPr id="0" name=""/>
        <dsp:cNvSpPr/>
      </dsp:nvSpPr>
      <dsp:spPr>
        <a:xfrm>
          <a:off x="763475" y="416"/>
          <a:ext cx="1046952" cy="96590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70ECBB-5D64-EA4B-8D13-5C905BCC5D63}">
      <dsp:nvSpPr>
        <dsp:cNvPr id="0" name=""/>
        <dsp:cNvSpPr/>
      </dsp:nvSpPr>
      <dsp:spPr>
        <a:xfrm rot="10800000">
          <a:off x="1288637" y="1320007"/>
          <a:ext cx="4070252" cy="96314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4718" tIns="102870" rIns="192024" bIns="102870" numCol="1" spcCol="1270" anchor="ctr" anchorCtr="0">
          <a:noAutofit/>
        </a:bodyPr>
        <a:lstStyle/>
        <a:p>
          <a:pPr lvl="0" algn="ctr" defTabSz="1200150">
            <a:lnSpc>
              <a:spcPct val="90000"/>
            </a:lnSpc>
            <a:spcBef>
              <a:spcPct val="0"/>
            </a:spcBef>
            <a:spcAft>
              <a:spcPct val="35000"/>
            </a:spcAft>
          </a:pPr>
          <a:r>
            <a:rPr lang="es-ES" sz="2700" kern="1200" dirty="0"/>
            <a:t>Metástasis </a:t>
          </a:r>
          <a:r>
            <a:rPr lang="es-ES" sz="2700" kern="1200" dirty="0">
              <a:sym typeface="Wingdings" pitchFamily="2" charset="2"/>
            </a:rPr>
            <a:t> impacto negativo</a:t>
          </a:r>
          <a:endParaRPr lang="es-ES" sz="2700" kern="1200" dirty="0"/>
        </a:p>
      </dsp:txBody>
      <dsp:txXfrm rot="10800000">
        <a:off x="1529422" y="1320007"/>
        <a:ext cx="3829467" cy="963140"/>
      </dsp:txXfrm>
    </dsp:sp>
    <dsp:sp modelId="{51FC1400-6A8F-A648-AD47-BF241A2E0AD0}">
      <dsp:nvSpPr>
        <dsp:cNvPr id="0" name=""/>
        <dsp:cNvSpPr/>
      </dsp:nvSpPr>
      <dsp:spPr>
        <a:xfrm>
          <a:off x="761790" y="1253825"/>
          <a:ext cx="1053694" cy="1095504"/>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6000" b="-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85A01C-1EAD-954C-B07E-64FFC0CC1D70}">
      <dsp:nvSpPr>
        <dsp:cNvPr id="0" name=""/>
        <dsp:cNvSpPr/>
      </dsp:nvSpPr>
      <dsp:spPr>
        <a:xfrm rot="10800000">
          <a:off x="1265999" y="2636835"/>
          <a:ext cx="4070252" cy="96314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4718" tIns="102870" rIns="192024" bIns="102870" numCol="1" spcCol="1270" anchor="ctr" anchorCtr="0">
          <a:noAutofit/>
        </a:bodyPr>
        <a:lstStyle/>
        <a:p>
          <a:pPr lvl="0" algn="ctr" defTabSz="1200150">
            <a:lnSpc>
              <a:spcPct val="90000"/>
            </a:lnSpc>
            <a:spcBef>
              <a:spcPct val="0"/>
            </a:spcBef>
            <a:spcAft>
              <a:spcPct val="35000"/>
            </a:spcAft>
          </a:pPr>
          <a:r>
            <a:rPr lang="es-ES" sz="2700" kern="1200" dirty="0"/>
            <a:t>Metástasis </a:t>
          </a:r>
          <a:r>
            <a:rPr lang="es-ES" sz="2700" kern="1200" dirty="0">
              <a:sym typeface="Wingdings" pitchFamily="2" charset="2"/>
            </a:rPr>
            <a:t> variable binaria (sí/no)</a:t>
          </a:r>
          <a:endParaRPr lang="es-ES" sz="2700" kern="1200" dirty="0"/>
        </a:p>
      </dsp:txBody>
      <dsp:txXfrm rot="10800000">
        <a:off x="1506784" y="2636835"/>
        <a:ext cx="3829467" cy="963140"/>
      </dsp:txXfrm>
    </dsp:sp>
    <dsp:sp modelId="{3C425460-44FC-0A44-8A5B-33278CA0729B}">
      <dsp:nvSpPr>
        <dsp:cNvPr id="0" name=""/>
        <dsp:cNvSpPr/>
      </dsp:nvSpPr>
      <dsp:spPr>
        <a:xfrm>
          <a:off x="784428" y="2636835"/>
          <a:ext cx="963140" cy="96314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6000" b="-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A7BC27-5C9D-3B4E-8088-2EA9D49FD071}">
      <dsp:nvSpPr>
        <dsp:cNvPr id="0" name=""/>
        <dsp:cNvSpPr/>
      </dsp:nvSpPr>
      <dsp:spPr>
        <a:xfrm>
          <a:off x="2327004" y="1349959"/>
          <a:ext cx="962614" cy="962614"/>
        </a:xfrm>
        <a:prstGeom prst="ellipse">
          <a:avLst/>
        </a:prstGeom>
        <a:solidFill>
          <a:schemeClr val="accent4"/>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ES" sz="1300" kern="1200" dirty="0">
              <a:solidFill>
                <a:schemeClr val="tx1"/>
              </a:solidFill>
            </a:rPr>
            <a:t>Pacientes CAT</a:t>
          </a:r>
        </a:p>
      </dsp:txBody>
      <dsp:txXfrm>
        <a:off x="2467976" y="1490931"/>
        <a:ext cx="680670" cy="680670"/>
      </dsp:txXfrm>
    </dsp:sp>
    <dsp:sp modelId="{A2561DC9-21AA-8C4A-AE61-EF67C2F32A8D}">
      <dsp:nvSpPr>
        <dsp:cNvPr id="0" name=""/>
        <dsp:cNvSpPr/>
      </dsp:nvSpPr>
      <dsp:spPr>
        <a:xfrm rot="16200000">
          <a:off x="2706209" y="999447"/>
          <a:ext cx="204204" cy="327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p>
      </dsp:txBody>
      <dsp:txXfrm>
        <a:off x="2736840" y="1095536"/>
        <a:ext cx="142943" cy="196373"/>
      </dsp:txXfrm>
    </dsp:sp>
    <dsp:sp modelId="{19F9BD86-0139-A342-B1BF-0463C59DCD32}">
      <dsp:nvSpPr>
        <dsp:cNvPr id="0" name=""/>
        <dsp:cNvSpPr/>
      </dsp:nvSpPr>
      <dsp:spPr>
        <a:xfrm>
          <a:off x="2327004" y="2052"/>
          <a:ext cx="962614" cy="962614"/>
        </a:xfrm>
        <a:prstGeom prst="ellipse">
          <a:avLst/>
        </a:prstGeom>
        <a:solidFill>
          <a:schemeClr val="accent6"/>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ES" sz="1000" kern="1200" dirty="0">
              <a:solidFill>
                <a:schemeClr val="tx1"/>
              </a:solidFill>
            </a:rPr>
            <a:t>Último seguimiento</a:t>
          </a:r>
        </a:p>
      </dsp:txBody>
      <dsp:txXfrm>
        <a:off x="2467976" y="143024"/>
        <a:ext cx="680670" cy="680670"/>
      </dsp:txXfrm>
    </dsp:sp>
    <dsp:sp modelId="{C425375F-56C6-5E41-84C1-E2C7749C4BE6}">
      <dsp:nvSpPr>
        <dsp:cNvPr id="0" name=""/>
        <dsp:cNvSpPr/>
      </dsp:nvSpPr>
      <dsp:spPr>
        <a:xfrm>
          <a:off x="3374383" y="1667621"/>
          <a:ext cx="204204" cy="327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p>
      </dsp:txBody>
      <dsp:txXfrm>
        <a:off x="3374383" y="1733079"/>
        <a:ext cx="142943" cy="196373"/>
      </dsp:txXfrm>
    </dsp:sp>
    <dsp:sp modelId="{732F5804-E541-0E4B-95A2-B3BFC087F389}">
      <dsp:nvSpPr>
        <dsp:cNvPr id="0" name=""/>
        <dsp:cNvSpPr/>
      </dsp:nvSpPr>
      <dsp:spPr>
        <a:xfrm>
          <a:off x="3674911" y="1349959"/>
          <a:ext cx="962614" cy="962614"/>
        </a:xfrm>
        <a:prstGeom prst="ellipse">
          <a:avLst/>
        </a:prstGeom>
        <a:solidFill>
          <a:schemeClr val="accent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 sz="1600" kern="1200" dirty="0">
              <a:solidFill>
                <a:schemeClr val="tx1"/>
              </a:solidFill>
            </a:rPr>
            <a:t>HCR</a:t>
          </a:r>
        </a:p>
      </dsp:txBody>
      <dsp:txXfrm>
        <a:off x="3815883" y="1490931"/>
        <a:ext cx="680670" cy="680670"/>
      </dsp:txXfrm>
    </dsp:sp>
    <dsp:sp modelId="{67C013AC-32F6-A840-B369-5D108D5427B7}">
      <dsp:nvSpPr>
        <dsp:cNvPr id="0" name=""/>
        <dsp:cNvSpPr/>
      </dsp:nvSpPr>
      <dsp:spPr>
        <a:xfrm rot="5400000">
          <a:off x="2706209" y="2335796"/>
          <a:ext cx="204204" cy="327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p>
      </dsp:txBody>
      <dsp:txXfrm>
        <a:off x="2736840" y="2370624"/>
        <a:ext cx="142943" cy="196373"/>
      </dsp:txXfrm>
    </dsp:sp>
    <dsp:sp modelId="{A5CD406B-1A91-844E-B243-A76546B66206}">
      <dsp:nvSpPr>
        <dsp:cNvPr id="0" name=""/>
        <dsp:cNvSpPr/>
      </dsp:nvSpPr>
      <dsp:spPr>
        <a:xfrm>
          <a:off x="2327004" y="2697866"/>
          <a:ext cx="962614" cy="962614"/>
        </a:xfrm>
        <a:prstGeom prst="ellipse">
          <a:avLst/>
        </a:prstGeom>
        <a:solidFill>
          <a:srgbClr val="0070C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kern="1200" dirty="0">
              <a:solidFill>
                <a:schemeClr val="tx1"/>
              </a:solidFill>
            </a:rPr>
            <a:t>ETV recurrente</a:t>
          </a:r>
        </a:p>
      </dsp:txBody>
      <dsp:txXfrm>
        <a:off x="2467976" y="2838838"/>
        <a:ext cx="680670" cy="680670"/>
      </dsp:txXfrm>
    </dsp:sp>
    <dsp:sp modelId="{F9CE6899-2C9F-2348-A1F4-226E82CCF826}">
      <dsp:nvSpPr>
        <dsp:cNvPr id="0" name=""/>
        <dsp:cNvSpPr/>
      </dsp:nvSpPr>
      <dsp:spPr>
        <a:xfrm rot="10800000">
          <a:off x="2038035" y="1667621"/>
          <a:ext cx="204204" cy="3272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p>
      </dsp:txBody>
      <dsp:txXfrm rot="10800000">
        <a:off x="2099296" y="1733079"/>
        <a:ext cx="142943" cy="196373"/>
      </dsp:txXfrm>
    </dsp:sp>
    <dsp:sp modelId="{2C8E5C07-69F7-8A45-B98B-750EEFE54CC6}">
      <dsp:nvSpPr>
        <dsp:cNvPr id="0" name=""/>
        <dsp:cNvSpPr/>
      </dsp:nvSpPr>
      <dsp:spPr>
        <a:xfrm>
          <a:off x="979097" y="1349959"/>
          <a:ext cx="962614" cy="962614"/>
        </a:xfrm>
        <a:prstGeom prst="ellipse">
          <a:avLst/>
        </a:prstGeom>
        <a:solidFill>
          <a:schemeClr val="bg1">
            <a:lumMod val="6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 sz="1600" kern="1200" dirty="0" err="1">
              <a:solidFill>
                <a:schemeClr val="tx1"/>
              </a:solidFill>
            </a:rPr>
            <a:t>Éxitus</a:t>
          </a:r>
          <a:endParaRPr lang="es-ES" sz="1600" kern="1200" dirty="0">
            <a:solidFill>
              <a:schemeClr val="tx1"/>
            </a:solidFill>
          </a:endParaRPr>
        </a:p>
      </dsp:txBody>
      <dsp:txXfrm>
        <a:off x="1120069" y="1490931"/>
        <a:ext cx="680670" cy="6806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9727B2-2685-9A48-A413-82A7BAB58D8C}">
      <dsp:nvSpPr>
        <dsp:cNvPr id="0" name=""/>
        <dsp:cNvSpPr/>
      </dsp:nvSpPr>
      <dsp:spPr>
        <a:xfrm>
          <a:off x="2638597" y="2314534"/>
          <a:ext cx="386735" cy="91440"/>
        </a:xfrm>
        <a:custGeom>
          <a:avLst/>
          <a:gdLst/>
          <a:ahLst/>
          <a:cxnLst/>
          <a:rect l="0" t="0" r="0" b="0"/>
          <a:pathLst>
            <a:path>
              <a:moveTo>
                <a:pt x="0" y="45720"/>
              </a:moveTo>
              <a:lnTo>
                <a:pt x="386735" y="4572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2822296" y="2350586"/>
        <a:ext cx="19336" cy="19336"/>
      </dsp:txXfrm>
    </dsp:sp>
    <dsp:sp modelId="{B9ED3AC0-0E15-0048-B31A-02738230244E}">
      <dsp:nvSpPr>
        <dsp:cNvPr id="0" name=""/>
        <dsp:cNvSpPr/>
      </dsp:nvSpPr>
      <dsp:spPr>
        <a:xfrm>
          <a:off x="541025" y="1908211"/>
          <a:ext cx="323066" cy="452043"/>
        </a:xfrm>
        <a:custGeom>
          <a:avLst/>
          <a:gdLst/>
          <a:ahLst/>
          <a:cxnLst/>
          <a:rect l="0" t="0" r="0" b="0"/>
          <a:pathLst>
            <a:path>
              <a:moveTo>
                <a:pt x="0" y="0"/>
              </a:moveTo>
              <a:lnTo>
                <a:pt x="161533" y="0"/>
              </a:lnTo>
              <a:lnTo>
                <a:pt x="161533" y="452043"/>
              </a:lnTo>
              <a:lnTo>
                <a:pt x="323066" y="452043"/>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688667" y="2120342"/>
        <a:ext cx="27781" cy="27781"/>
      </dsp:txXfrm>
    </dsp:sp>
    <dsp:sp modelId="{763C601B-6854-C847-9111-49F913F9F019}">
      <dsp:nvSpPr>
        <dsp:cNvPr id="0" name=""/>
        <dsp:cNvSpPr/>
      </dsp:nvSpPr>
      <dsp:spPr>
        <a:xfrm>
          <a:off x="2646972" y="1410448"/>
          <a:ext cx="378360" cy="91440"/>
        </a:xfrm>
        <a:custGeom>
          <a:avLst/>
          <a:gdLst/>
          <a:ahLst/>
          <a:cxnLst/>
          <a:rect l="0" t="0" r="0" b="0"/>
          <a:pathLst>
            <a:path>
              <a:moveTo>
                <a:pt x="0" y="45720"/>
              </a:moveTo>
              <a:lnTo>
                <a:pt x="378360" y="4572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2826693" y="1446709"/>
        <a:ext cx="18918" cy="18918"/>
      </dsp:txXfrm>
    </dsp:sp>
    <dsp:sp modelId="{37002ED0-65B5-7948-B124-189D64402D41}">
      <dsp:nvSpPr>
        <dsp:cNvPr id="0" name=""/>
        <dsp:cNvSpPr/>
      </dsp:nvSpPr>
      <dsp:spPr>
        <a:xfrm>
          <a:off x="541025" y="1456168"/>
          <a:ext cx="331442" cy="452043"/>
        </a:xfrm>
        <a:custGeom>
          <a:avLst/>
          <a:gdLst/>
          <a:ahLst/>
          <a:cxnLst/>
          <a:rect l="0" t="0" r="0" b="0"/>
          <a:pathLst>
            <a:path>
              <a:moveTo>
                <a:pt x="0" y="452043"/>
              </a:moveTo>
              <a:lnTo>
                <a:pt x="165721" y="452043"/>
              </a:lnTo>
              <a:lnTo>
                <a:pt x="165721" y="0"/>
              </a:lnTo>
              <a:lnTo>
                <a:pt x="331442" y="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692733" y="1668176"/>
        <a:ext cx="28026" cy="28026"/>
      </dsp:txXfrm>
    </dsp:sp>
    <dsp:sp modelId="{0A5928B8-985E-6C48-9769-6AACFBE374A9}">
      <dsp:nvSpPr>
        <dsp:cNvPr id="0" name=""/>
        <dsp:cNvSpPr/>
      </dsp:nvSpPr>
      <dsp:spPr>
        <a:xfrm rot="16200000">
          <a:off x="-1153183" y="1637707"/>
          <a:ext cx="2847409" cy="541007"/>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s-ES" sz="3500" kern="1200" dirty="0" err="1">
              <a:noFill/>
            </a:rPr>
            <a:t>sd</a:t>
          </a:r>
          <a:endParaRPr lang="es-ES" sz="3500" kern="1200" dirty="0">
            <a:noFill/>
          </a:endParaRPr>
        </a:p>
      </dsp:txBody>
      <dsp:txXfrm>
        <a:off x="-1153183" y="1637707"/>
        <a:ext cx="2847409" cy="541007"/>
      </dsp:txXfrm>
    </dsp:sp>
    <dsp:sp modelId="{FDD09EDD-5840-C440-91C8-7510AC1B791A}">
      <dsp:nvSpPr>
        <dsp:cNvPr id="0" name=""/>
        <dsp:cNvSpPr/>
      </dsp:nvSpPr>
      <dsp:spPr>
        <a:xfrm>
          <a:off x="872467" y="1185664"/>
          <a:ext cx="1774505" cy="541007"/>
        </a:xfrm>
        <a:prstGeom prst="rect">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 sz="1600" kern="1200" dirty="0">
              <a:solidFill>
                <a:schemeClr val="tx1"/>
              </a:solidFill>
            </a:rPr>
            <a:t>Mayor</a:t>
          </a:r>
        </a:p>
      </dsp:txBody>
      <dsp:txXfrm>
        <a:off x="872467" y="1185664"/>
        <a:ext cx="1774505" cy="541007"/>
      </dsp:txXfrm>
    </dsp:sp>
    <dsp:sp modelId="{66EDF252-39A3-9947-A596-057597ED7E60}">
      <dsp:nvSpPr>
        <dsp:cNvPr id="0" name=""/>
        <dsp:cNvSpPr/>
      </dsp:nvSpPr>
      <dsp:spPr>
        <a:xfrm>
          <a:off x="3025332" y="957838"/>
          <a:ext cx="1774505" cy="996660"/>
        </a:xfrm>
        <a:prstGeom prst="rect">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buNone/>
          </a:pPr>
          <a:r>
            <a:rPr lang="es-ES" sz="1200" kern="1200" dirty="0">
              <a:solidFill>
                <a:schemeClr val="tx1"/>
              </a:solidFill>
            </a:rPr>
            <a:t>-  Caída Hb ≥2 puntos</a:t>
          </a:r>
        </a:p>
        <a:p>
          <a:pPr lvl="0" algn="ctr" defTabSz="533400">
            <a:lnSpc>
              <a:spcPct val="90000"/>
            </a:lnSpc>
            <a:spcBef>
              <a:spcPct val="0"/>
            </a:spcBef>
            <a:spcAft>
              <a:spcPct val="35000"/>
            </a:spcAft>
            <a:buNone/>
          </a:pPr>
          <a:r>
            <a:rPr lang="es-ES" sz="1200" kern="1200" dirty="0">
              <a:solidFill>
                <a:schemeClr val="tx1"/>
              </a:solidFill>
            </a:rPr>
            <a:t>- ≥ 2CHs</a:t>
          </a:r>
        </a:p>
        <a:p>
          <a:pPr lvl="0" algn="ctr" defTabSz="533400">
            <a:lnSpc>
              <a:spcPct val="90000"/>
            </a:lnSpc>
            <a:spcBef>
              <a:spcPct val="0"/>
            </a:spcBef>
            <a:spcAft>
              <a:spcPct val="35000"/>
            </a:spcAft>
            <a:buFont typeface="Arial" panose="020B0604020202020204" pitchFamily="34" charset="0"/>
            <a:buChar char="•"/>
          </a:pPr>
          <a:r>
            <a:rPr lang="es-ES" sz="1200" kern="1200" dirty="0">
              <a:solidFill>
                <a:schemeClr val="tx1"/>
              </a:solidFill>
            </a:rPr>
            <a:t>- Órgano crítico</a:t>
          </a:r>
        </a:p>
        <a:p>
          <a:pPr lvl="0" algn="ctr" defTabSz="533400">
            <a:lnSpc>
              <a:spcPct val="90000"/>
            </a:lnSpc>
            <a:spcBef>
              <a:spcPct val="0"/>
            </a:spcBef>
            <a:spcAft>
              <a:spcPct val="35000"/>
            </a:spcAft>
            <a:buFont typeface="Arial" panose="020B0604020202020204" pitchFamily="34" charset="0"/>
            <a:buChar char="•"/>
          </a:pPr>
          <a:r>
            <a:rPr lang="es-ES" sz="1200" kern="1200" dirty="0">
              <a:solidFill>
                <a:schemeClr val="tx1"/>
              </a:solidFill>
            </a:rPr>
            <a:t>- Fallecimiento</a:t>
          </a:r>
        </a:p>
      </dsp:txBody>
      <dsp:txXfrm>
        <a:off x="3025332" y="957838"/>
        <a:ext cx="1774505" cy="996660"/>
      </dsp:txXfrm>
    </dsp:sp>
    <dsp:sp modelId="{CEACBE4D-3FB9-5C4A-92C4-B344BA701F11}">
      <dsp:nvSpPr>
        <dsp:cNvPr id="0" name=""/>
        <dsp:cNvSpPr/>
      </dsp:nvSpPr>
      <dsp:spPr>
        <a:xfrm>
          <a:off x="864091" y="2089750"/>
          <a:ext cx="1774505" cy="541007"/>
        </a:xfrm>
        <a:prstGeom prst="rect">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 sz="1600" kern="1200" dirty="0">
              <a:solidFill>
                <a:schemeClr val="tx1"/>
              </a:solidFill>
            </a:rPr>
            <a:t>No mayor</a:t>
          </a:r>
        </a:p>
      </dsp:txBody>
      <dsp:txXfrm>
        <a:off x="864091" y="2089750"/>
        <a:ext cx="1774505" cy="541007"/>
      </dsp:txXfrm>
    </dsp:sp>
    <dsp:sp modelId="{EDC7F129-8CD6-A646-A989-9A056626255B}">
      <dsp:nvSpPr>
        <dsp:cNvPr id="0" name=""/>
        <dsp:cNvSpPr/>
      </dsp:nvSpPr>
      <dsp:spPr>
        <a:xfrm>
          <a:off x="3025332" y="2089750"/>
          <a:ext cx="1774505" cy="541007"/>
        </a:xfrm>
        <a:prstGeom prst="rect">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ES" sz="1200" kern="1200" dirty="0">
              <a:solidFill>
                <a:schemeClr val="tx1"/>
              </a:solidFill>
            </a:rPr>
            <a:t>- Intervención médica</a:t>
          </a:r>
        </a:p>
        <a:p>
          <a:pPr lvl="0" algn="ctr" defTabSz="533400">
            <a:lnSpc>
              <a:spcPct val="90000"/>
            </a:lnSpc>
            <a:spcBef>
              <a:spcPct val="0"/>
            </a:spcBef>
            <a:spcAft>
              <a:spcPct val="35000"/>
            </a:spcAft>
          </a:pPr>
          <a:r>
            <a:rPr lang="es-ES" sz="1200" kern="1200" dirty="0">
              <a:solidFill>
                <a:schemeClr val="tx1"/>
              </a:solidFill>
            </a:rPr>
            <a:t>- Urgencias</a:t>
          </a:r>
        </a:p>
      </dsp:txBody>
      <dsp:txXfrm>
        <a:off x="3025332" y="2089750"/>
        <a:ext cx="1774505" cy="5410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ACBE5-6A37-3446-9ADA-9B0AF6DF5F56}">
      <dsp:nvSpPr>
        <dsp:cNvPr id="0" name=""/>
        <dsp:cNvSpPr/>
      </dsp:nvSpPr>
      <dsp:spPr>
        <a:xfrm>
          <a:off x="1833109" y="1000815"/>
          <a:ext cx="224186" cy="91440"/>
        </a:xfrm>
        <a:custGeom>
          <a:avLst/>
          <a:gdLst/>
          <a:ahLst/>
          <a:cxnLst/>
          <a:rect l="0" t="0" r="0" b="0"/>
          <a:pathLst>
            <a:path>
              <a:moveTo>
                <a:pt x="0" y="45720"/>
              </a:moveTo>
              <a:lnTo>
                <a:pt x="224186" y="4572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7933EA2-3B7A-7145-9FEC-B977F887ACE1}">
      <dsp:nvSpPr>
        <dsp:cNvPr id="0" name=""/>
        <dsp:cNvSpPr/>
      </dsp:nvSpPr>
      <dsp:spPr>
        <a:xfrm>
          <a:off x="1968" y="767286"/>
          <a:ext cx="1831140" cy="558497"/>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endParaRPr lang="es-ES" sz="3600" kern="1200" dirty="0"/>
        </a:p>
      </dsp:txBody>
      <dsp:txXfrm>
        <a:off x="1968" y="767286"/>
        <a:ext cx="1831140" cy="558497"/>
      </dsp:txXfrm>
    </dsp:sp>
    <dsp:sp modelId="{847C8DD3-1CDE-5C4B-8CF8-43017428124B}">
      <dsp:nvSpPr>
        <dsp:cNvPr id="0" name=""/>
        <dsp:cNvSpPr/>
      </dsp:nvSpPr>
      <dsp:spPr>
        <a:xfrm>
          <a:off x="2057296" y="767286"/>
          <a:ext cx="1831140" cy="558497"/>
        </a:xfrm>
        <a:prstGeom prst="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 sz="1600" kern="1200" dirty="0">
              <a:solidFill>
                <a:schemeClr val="tx1"/>
              </a:solidFill>
            </a:rPr>
            <a:t>Visualización directa</a:t>
          </a:r>
        </a:p>
      </dsp:txBody>
      <dsp:txXfrm>
        <a:off x="2057296" y="767286"/>
        <a:ext cx="1831140" cy="5584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D00012-F4C7-C84D-8F3C-2EFF9FA67F5E}">
      <dsp:nvSpPr>
        <dsp:cNvPr id="0" name=""/>
        <dsp:cNvSpPr/>
      </dsp:nvSpPr>
      <dsp:spPr>
        <a:xfrm>
          <a:off x="-4287184" y="-657712"/>
          <a:ext cx="5107942" cy="5107942"/>
        </a:xfrm>
        <a:prstGeom prst="blockArc">
          <a:avLst>
            <a:gd name="adj1" fmla="val 18900000"/>
            <a:gd name="adj2" fmla="val 2700000"/>
            <a:gd name="adj3" fmla="val 423"/>
          </a:avLst>
        </a:prstGeom>
        <a:solidFill>
          <a:schemeClr val="accent5">
            <a:lumMod val="75000"/>
          </a:schemeClr>
        </a:solidFill>
        <a:ln w="25400" cap="flat" cmpd="sng" algn="ctr">
          <a:solidFill>
            <a:schemeClr val="accent5">
              <a:lumMod val="60000"/>
              <a:lumOff val="40000"/>
            </a:schemeClr>
          </a:solidFill>
          <a:prstDash val="solid"/>
        </a:ln>
        <a:effectLst/>
      </dsp:spPr>
      <dsp:style>
        <a:lnRef idx="2">
          <a:scrgbClr r="0" g="0" b="0"/>
        </a:lnRef>
        <a:fillRef idx="0">
          <a:scrgbClr r="0" g="0" b="0"/>
        </a:fillRef>
        <a:effectRef idx="0">
          <a:scrgbClr r="0" g="0" b="0"/>
        </a:effectRef>
        <a:fontRef idx="minor"/>
      </dsp:style>
    </dsp:sp>
    <dsp:sp modelId="{2262D3FF-DAB7-0C4B-8608-CEC7A36D2E21}">
      <dsp:nvSpPr>
        <dsp:cNvPr id="0" name=""/>
        <dsp:cNvSpPr/>
      </dsp:nvSpPr>
      <dsp:spPr>
        <a:xfrm>
          <a:off x="527839" y="379251"/>
          <a:ext cx="7414149" cy="75850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2062" tIns="55880" rIns="55880" bIns="55880" numCol="1" spcCol="1270" anchor="ctr" anchorCtr="0">
          <a:noAutofit/>
        </a:bodyPr>
        <a:lstStyle/>
        <a:p>
          <a:pPr lvl="0" algn="l" defTabSz="977900">
            <a:lnSpc>
              <a:spcPct val="90000"/>
            </a:lnSpc>
            <a:spcBef>
              <a:spcPct val="0"/>
            </a:spcBef>
            <a:spcAft>
              <a:spcPct val="35000"/>
            </a:spcAft>
          </a:pPr>
          <a:r>
            <a:rPr lang="es-ES" sz="2200" kern="1200" dirty="0">
              <a:latin typeface="Arial" panose="020B0604020202020204" pitchFamily="34" charset="0"/>
              <a:cs typeface="Arial" panose="020B0604020202020204" pitchFamily="34" charset="0"/>
            </a:rPr>
            <a:t>Mayor tasa de complicaciones en MTX múltiples</a:t>
          </a:r>
        </a:p>
      </dsp:txBody>
      <dsp:txXfrm>
        <a:off x="527839" y="379251"/>
        <a:ext cx="7414149" cy="758503"/>
      </dsp:txXfrm>
    </dsp:sp>
    <dsp:sp modelId="{69A31DE0-4A3A-8941-8B3F-88D2A3D4E998}">
      <dsp:nvSpPr>
        <dsp:cNvPr id="0" name=""/>
        <dsp:cNvSpPr/>
      </dsp:nvSpPr>
      <dsp:spPr>
        <a:xfrm>
          <a:off x="53774" y="284438"/>
          <a:ext cx="948129" cy="948129"/>
        </a:xfrm>
        <a:prstGeom prst="ellipse">
          <a:avLst/>
        </a:prstGeom>
        <a:solidFill>
          <a:schemeClr val="lt1">
            <a:hueOff val="0"/>
            <a:satOff val="0"/>
            <a:lumOff val="0"/>
            <a:alphaOff val="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5C9548DA-A407-464F-8594-CE4A940A63BD}">
      <dsp:nvSpPr>
        <dsp:cNvPr id="0" name=""/>
        <dsp:cNvSpPr/>
      </dsp:nvSpPr>
      <dsp:spPr>
        <a:xfrm>
          <a:off x="803555" y="1517006"/>
          <a:ext cx="7138433" cy="75850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2062" tIns="55880" rIns="55880" bIns="55880" numCol="1" spcCol="1270" anchor="ctr" anchorCtr="0">
          <a:noAutofit/>
        </a:bodyPr>
        <a:lstStyle/>
        <a:p>
          <a:pPr lvl="0" algn="l" defTabSz="977900">
            <a:lnSpc>
              <a:spcPct val="90000"/>
            </a:lnSpc>
            <a:spcBef>
              <a:spcPct val="0"/>
            </a:spcBef>
            <a:spcAft>
              <a:spcPct val="35000"/>
            </a:spcAft>
          </a:pPr>
          <a:r>
            <a:rPr lang="es-ES" sz="2200" kern="1200" dirty="0"/>
            <a:t>Mayor tasa de complicaciones en algunas localizaciones únicas</a:t>
          </a:r>
        </a:p>
      </dsp:txBody>
      <dsp:txXfrm>
        <a:off x="803555" y="1517006"/>
        <a:ext cx="7138433" cy="758503"/>
      </dsp:txXfrm>
    </dsp:sp>
    <dsp:sp modelId="{FC56978C-E278-B948-8880-4B572AC70EB7}">
      <dsp:nvSpPr>
        <dsp:cNvPr id="0" name=""/>
        <dsp:cNvSpPr/>
      </dsp:nvSpPr>
      <dsp:spPr>
        <a:xfrm>
          <a:off x="329490" y="1422193"/>
          <a:ext cx="948129" cy="948129"/>
        </a:xfrm>
        <a:prstGeom prst="ellipse">
          <a:avLst/>
        </a:prstGeom>
        <a:solidFill>
          <a:schemeClr val="lt1">
            <a:hueOff val="0"/>
            <a:satOff val="0"/>
            <a:lumOff val="0"/>
            <a:alphaOff val="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BC7A9B84-1A70-F543-ADD8-9A4722E0C5A0}">
      <dsp:nvSpPr>
        <dsp:cNvPr id="0" name=""/>
        <dsp:cNvSpPr/>
      </dsp:nvSpPr>
      <dsp:spPr>
        <a:xfrm>
          <a:off x="527839" y="2654761"/>
          <a:ext cx="7414149" cy="75850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2062" tIns="55880" rIns="55880" bIns="55880" numCol="1" spcCol="1270" anchor="ctr" anchorCtr="0">
          <a:noAutofit/>
        </a:bodyPr>
        <a:lstStyle/>
        <a:p>
          <a:pPr lvl="0" algn="l" defTabSz="977900">
            <a:lnSpc>
              <a:spcPct val="90000"/>
            </a:lnSpc>
            <a:spcBef>
              <a:spcPct val="0"/>
            </a:spcBef>
            <a:spcAft>
              <a:spcPct val="35000"/>
            </a:spcAft>
          </a:pPr>
          <a:r>
            <a:rPr lang="es-ES" sz="2200" kern="1200" dirty="0"/>
            <a:t>¿Hacia nuevas estrategias de anticoagulación?</a:t>
          </a:r>
        </a:p>
      </dsp:txBody>
      <dsp:txXfrm>
        <a:off x="527839" y="2654761"/>
        <a:ext cx="7414149" cy="758503"/>
      </dsp:txXfrm>
    </dsp:sp>
    <dsp:sp modelId="{617D791A-2476-2C4B-BC57-F4A9BF03AB5C}">
      <dsp:nvSpPr>
        <dsp:cNvPr id="0" name=""/>
        <dsp:cNvSpPr/>
      </dsp:nvSpPr>
      <dsp:spPr>
        <a:xfrm>
          <a:off x="53774" y="2559948"/>
          <a:ext cx="948129" cy="948129"/>
        </a:xfrm>
        <a:prstGeom prst="ellipse">
          <a:avLst/>
        </a:prstGeom>
        <a:solidFill>
          <a:schemeClr val="lt1">
            <a:hueOff val="0"/>
            <a:satOff val="0"/>
            <a:lumOff val="0"/>
            <a:alphaOff val="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16E2F7-FF78-4779-8692-D7D3D23ADD33}" type="datetimeFigureOut">
              <a:rPr lang="es-ES" smtClean="0"/>
              <a:t>24/03/2023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883866-5479-4A52-99FF-BFF7984277B3}" type="slidenum">
              <a:rPr lang="es-ES" smtClean="0"/>
              <a:t>‹Nº›</a:t>
            </a:fld>
            <a:endParaRPr lang="es-ES"/>
          </a:p>
        </p:txBody>
      </p:sp>
    </p:spTree>
    <p:extLst>
      <p:ext uri="{BB962C8B-B14F-4D97-AF65-F5344CB8AC3E}">
        <p14:creationId xmlns:p14="http://schemas.microsoft.com/office/powerpoint/2010/main" val="3621896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Buenos días. Soy Víctor García, R2 de Neumología del Virgen del Rocío, y vengo a presentar los resultados preliminares de un trabajo que estamos haciendo desde el grupo liderado por el Dr. Jara, y lleva por título… El punto de partida de este trabajo es doble: por un lado, la mayoría de los registros sobre trombosis codifican la variable “metástasis” como variable binaria, de modo que sabemos que la presencia de metástasis en pacientes con cáncer es un factor de riesgo añadido para el desarrollo de trombosis. Por otro lado, también sabemos que las 2 principales complicaciones que presentan los pacientes con trombosis en el seguimiento son las hemorragias (que definiremos según los criterios de ISTH) y la ETV recurrente. Sin embargo, existe poca información sobre el papel que ejercen las metástasis en el desarrollo de estas complicaciones en pacientes con cáncer y ETV.</a:t>
            </a:r>
          </a:p>
          <a:p>
            <a:endParaRPr lang="es-ES" dirty="0"/>
          </a:p>
          <a:p>
            <a:endParaRPr lang="es-ES" dirty="0"/>
          </a:p>
          <a:p>
            <a:r>
              <a:rPr lang="es-ES" dirty="0"/>
              <a:t>EL PUNTO DE PARTIDA ES: el cáncer es un factor de riesgo para el desarrollo de ETV. Las metástasis, además, impactan de forma negativa en la supervivencia y el desarrollo de complicaciones durante el seguimiento de los pacientes CAT. En la mayoría de los registros que existen sobre CAT la MTX se codifica como una variable binaria (sí/no). Por eso, nos hemos preguntado si… </a:t>
            </a:r>
            <a:r>
              <a:rPr lang="es-ES" dirty="0">
                <a:sym typeface="Wingdings" pitchFamily="2" charset="2"/>
              </a:rPr>
              <a:t> objetivo</a:t>
            </a:r>
            <a:endParaRPr lang="es-ES" dirty="0"/>
          </a:p>
        </p:txBody>
      </p:sp>
      <p:sp>
        <p:nvSpPr>
          <p:cNvPr id="4" name="Marcador de número de diapositiva 3"/>
          <p:cNvSpPr>
            <a:spLocks noGrp="1"/>
          </p:cNvSpPr>
          <p:nvPr>
            <p:ph type="sldNum" sz="quarter" idx="5"/>
          </p:nvPr>
        </p:nvSpPr>
        <p:spPr/>
        <p:txBody>
          <a:bodyPr/>
          <a:lstStyle/>
          <a:p>
            <a:fld id="{A9883866-5479-4A52-99FF-BFF7984277B3}" type="slidenum">
              <a:rPr lang="es-ES" smtClean="0"/>
              <a:t>2</a:t>
            </a:fld>
            <a:endParaRPr lang="es-ES"/>
          </a:p>
        </p:txBody>
      </p:sp>
    </p:spTree>
    <p:extLst>
      <p:ext uri="{BB962C8B-B14F-4D97-AF65-F5344CB8AC3E}">
        <p14:creationId xmlns:p14="http://schemas.microsoft.com/office/powerpoint/2010/main" val="4106591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Le ha parecido bien esta diapo a Luis, pero no recuerdo qué había que poner en este diagrama. ¿Había que poner las cosas que hay en la siguiente diapo???? No me acuerdo.</a:t>
            </a:r>
          </a:p>
        </p:txBody>
      </p:sp>
      <p:sp>
        <p:nvSpPr>
          <p:cNvPr id="4" name="Marcador de número de diapositiva 3"/>
          <p:cNvSpPr>
            <a:spLocks noGrp="1"/>
          </p:cNvSpPr>
          <p:nvPr>
            <p:ph type="sldNum" sz="quarter" idx="5"/>
          </p:nvPr>
        </p:nvSpPr>
        <p:spPr/>
        <p:txBody>
          <a:bodyPr/>
          <a:lstStyle/>
          <a:p>
            <a:fld id="{A9883866-5479-4A52-99FF-BFF7984277B3}" type="slidenum">
              <a:rPr lang="es-ES" smtClean="0"/>
              <a:t>3</a:t>
            </a:fld>
            <a:endParaRPr lang="es-ES"/>
          </a:p>
        </p:txBody>
      </p:sp>
    </p:spTree>
    <p:extLst>
      <p:ext uri="{BB962C8B-B14F-4D97-AF65-F5344CB8AC3E}">
        <p14:creationId xmlns:p14="http://schemas.microsoft.com/office/powerpoint/2010/main" val="2737042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9883866-5479-4A52-99FF-BFF7984277B3}" type="slidenum">
              <a:rPr lang="es-ES" smtClean="0"/>
              <a:t>4</a:t>
            </a:fld>
            <a:endParaRPr lang="es-ES"/>
          </a:p>
        </p:txBody>
      </p:sp>
    </p:spTree>
    <p:extLst>
      <p:ext uri="{BB962C8B-B14F-4D97-AF65-F5344CB8AC3E}">
        <p14:creationId xmlns:p14="http://schemas.microsoft.com/office/powerpoint/2010/main" val="410167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9883866-5479-4A52-99FF-BFF7984277B3}" type="slidenum">
              <a:rPr lang="es-ES" smtClean="0"/>
              <a:t>5</a:t>
            </a:fld>
            <a:endParaRPr lang="es-ES"/>
          </a:p>
        </p:txBody>
      </p:sp>
    </p:spTree>
    <p:extLst>
      <p:ext uri="{BB962C8B-B14F-4D97-AF65-F5344CB8AC3E}">
        <p14:creationId xmlns:p14="http://schemas.microsoft.com/office/powerpoint/2010/main" val="3561724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9883866-5479-4A52-99FF-BFF7984277B3}" type="slidenum">
              <a:rPr lang="es-ES" smtClean="0"/>
              <a:t>6</a:t>
            </a:fld>
            <a:endParaRPr lang="es-ES"/>
          </a:p>
        </p:txBody>
      </p:sp>
    </p:spTree>
    <p:extLst>
      <p:ext uri="{BB962C8B-B14F-4D97-AF65-F5344CB8AC3E}">
        <p14:creationId xmlns:p14="http://schemas.microsoft.com/office/powerpoint/2010/main" val="1179780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9883866-5479-4A52-99FF-BFF7984277B3}" type="slidenum">
              <a:rPr lang="es-ES" smtClean="0"/>
              <a:t>7</a:t>
            </a:fld>
            <a:endParaRPr lang="es-ES"/>
          </a:p>
        </p:txBody>
      </p:sp>
    </p:spTree>
    <p:extLst>
      <p:ext uri="{BB962C8B-B14F-4D97-AF65-F5344CB8AC3E}">
        <p14:creationId xmlns:p14="http://schemas.microsoft.com/office/powerpoint/2010/main" val="1200384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9883866-5479-4A52-99FF-BFF7984277B3}" type="slidenum">
              <a:rPr lang="es-ES" smtClean="0"/>
              <a:t>8</a:t>
            </a:fld>
            <a:endParaRPr lang="es-ES"/>
          </a:p>
        </p:txBody>
      </p:sp>
    </p:spTree>
    <p:extLst>
      <p:ext uri="{BB962C8B-B14F-4D97-AF65-F5344CB8AC3E}">
        <p14:creationId xmlns:p14="http://schemas.microsoft.com/office/powerpoint/2010/main" val="453213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9883866-5479-4A52-99FF-BFF7984277B3}" type="slidenum">
              <a:rPr lang="es-ES" smtClean="0"/>
              <a:t>9</a:t>
            </a:fld>
            <a:endParaRPr lang="es-ES"/>
          </a:p>
        </p:txBody>
      </p:sp>
    </p:spTree>
    <p:extLst>
      <p:ext uri="{BB962C8B-B14F-4D97-AF65-F5344CB8AC3E}">
        <p14:creationId xmlns:p14="http://schemas.microsoft.com/office/powerpoint/2010/main" val="122513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9883866-5479-4A52-99FF-BFF7984277B3}" type="slidenum">
              <a:rPr lang="es-ES" smtClean="0"/>
              <a:t>10</a:t>
            </a:fld>
            <a:endParaRPr lang="es-ES"/>
          </a:p>
        </p:txBody>
      </p:sp>
    </p:spTree>
    <p:extLst>
      <p:ext uri="{BB962C8B-B14F-4D97-AF65-F5344CB8AC3E}">
        <p14:creationId xmlns:p14="http://schemas.microsoft.com/office/powerpoint/2010/main" val="4186152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9883866-5479-4A52-99FF-BFF7984277B3}" type="slidenum">
              <a:rPr lang="es-ES" smtClean="0"/>
              <a:t>11</a:t>
            </a:fld>
            <a:endParaRPr lang="es-ES"/>
          </a:p>
        </p:txBody>
      </p:sp>
    </p:spTree>
    <p:extLst>
      <p:ext uri="{BB962C8B-B14F-4D97-AF65-F5344CB8AC3E}">
        <p14:creationId xmlns:p14="http://schemas.microsoft.com/office/powerpoint/2010/main" val="3035425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9883866-5479-4A52-99FF-BFF7984277B3}" type="slidenum">
              <a:rPr lang="es-ES" smtClean="0"/>
              <a:t>12</a:t>
            </a:fld>
            <a:endParaRPr lang="es-ES"/>
          </a:p>
        </p:txBody>
      </p:sp>
    </p:spTree>
    <p:extLst>
      <p:ext uri="{BB962C8B-B14F-4D97-AF65-F5344CB8AC3E}">
        <p14:creationId xmlns:p14="http://schemas.microsoft.com/office/powerpoint/2010/main" val="2590146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1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notesSlide" Target="../notesSlides/notesSlide4.xml"/><Relationship Id="rId16" Type="http://schemas.openxmlformats.org/officeDocument/2006/relationships/diagramColors" Target="../diagrams/colors4.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cdc.gov/csels/dsepd/ss1978/lesson3/section2.html#:~:text=Definition%20of%20prevalence,a%20specified%20period%20of%20time"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chart" Target="../charts/chart3.xml"/><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chart" Target="../charts/chart4.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B6515BC-6568-DEBD-022F-4672161C6697}"/>
              </a:ext>
            </a:extLst>
          </p:cNvPr>
          <p:cNvSpPr txBox="1"/>
          <p:nvPr/>
        </p:nvSpPr>
        <p:spPr>
          <a:xfrm>
            <a:off x="395536" y="843558"/>
            <a:ext cx="8280920" cy="2246769"/>
          </a:xfrm>
          <a:prstGeom prst="rect">
            <a:avLst/>
          </a:prstGeom>
          <a:noFill/>
        </p:spPr>
        <p:txBody>
          <a:bodyPr wrap="square">
            <a:spAutoFit/>
          </a:bodyPr>
          <a:lstStyle/>
          <a:p>
            <a:pPr algn="ctr"/>
            <a:r>
              <a:rPr lang="es-ES" sz="2800" b="1" i="0" u="none" strike="noStrike" dirty="0">
                <a:solidFill>
                  <a:srgbClr val="000000"/>
                </a:solidFill>
                <a:effectLst/>
                <a:latin typeface="Dosis" panose="020B0604020202020204" pitchFamily="2" charset="0"/>
              </a:rPr>
              <a:t>TASA DE HEMORRAGIAS CLÍNICAMENTE SIGNIFICATIVAS Y RECURRENCIAS DEPENDIENDO DE LA LOCALIZACIÓN DE LA METÁSTASIS</a:t>
            </a:r>
          </a:p>
          <a:p>
            <a:pPr algn="ctr"/>
            <a:r>
              <a:rPr lang="es-ES" sz="2800" b="1" i="0" u="none" strike="noStrike" dirty="0">
                <a:solidFill>
                  <a:srgbClr val="000000"/>
                </a:solidFill>
                <a:effectLst/>
                <a:latin typeface="Dosis" panose="020B0604020202020204" pitchFamily="2" charset="0"/>
              </a:rPr>
              <a:t>EN PACIENTES CON CÁNCER Y ENFERMEDAD TROMBOEMBÓLICA VENOSA</a:t>
            </a:r>
            <a:endParaRPr lang="es-ES" sz="2800" dirty="0"/>
          </a:p>
        </p:txBody>
      </p:sp>
      <p:cxnSp>
        <p:nvCxnSpPr>
          <p:cNvPr id="5" name="Conector recto 4">
            <a:extLst>
              <a:ext uri="{FF2B5EF4-FFF2-40B4-BE49-F238E27FC236}">
                <a16:creationId xmlns:a16="http://schemas.microsoft.com/office/drawing/2014/main" id="{9EB3BD5B-9F2C-7533-8AED-142D56E9F353}"/>
              </a:ext>
            </a:extLst>
          </p:cNvPr>
          <p:cNvCxnSpPr>
            <a:cxnSpLocks/>
          </p:cNvCxnSpPr>
          <p:nvPr/>
        </p:nvCxnSpPr>
        <p:spPr>
          <a:xfrm>
            <a:off x="395536" y="3579862"/>
            <a:ext cx="8280920" cy="0"/>
          </a:xfrm>
          <a:prstGeom prst="line">
            <a:avLst/>
          </a:prstGeom>
          <a:ln w="76200">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2221CF9C-379A-3A60-196E-6BA3E75F4FF1}"/>
              </a:ext>
            </a:extLst>
          </p:cNvPr>
          <p:cNvSpPr txBox="1"/>
          <p:nvPr/>
        </p:nvSpPr>
        <p:spPr>
          <a:xfrm>
            <a:off x="251520" y="3584295"/>
            <a:ext cx="8568952" cy="600164"/>
          </a:xfrm>
          <a:prstGeom prst="rect">
            <a:avLst/>
          </a:prstGeom>
          <a:noFill/>
        </p:spPr>
        <p:txBody>
          <a:bodyPr wrap="square" rtlCol="0">
            <a:spAutoFit/>
          </a:bodyPr>
          <a:lstStyle/>
          <a:p>
            <a:pPr>
              <a:lnSpc>
                <a:spcPct val="150000"/>
              </a:lnSpc>
            </a:pPr>
            <a:r>
              <a:rPr lang="es-ES" sz="1200" b="1" dirty="0">
                <a:latin typeface="Arial" panose="020B0604020202020204" pitchFamily="34" charset="0"/>
                <a:cs typeface="Arial" panose="020B0604020202020204" pitchFamily="34" charset="0"/>
              </a:rPr>
              <a:t>V. García-García</a:t>
            </a:r>
            <a:r>
              <a:rPr lang="es-ES" sz="1200" b="1" baseline="30000" dirty="0">
                <a:latin typeface="Arial" panose="020B0604020202020204" pitchFamily="34" charset="0"/>
                <a:cs typeface="Arial" panose="020B0604020202020204" pitchFamily="34" charset="0"/>
              </a:rPr>
              <a:t>1</a:t>
            </a:r>
            <a:r>
              <a:rPr lang="es-ES" sz="1200" b="1" dirty="0">
                <a:latin typeface="Arial" panose="020B0604020202020204" pitchFamily="34" charset="0"/>
                <a:cs typeface="Arial" panose="020B0604020202020204" pitchFamily="34" charset="0"/>
              </a:rPr>
              <a:t> </a:t>
            </a:r>
            <a:r>
              <a:rPr lang="es-ES" sz="1200" b="1">
                <a:latin typeface="Arial" panose="020B0604020202020204" pitchFamily="34" charset="0"/>
                <a:cs typeface="Arial" panose="020B0604020202020204" pitchFamily="34" charset="0"/>
              </a:rPr>
              <a:t>, </a:t>
            </a:r>
            <a:r>
              <a:rPr lang="es-ES" sz="1200" b="1" smtClean="0">
                <a:latin typeface="Arial" panose="020B0604020202020204" pitchFamily="34" charset="0"/>
                <a:cs typeface="Arial" panose="020B0604020202020204" pitchFamily="34" charset="0"/>
              </a:rPr>
              <a:t>M.Barca-Hernando</a:t>
            </a:r>
            <a:r>
              <a:rPr lang="es-ES" sz="1200" b="1" baseline="30000" smtClean="0">
                <a:latin typeface="Arial" panose="020B0604020202020204" pitchFamily="34" charset="0"/>
                <a:cs typeface="Arial" panose="020B0604020202020204" pitchFamily="34" charset="0"/>
              </a:rPr>
              <a:t>1</a:t>
            </a:r>
            <a:r>
              <a:rPr lang="es-ES" sz="1200" b="1" smtClean="0">
                <a:latin typeface="Arial" panose="020B0604020202020204" pitchFamily="34" charset="0"/>
                <a:cs typeface="Arial" panose="020B0604020202020204" pitchFamily="34" charset="0"/>
              </a:rPr>
              <a:t> </a:t>
            </a:r>
            <a:r>
              <a:rPr lang="es-ES" sz="1200" b="1" dirty="0">
                <a:latin typeface="Arial" panose="020B0604020202020204" pitchFamily="34" charset="0"/>
                <a:cs typeface="Arial" panose="020B0604020202020204" pitchFamily="34" charset="0"/>
              </a:rPr>
              <a:t>, S. Marín-Romero</a:t>
            </a:r>
            <a:r>
              <a:rPr lang="es-ES" sz="1200" b="1" baseline="30000" dirty="0">
                <a:latin typeface="Arial" panose="020B0604020202020204" pitchFamily="34" charset="0"/>
                <a:cs typeface="Arial" panose="020B0604020202020204" pitchFamily="34" charset="0"/>
              </a:rPr>
              <a:t>1</a:t>
            </a:r>
            <a:r>
              <a:rPr lang="es-ES" sz="1200" b="1" dirty="0">
                <a:latin typeface="Arial" panose="020B0604020202020204" pitchFamily="34" charset="0"/>
                <a:cs typeface="Arial" panose="020B0604020202020204" pitchFamily="34" charset="0"/>
              </a:rPr>
              <a:t> , S. López-Ruz</a:t>
            </a:r>
            <a:r>
              <a:rPr lang="es-ES" sz="1200" b="1" baseline="30000" dirty="0">
                <a:latin typeface="Arial" panose="020B0604020202020204" pitchFamily="34" charset="0"/>
                <a:cs typeface="Arial" panose="020B0604020202020204" pitchFamily="34" charset="0"/>
              </a:rPr>
              <a:t>1</a:t>
            </a:r>
            <a:r>
              <a:rPr lang="es-ES" sz="1200" b="1" dirty="0">
                <a:latin typeface="Arial" panose="020B0604020202020204" pitchFamily="34" charset="0"/>
                <a:cs typeface="Arial" panose="020B0604020202020204" pitchFamily="34" charset="0"/>
              </a:rPr>
              <a:t> , R. Otero-Candelera</a:t>
            </a:r>
            <a:r>
              <a:rPr lang="es-ES" sz="1200" b="1" baseline="30000" dirty="0">
                <a:latin typeface="Arial" panose="020B0604020202020204" pitchFamily="34" charset="0"/>
                <a:cs typeface="Arial" panose="020B0604020202020204" pitchFamily="34" charset="0"/>
              </a:rPr>
              <a:t>1</a:t>
            </a:r>
            <a:r>
              <a:rPr lang="es-ES" sz="1200" b="1" dirty="0">
                <a:latin typeface="Arial" panose="020B0604020202020204" pitchFamily="34" charset="0"/>
                <a:cs typeface="Arial" panose="020B0604020202020204" pitchFamily="34" charset="0"/>
              </a:rPr>
              <a:t> , L. Jara-Palomares</a:t>
            </a:r>
            <a:r>
              <a:rPr lang="es-ES" sz="1200" b="1" baseline="30000" dirty="0">
                <a:latin typeface="Arial" panose="020B0604020202020204" pitchFamily="34" charset="0"/>
                <a:cs typeface="Arial" panose="020B0604020202020204" pitchFamily="34" charset="0"/>
              </a:rPr>
              <a:t>1</a:t>
            </a:r>
          </a:p>
          <a:p>
            <a:pPr algn="ctr">
              <a:lnSpc>
                <a:spcPct val="150000"/>
              </a:lnSpc>
            </a:pPr>
            <a:r>
              <a:rPr lang="es-ES" sz="1200" baseline="30000" dirty="0">
                <a:latin typeface="Arial" panose="020B0604020202020204" pitchFamily="34" charset="0"/>
                <a:cs typeface="Arial" panose="020B0604020202020204" pitchFamily="34" charset="0"/>
              </a:rPr>
              <a:t>1</a:t>
            </a:r>
            <a:r>
              <a:rPr lang="es-ES" sz="1000" dirty="0">
                <a:latin typeface="Arial" panose="020B0604020202020204" pitchFamily="34" charset="0"/>
                <a:cs typeface="Arial" panose="020B0604020202020204" pitchFamily="34" charset="0"/>
              </a:rPr>
              <a:t>Neumología, Unidad </a:t>
            </a:r>
            <a:r>
              <a:rPr lang="es-ES" sz="1000" dirty="0" err="1">
                <a:latin typeface="Arial" panose="020B0604020202020204" pitchFamily="34" charset="0"/>
                <a:cs typeface="Arial" panose="020B0604020202020204" pitchFamily="34" charset="0"/>
              </a:rPr>
              <a:t>Medicoquirúrgica</a:t>
            </a:r>
            <a:r>
              <a:rPr lang="es-ES" sz="1000" dirty="0">
                <a:latin typeface="Arial" panose="020B0604020202020204" pitchFamily="34" charset="0"/>
                <a:cs typeface="Arial" panose="020B0604020202020204" pitchFamily="34" charset="0"/>
              </a:rPr>
              <a:t> de Enfermedades Respiratorias (UMQER), Hospital Universitario Virgen del Rocío. Sevilla</a:t>
            </a:r>
          </a:p>
        </p:txBody>
      </p:sp>
      <p:pic>
        <p:nvPicPr>
          <p:cNvPr id="4" name="Imagen 3" descr="Imagen que contiene Icono&#10;&#10;Descripción generada automáticamente">
            <a:extLst>
              <a:ext uri="{FF2B5EF4-FFF2-40B4-BE49-F238E27FC236}">
                <a16:creationId xmlns:a16="http://schemas.microsoft.com/office/drawing/2014/main" id="{C231E117-0E8B-1ED7-A80D-47D5957EE0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395536" y="732641"/>
            <a:ext cx="7128792" cy="830997"/>
          </a:xfrm>
          <a:prstGeom prst="rect">
            <a:avLst/>
          </a:prstGeom>
          <a:noFill/>
        </p:spPr>
        <p:txBody>
          <a:bodyPr wrap="square">
            <a:spAutoFit/>
          </a:bodyPr>
          <a:lstStyle/>
          <a:p>
            <a:r>
              <a:rPr lang="es-ES" sz="4800" b="1" baseline="30000" dirty="0">
                <a:latin typeface="Dosis" pitchFamily="2" charset="0"/>
                <a:cs typeface="Arial" panose="020B0604020202020204" pitchFamily="34" charset="0"/>
              </a:rPr>
              <a:t>INTRODUCCIÓN</a:t>
            </a:r>
            <a:endParaRPr lang="es-ES" sz="3200" b="1" dirty="0">
              <a:latin typeface="Dosis" pitchFamily="2" charset="0"/>
            </a:endParaRPr>
          </a:p>
        </p:txBody>
      </p:sp>
      <p:cxnSp>
        <p:nvCxnSpPr>
          <p:cNvPr id="6" name="Conector recto 5">
            <a:extLst>
              <a:ext uri="{FF2B5EF4-FFF2-40B4-BE49-F238E27FC236}">
                <a16:creationId xmlns:a16="http://schemas.microsoft.com/office/drawing/2014/main" id="{01D6876F-CCFD-E5F3-1473-5D87D690372B}"/>
              </a:ext>
            </a:extLst>
          </p:cNvPr>
          <p:cNvCxnSpPr>
            <a:cxnSpLocks/>
          </p:cNvCxnSpPr>
          <p:nvPr/>
        </p:nvCxnSpPr>
        <p:spPr>
          <a:xfrm>
            <a:off x="467544" y="1275606"/>
            <a:ext cx="813690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3" name="Diagrama 2">
            <a:extLst>
              <a:ext uri="{FF2B5EF4-FFF2-40B4-BE49-F238E27FC236}">
                <a16:creationId xmlns:a16="http://schemas.microsoft.com/office/drawing/2014/main" id="{16A8B1BA-29E4-33D0-1C5B-33E2881BD039}"/>
              </a:ext>
            </a:extLst>
          </p:cNvPr>
          <p:cNvGraphicFramePr/>
          <p:nvPr>
            <p:extLst>
              <p:ext uri="{D42A27DB-BD31-4B8C-83A1-F6EECF244321}">
                <p14:modId xmlns:p14="http://schemas.microsoft.com/office/powerpoint/2010/main" val="1483018272"/>
              </p:ext>
            </p:extLst>
          </p:nvPr>
        </p:nvGraphicFramePr>
        <p:xfrm>
          <a:off x="1547664" y="1419630"/>
          <a:ext cx="6120680" cy="3600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n 1" descr="Imagen que contiene Icono&#10;&#10;Descripción generada automáticamente">
            <a:extLst>
              <a:ext uri="{FF2B5EF4-FFF2-40B4-BE49-F238E27FC236}">
                <a16:creationId xmlns:a16="http://schemas.microsoft.com/office/drawing/2014/main" id="{AD09AE40-3296-580B-87C3-989C40CF1EF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395536" y="732641"/>
            <a:ext cx="7128792" cy="830997"/>
          </a:xfrm>
          <a:prstGeom prst="rect">
            <a:avLst/>
          </a:prstGeom>
          <a:noFill/>
        </p:spPr>
        <p:txBody>
          <a:bodyPr wrap="square">
            <a:spAutoFit/>
          </a:bodyPr>
          <a:lstStyle/>
          <a:p>
            <a:r>
              <a:rPr lang="es-ES" sz="4800" b="1" baseline="30000" dirty="0">
                <a:latin typeface="Dosis" pitchFamily="2" charset="0"/>
                <a:cs typeface="Arial" panose="020B0604020202020204" pitchFamily="34" charset="0"/>
              </a:rPr>
              <a:t>OBJETIVO</a:t>
            </a:r>
            <a:endParaRPr lang="es-ES" sz="3200" b="1" dirty="0">
              <a:latin typeface="Dosis" pitchFamily="2" charset="0"/>
            </a:endParaRPr>
          </a:p>
        </p:txBody>
      </p:sp>
      <p:cxnSp>
        <p:nvCxnSpPr>
          <p:cNvPr id="6" name="Conector recto 5">
            <a:extLst>
              <a:ext uri="{FF2B5EF4-FFF2-40B4-BE49-F238E27FC236}">
                <a16:creationId xmlns:a16="http://schemas.microsoft.com/office/drawing/2014/main" id="{01D6876F-CCFD-E5F3-1473-5D87D690372B}"/>
              </a:ext>
            </a:extLst>
          </p:cNvPr>
          <p:cNvCxnSpPr>
            <a:cxnSpLocks/>
          </p:cNvCxnSpPr>
          <p:nvPr/>
        </p:nvCxnSpPr>
        <p:spPr>
          <a:xfrm>
            <a:off x="467544" y="1275606"/>
            <a:ext cx="813690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Rectángulo 1">
            <a:extLst>
              <a:ext uri="{FF2B5EF4-FFF2-40B4-BE49-F238E27FC236}">
                <a16:creationId xmlns:a16="http://schemas.microsoft.com/office/drawing/2014/main" id="{2E267A8F-2986-8E52-8CDE-7DE684AAB300}"/>
              </a:ext>
            </a:extLst>
          </p:cNvPr>
          <p:cNvSpPr/>
          <p:nvPr/>
        </p:nvSpPr>
        <p:spPr>
          <a:xfrm>
            <a:off x="467544" y="1779662"/>
            <a:ext cx="8136904" cy="22322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latin typeface="Arial" panose="020B0604020202020204" pitchFamily="34" charset="0"/>
                <a:cs typeface="Arial" panose="020B0604020202020204" pitchFamily="34" charset="0"/>
              </a:rPr>
              <a:t>¿La localización de las metástasis (MTX) influye en las tasas de complicaciones (hemorragias clínicamente relevantes [HCR] y enfermedad tromboembólica [ETV] recurrente)?</a:t>
            </a:r>
          </a:p>
        </p:txBody>
      </p:sp>
      <p:pic>
        <p:nvPicPr>
          <p:cNvPr id="3" name="Imagen 2" descr="Imagen que contiene Icono&#10;&#10;Descripción generada automáticamente">
            <a:extLst>
              <a:ext uri="{FF2B5EF4-FFF2-40B4-BE49-F238E27FC236}">
                <a16:creationId xmlns:a16="http://schemas.microsoft.com/office/drawing/2014/main" id="{C6D90A2D-3F49-305A-388D-256C37D1BE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3534" y="-20538"/>
            <a:ext cx="1200466" cy="839126"/>
          </a:xfrm>
          <a:prstGeom prst="rect">
            <a:avLst/>
          </a:prstGeom>
        </p:spPr>
      </p:pic>
    </p:spTree>
    <p:extLst>
      <p:ext uri="{BB962C8B-B14F-4D97-AF65-F5344CB8AC3E}">
        <p14:creationId xmlns:p14="http://schemas.microsoft.com/office/powerpoint/2010/main" val="12626817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395536" y="732641"/>
            <a:ext cx="7128792" cy="830997"/>
          </a:xfrm>
          <a:prstGeom prst="rect">
            <a:avLst/>
          </a:prstGeom>
          <a:noFill/>
        </p:spPr>
        <p:txBody>
          <a:bodyPr wrap="square">
            <a:spAutoFit/>
          </a:bodyPr>
          <a:lstStyle/>
          <a:p>
            <a:r>
              <a:rPr lang="es-ES" sz="4800" b="1" baseline="30000" dirty="0">
                <a:latin typeface="Dosis" pitchFamily="2" charset="0"/>
                <a:cs typeface="Arial" panose="020B0604020202020204" pitchFamily="34" charset="0"/>
              </a:rPr>
              <a:t>MATERIAL Y MÉTODOS</a:t>
            </a:r>
            <a:endParaRPr lang="es-ES" sz="3200" b="1" dirty="0">
              <a:latin typeface="Dosis" pitchFamily="2" charset="0"/>
            </a:endParaRPr>
          </a:p>
        </p:txBody>
      </p:sp>
      <p:cxnSp>
        <p:nvCxnSpPr>
          <p:cNvPr id="6" name="Conector recto 5">
            <a:extLst>
              <a:ext uri="{FF2B5EF4-FFF2-40B4-BE49-F238E27FC236}">
                <a16:creationId xmlns:a16="http://schemas.microsoft.com/office/drawing/2014/main" id="{01D6876F-CCFD-E5F3-1473-5D87D690372B}"/>
              </a:ext>
            </a:extLst>
          </p:cNvPr>
          <p:cNvCxnSpPr>
            <a:cxnSpLocks/>
          </p:cNvCxnSpPr>
          <p:nvPr/>
        </p:nvCxnSpPr>
        <p:spPr>
          <a:xfrm>
            <a:off x="467544" y="1275606"/>
            <a:ext cx="813690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Rectángulo redondeado 3">
            <a:extLst>
              <a:ext uri="{FF2B5EF4-FFF2-40B4-BE49-F238E27FC236}">
                <a16:creationId xmlns:a16="http://schemas.microsoft.com/office/drawing/2014/main" id="{4B81A93A-0879-6765-E9D3-98A05779FC7D}"/>
              </a:ext>
            </a:extLst>
          </p:cNvPr>
          <p:cNvSpPr/>
          <p:nvPr/>
        </p:nvSpPr>
        <p:spPr>
          <a:xfrm>
            <a:off x="2915816" y="1740666"/>
            <a:ext cx="3312368"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Diseño: estudio retrospectivo</a:t>
            </a:r>
          </a:p>
        </p:txBody>
      </p:sp>
      <p:pic>
        <p:nvPicPr>
          <p:cNvPr id="8" name="Imagen 7" descr="Icono&#10;&#10;Descripción generada automáticamente">
            <a:extLst>
              <a:ext uri="{FF2B5EF4-FFF2-40B4-BE49-F238E27FC236}">
                <a16:creationId xmlns:a16="http://schemas.microsoft.com/office/drawing/2014/main" id="{2B48312B-119F-7E33-5185-40820B639E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3384" y="2657577"/>
            <a:ext cx="812800" cy="812800"/>
          </a:xfrm>
          <a:prstGeom prst="rect">
            <a:avLst/>
          </a:prstGeom>
        </p:spPr>
      </p:pic>
      <p:pic>
        <p:nvPicPr>
          <p:cNvPr id="12" name="Imagen 11" descr="Icono, Calendario&#10;&#10;Descripción generada automáticamente">
            <a:extLst>
              <a:ext uri="{FF2B5EF4-FFF2-40B4-BE49-F238E27FC236}">
                <a16:creationId xmlns:a16="http://schemas.microsoft.com/office/drawing/2014/main" id="{E810ADD0-CA3A-B4B6-3670-7CB2DD334B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9664" y="2631929"/>
            <a:ext cx="812800" cy="838200"/>
          </a:xfrm>
          <a:prstGeom prst="rect">
            <a:avLst/>
          </a:prstGeom>
        </p:spPr>
      </p:pic>
      <p:sp>
        <p:nvSpPr>
          <p:cNvPr id="13" name="CuadroTexto 12">
            <a:extLst>
              <a:ext uri="{FF2B5EF4-FFF2-40B4-BE49-F238E27FC236}">
                <a16:creationId xmlns:a16="http://schemas.microsoft.com/office/drawing/2014/main" id="{2D08059E-9D01-6B53-D137-DCB5D14AD68C}"/>
              </a:ext>
            </a:extLst>
          </p:cNvPr>
          <p:cNvSpPr txBox="1"/>
          <p:nvPr/>
        </p:nvSpPr>
        <p:spPr>
          <a:xfrm>
            <a:off x="2788390" y="3470375"/>
            <a:ext cx="1242787" cy="646331"/>
          </a:xfrm>
          <a:prstGeom prst="rect">
            <a:avLst/>
          </a:prstGeom>
          <a:noFill/>
        </p:spPr>
        <p:txBody>
          <a:bodyPr wrap="square" rtlCol="0">
            <a:spAutoFit/>
          </a:bodyPr>
          <a:lstStyle/>
          <a:p>
            <a:pPr algn="ctr"/>
            <a:r>
              <a:rPr lang="es-ES" dirty="0">
                <a:latin typeface="Arial" panose="020B0604020202020204" pitchFamily="34" charset="0"/>
                <a:cs typeface="Arial" panose="020B0604020202020204" pitchFamily="34" charset="0"/>
              </a:rPr>
              <a:t>Diciembre 2007</a:t>
            </a:r>
          </a:p>
        </p:txBody>
      </p:sp>
      <p:sp>
        <p:nvSpPr>
          <p:cNvPr id="14" name="CuadroTexto 13">
            <a:extLst>
              <a:ext uri="{FF2B5EF4-FFF2-40B4-BE49-F238E27FC236}">
                <a16:creationId xmlns:a16="http://schemas.microsoft.com/office/drawing/2014/main" id="{17F0EB23-BFB4-CA4B-6742-9DDCF9905FF3}"/>
              </a:ext>
            </a:extLst>
          </p:cNvPr>
          <p:cNvSpPr txBox="1"/>
          <p:nvPr/>
        </p:nvSpPr>
        <p:spPr>
          <a:xfrm>
            <a:off x="5064670" y="3509595"/>
            <a:ext cx="1242787" cy="646331"/>
          </a:xfrm>
          <a:prstGeom prst="rect">
            <a:avLst/>
          </a:prstGeom>
          <a:noFill/>
        </p:spPr>
        <p:txBody>
          <a:bodyPr wrap="square" rtlCol="0">
            <a:spAutoFit/>
          </a:bodyPr>
          <a:lstStyle/>
          <a:p>
            <a:pPr algn="ctr"/>
            <a:r>
              <a:rPr lang="es-ES" dirty="0">
                <a:latin typeface="Arial" panose="020B0604020202020204" pitchFamily="34" charset="0"/>
                <a:cs typeface="Arial" panose="020B0604020202020204" pitchFamily="34" charset="0"/>
              </a:rPr>
              <a:t>Julio</a:t>
            </a:r>
          </a:p>
          <a:p>
            <a:pPr algn="ctr"/>
            <a:r>
              <a:rPr lang="es-ES" dirty="0">
                <a:latin typeface="Arial" panose="020B0604020202020204" pitchFamily="34" charset="0"/>
                <a:cs typeface="Arial" panose="020B0604020202020204" pitchFamily="34" charset="0"/>
              </a:rPr>
              <a:t>2022</a:t>
            </a:r>
          </a:p>
        </p:txBody>
      </p:sp>
      <p:cxnSp>
        <p:nvCxnSpPr>
          <p:cNvPr id="16" name="Conector recto de flecha 15">
            <a:extLst>
              <a:ext uri="{FF2B5EF4-FFF2-40B4-BE49-F238E27FC236}">
                <a16:creationId xmlns:a16="http://schemas.microsoft.com/office/drawing/2014/main" id="{CD01CF34-0D3C-9496-6652-15C5FD3471E7}"/>
              </a:ext>
            </a:extLst>
          </p:cNvPr>
          <p:cNvCxnSpPr>
            <a:cxnSpLocks/>
          </p:cNvCxnSpPr>
          <p:nvPr/>
        </p:nvCxnSpPr>
        <p:spPr>
          <a:xfrm>
            <a:off x="3995882" y="3112681"/>
            <a:ext cx="1114439"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2" name="Imagen 1" descr="Imagen que contiene Icono&#10;&#10;Descripción generada automáticamente">
            <a:extLst>
              <a:ext uri="{FF2B5EF4-FFF2-40B4-BE49-F238E27FC236}">
                <a16:creationId xmlns:a16="http://schemas.microsoft.com/office/drawing/2014/main" id="{D86B0374-A121-2C84-C562-0FA6413910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extLst>
      <p:ext uri="{BB962C8B-B14F-4D97-AF65-F5344CB8AC3E}">
        <p14:creationId xmlns:p14="http://schemas.microsoft.com/office/powerpoint/2010/main" val="5833374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395536" y="732641"/>
            <a:ext cx="7128792" cy="830997"/>
          </a:xfrm>
          <a:prstGeom prst="rect">
            <a:avLst/>
          </a:prstGeom>
          <a:noFill/>
        </p:spPr>
        <p:txBody>
          <a:bodyPr wrap="square">
            <a:spAutoFit/>
          </a:bodyPr>
          <a:lstStyle/>
          <a:p>
            <a:r>
              <a:rPr lang="es-ES" sz="4800" b="1" baseline="30000" dirty="0">
                <a:latin typeface="Dosis" pitchFamily="2" charset="0"/>
                <a:cs typeface="Arial" panose="020B0604020202020204" pitchFamily="34" charset="0"/>
              </a:rPr>
              <a:t>MATERIAL Y MÉTODOS</a:t>
            </a:r>
            <a:endParaRPr lang="es-ES" sz="3200" b="1" dirty="0">
              <a:latin typeface="Dosis" pitchFamily="2" charset="0"/>
            </a:endParaRPr>
          </a:p>
        </p:txBody>
      </p:sp>
      <p:cxnSp>
        <p:nvCxnSpPr>
          <p:cNvPr id="6" name="Conector recto 5">
            <a:extLst>
              <a:ext uri="{FF2B5EF4-FFF2-40B4-BE49-F238E27FC236}">
                <a16:creationId xmlns:a16="http://schemas.microsoft.com/office/drawing/2014/main" id="{01D6876F-CCFD-E5F3-1473-5D87D690372B}"/>
              </a:ext>
            </a:extLst>
          </p:cNvPr>
          <p:cNvCxnSpPr>
            <a:cxnSpLocks/>
          </p:cNvCxnSpPr>
          <p:nvPr/>
        </p:nvCxnSpPr>
        <p:spPr>
          <a:xfrm>
            <a:off x="467544" y="1275606"/>
            <a:ext cx="813690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20" name="Diagrama 19">
            <a:extLst>
              <a:ext uri="{FF2B5EF4-FFF2-40B4-BE49-F238E27FC236}">
                <a16:creationId xmlns:a16="http://schemas.microsoft.com/office/drawing/2014/main" id="{44816306-971C-A789-D801-57F9BA03CB66}"/>
              </a:ext>
            </a:extLst>
          </p:cNvPr>
          <p:cNvGraphicFramePr/>
          <p:nvPr>
            <p:extLst>
              <p:ext uri="{D42A27DB-BD31-4B8C-83A1-F6EECF244321}">
                <p14:modId xmlns:p14="http://schemas.microsoft.com/office/powerpoint/2010/main" val="867177230"/>
              </p:ext>
            </p:extLst>
          </p:nvPr>
        </p:nvGraphicFramePr>
        <p:xfrm>
          <a:off x="-324544" y="1347614"/>
          <a:ext cx="5616624" cy="3662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Diagrama 1">
            <a:extLst>
              <a:ext uri="{FF2B5EF4-FFF2-40B4-BE49-F238E27FC236}">
                <a16:creationId xmlns:a16="http://schemas.microsoft.com/office/drawing/2014/main" id="{6CD4A816-3293-F4FA-8DA3-98F1F513412D}"/>
              </a:ext>
            </a:extLst>
          </p:cNvPr>
          <p:cNvGraphicFramePr/>
          <p:nvPr>
            <p:extLst>
              <p:ext uri="{D42A27DB-BD31-4B8C-83A1-F6EECF244321}">
                <p14:modId xmlns:p14="http://schemas.microsoft.com/office/powerpoint/2010/main" val="2624566404"/>
              </p:ext>
            </p:extLst>
          </p:nvPr>
        </p:nvGraphicFramePr>
        <p:xfrm>
          <a:off x="3779912" y="1275607"/>
          <a:ext cx="4799856" cy="38164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9" name="Diagrama 8">
            <a:extLst>
              <a:ext uri="{FF2B5EF4-FFF2-40B4-BE49-F238E27FC236}">
                <a16:creationId xmlns:a16="http://schemas.microsoft.com/office/drawing/2014/main" id="{630021BD-C8AE-426A-C96F-305E52D3AED7}"/>
              </a:ext>
            </a:extLst>
          </p:cNvPr>
          <p:cNvGraphicFramePr/>
          <p:nvPr>
            <p:extLst>
              <p:ext uri="{D42A27DB-BD31-4B8C-83A1-F6EECF244321}">
                <p14:modId xmlns:p14="http://schemas.microsoft.com/office/powerpoint/2010/main" val="1779233772"/>
              </p:ext>
            </p:extLst>
          </p:nvPr>
        </p:nvGraphicFramePr>
        <p:xfrm>
          <a:off x="1115616" y="3503015"/>
          <a:ext cx="4032448" cy="209307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pSp>
        <p:nvGrpSpPr>
          <p:cNvPr id="3" name="Grupo 2">
            <a:extLst>
              <a:ext uri="{FF2B5EF4-FFF2-40B4-BE49-F238E27FC236}">
                <a16:creationId xmlns:a16="http://schemas.microsoft.com/office/drawing/2014/main" id="{9A39A3B4-FE5B-A14D-FD56-C743E0777FFF}"/>
              </a:ext>
            </a:extLst>
          </p:cNvPr>
          <p:cNvGrpSpPr/>
          <p:nvPr/>
        </p:nvGrpSpPr>
        <p:grpSpPr>
          <a:xfrm>
            <a:off x="3152922" y="1563638"/>
            <a:ext cx="1831140" cy="558497"/>
            <a:chOff x="2016224" y="767286"/>
            <a:chExt cx="1831140" cy="558497"/>
          </a:xfrm>
        </p:grpSpPr>
        <p:sp>
          <p:nvSpPr>
            <p:cNvPr id="4" name="Rectángulo 3">
              <a:extLst>
                <a:ext uri="{FF2B5EF4-FFF2-40B4-BE49-F238E27FC236}">
                  <a16:creationId xmlns:a16="http://schemas.microsoft.com/office/drawing/2014/main" id="{0F4BFFFD-9BF6-C658-7C08-E953C508B52D}"/>
                </a:ext>
              </a:extLst>
            </p:cNvPr>
            <p:cNvSpPr/>
            <p:nvPr/>
          </p:nvSpPr>
          <p:spPr>
            <a:xfrm>
              <a:off x="2016224" y="767286"/>
              <a:ext cx="1831140" cy="558497"/>
            </a:xfrm>
            <a:prstGeom prst="rect">
              <a:avLst/>
            </a:prstGeom>
            <a:ln>
              <a:solidFill>
                <a:schemeClr val="tx1"/>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CuadroTexto 6">
              <a:extLst>
                <a:ext uri="{FF2B5EF4-FFF2-40B4-BE49-F238E27FC236}">
                  <a16:creationId xmlns:a16="http://schemas.microsoft.com/office/drawing/2014/main" id="{986E55AB-6B7B-2DFF-607F-688EC931C8B6}"/>
                </a:ext>
              </a:extLst>
            </p:cNvPr>
            <p:cNvSpPr txBox="1"/>
            <p:nvPr/>
          </p:nvSpPr>
          <p:spPr>
            <a:xfrm>
              <a:off x="2016224" y="767286"/>
              <a:ext cx="1831140" cy="558497"/>
            </a:xfrm>
            <a:prstGeom prst="rect">
              <a:avLst/>
            </a:prstGeom>
            <a:solidFill>
              <a:schemeClr val="accent6">
                <a:lumMod val="60000"/>
                <a:lumOff val="4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400" kern="1200" dirty="0">
                  <a:solidFill>
                    <a:schemeClr val="tx1"/>
                  </a:solidFill>
                </a:rPr>
                <a:t>Hasta noviembre 2022</a:t>
              </a:r>
            </a:p>
          </p:txBody>
        </p:sp>
      </p:grpSp>
      <p:sp>
        <p:nvSpPr>
          <p:cNvPr id="8" name="Conector recto 3">
            <a:extLst>
              <a:ext uri="{FF2B5EF4-FFF2-40B4-BE49-F238E27FC236}">
                <a16:creationId xmlns:a16="http://schemas.microsoft.com/office/drawing/2014/main" id="{49100E75-3A4A-B43C-C1B6-045447F0E64D}"/>
              </a:ext>
            </a:extLst>
          </p:cNvPr>
          <p:cNvSpPr/>
          <p:nvPr/>
        </p:nvSpPr>
        <p:spPr>
          <a:xfrm>
            <a:off x="2948726" y="1772852"/>
            <a:ext cx="183114" cy="91440"/>
          </a:xfrm>
          <a:custGeom>
            <a:avLst/>
            <a:gdLst/>
            <a:ahLst/>
            <a:cxnLst/>
            <a:rect l="0" t="0" r="0" b="0"/>
            <a:pathLst>
              <a:path>
                <a:moveTo>
                  <a:pt x="0" y="45720"/>
                </a:moveTo>
                <a:lnTo>
                  <a:pt x="183114" y="45720"/>
                </a:lnTo>
              </a:path>
            </a:pathLst>
          </a:custGeom>
          <a:noFill/>
          <a:ln>
            <a:solidFill>
              <a:schemeClr val="tx1"/>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pic>
        <p:nvPicPr>
          <p:cNvPr id="10" name="Imagen 9" descr="Imagen que contiene Icono&#10;&#10;Descripción generada automáticamente">
            <a:extLst>
              <a:ext uri="{FF2B5EF4-FFF2-40B4-BE49-F238E27FC236}">
                <a16:creationId xmlns:a16="http://schemas.microsoft.com/office/drawing/2014/main" id="{842DA1CB-F8DC-8895-E62E-43E18DBC43A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extLst>
      <p:ext uri="{BB962C8B-B14F-4D97-AF65-F5344CB8AC3E}">
        <p14:creationId xmlns:p14="http://schemas.microsoft.com/office/powerpoint/2010/main" val="30831773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395536" y="732641"/>
            <a:ext cx="7128792" cy="830997"/>
          </a:xfrm>
          <a:prstGeom prst="rect">
            <a:avLst/>
          </a:prstGeom>
          <a:noFill/>
        </p:spPr>
        <p:txBody>
          <a:bodyPr wrap="square">
            <a:spAutoFit/>
          </a:bodyPr>
          <a:lstStyle/>
          <a:p>
            <a:r>
              <a:rPr lang="es-ES" sz="4800" b="1" baseline="30000" dirty="0">
                <a:latin typeface="Dosis" pitchFamily="2" charset="0"/>
                <a:cs typeface="Arial" panose="020B0604020202020204" pitchFamily="34" charset="0"/>
              </a:rPr>
              <a:t>MATERIAL Y MÉTODOS</a:t>
            </a:r>
            <a:endParaRPr lang="es-ES" sz="3200" b="1" dirty="0">
              <a:latin typeface="Dosis" pitchFamily="2" charset="0"/>
            </a:endParaRPr>
          </a:p>
        </p:txBody>
      </p:sp>
      <p:cxnSp>
        <p:nvCxnSpPr>
          <p:cNvPr id="6" name="Conector recto 5">
            <a:extLst>
              <a:ext uri="{FF2B5EF4-FFF2-40B4-BE49-F238E27FC236}">
                <a16:creationId xmlns:a16="http://schemas.microsoft.com/office/drawing/2014/main" id="{01D6876F-CCFD-E5F3-1473-5D87D690372B}"/>
              </a:ext>
            </a:extLst>
          </p:cNvPr>
          <p:cNvCxnSpPr>
            <a:cxnSpLocks/>
          </p:cNvCxnSpPr>
          <p:nvPr/>
        </p:nvCxnSpPr>
        <p:spPr>
          <a:xfrm>
            <a:off x="467544" y="1275606"/>
            <a:ext cx="813690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3" name="Imagen 2" descr="Diagrama&#10;&#10;Descripción generada automáticamente">
            <a:extLst>
              <a:ext uri="{FF2B5EF4-FFF2-40B4-BE49-F238E27FC236}">
                <a16:creationId xmlns:a16="http://schemas.microsoft.com/office/drawing/2014/main" id="{977FB3A0-2109-DAEA-02D9-68BF6346C1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654" y="1347614"/>
            <a:ext cx="4088346" cy="2756396"/>
          </a:xfrm>
          <a:prstGeom prst="rect">
            <a:avLst/>
          </a:prstGeom>
        </p:spPr>
      </p:pic>
      <p:sp>
        <p:nvSpPr>
          <p:cNvPr id="7" name="CuadroTexto 6">
            <a:extLst>
              <a:ext uri="{FF2B5EF4-FFF2-40B4-BE49-F238E27FC236}">
                <a16:creationId xmlns:a16="http://schemas.microsoft.com/office/drawing/2014/main" id="{3ACC3129-01B9-8A96-9FE7-B149E200E127}"/>
              </a:ext>
            </a:extLst>
          </p:cNvPr>
          <p:cNvSpPr txBox="1"/>
          <p:nvPr/>
        </p:nvSpPr>
        <p:spPr>
          <a:xfrm>
            <a:off x="755576" y="4083918"/>
            <a:ext cx="3672408" cy="430887"/>
          </a:xfrm>
          <a:prstGeom prst="rect">
            <a:avLst/>
          </a:prstGeom>
          <a:noFill/>
        </p:spPr>
        <p:txBody>
          <a:bodyPr wrap="square" rtlCol="0">
            <a:spAutoFit/>
          </a:bodyPr>
          <a:lstStyle/>
          <a:p>
            <a:r>
              <a:rPr lang="es-ES" sz="700" i="1" dirty="0"/>
              <a:t>Imagen extraída de: </a:t>
            </a:r>
            <a:r>
              <a:rPr lang="es-ES" sz="700" i="1" dirty="0">
                <a:hlinkClick r:id="rId4"/>
              </a:rPr>
              <a:t>https://www.cdc.gov/csels/dsepd/ss1978/lesson3/section2.html#:~:text=Definition%20of%20prevalence,a%20specified%20period%20of%20time</a:t>
            </a:r>
            <a:endParaRPr lang="es-ES" i="1" dirty="0"/>
          </a:p>
        </p:txBody>
      </p:sp>
      <p:sp>
        <p:nvSpPr>
          <p:cNvPr id="11" name="Rectángulo redondeado 10">
            <a:extLst>
              <a:ext uri="{FF2B5EF4-FFF2-40B4-BE49-F238E27FC236}">
                <a16:creationId xmlns:a16="http://schemas.microsoft.com/office/drawing/2014/main" id="{0124F4D2-7771-B758-F2B7-C95E84298AB7}"/>
              </a:ext>
            </a:extLst>
          </p:cNvPr>
          <p:cNvSpPr/>
          <p:nvPr/>
        </p:nvSpPr>
        <p:spPr>
          <a:xfrm>
            <a:off x="5076056" y="1851670"/>
            <a:ext cx="3384376"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Tasa de incidencia</a:t>
            </a:r>
          </a:p>
          <a:p>
            <a:pPr algn="ctr"/>
            <a:r>
              <a:rPr lang="es-ES" dirty="0"/>
              <a:t>(100 pacientes-año)</a:t>
            </a:r>
          </a:p>
        </p:txBody>
      </p:sp>
      <p:sp>
        <p:nvSpPr>
          <p:cNvPr id="15" name="Rectángulo redondeado 14">
            <a:extLst>
              <a:ext uri="{FF2B5EF4-FFF2-40B4-BE49-F238E27FC236}">
                <a16:creationId xmlns:a16="http://schemas.microsoft.com/office/drawing/2014/main" id="{90D2F81E-787F-242C-7065-3663256AD82C}"/>
              </a:ext>
            </a:extLst>
          </p:cNvPr>
          <p:cNvSpPr/>
          <p:nvPr/>
        </p:nvSpPr>
        <p:spPr>
          <a:xfrm>
            <a:off x="5076056" y="3291830"/>
            <a:ext cx="3384376"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Prueba exacta de Fisher</a:t>
            </a:r>
          </a:p>
        </p:txBody>
      </p:sp>
      <p:pic>
        <p:nvPicPr>
          <p:cNvPr id="2" name="Imagen 1" descr="Imagen que contiene Icono&#10;&#10;Descripción generada automáticamente">
            <a:extLst>
              <a:ext uri="{FF2B5EF4-FFF2-40B4-BE49-F238E27FC236}">
                <a16:creationId xmlns:a16="http://schemas.microsoft.com/office/drawing/2014/main" id="{3F80F2E6-6829-8C27-C07B-D0AEF925AD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extLst>
      <p:ext uri="{BB962C8B-B14F-4D97-AF65-F5344CB8AC3E}">
        <p14:creationId xmlns:p14="http://schemas.microsoft.com/office/powerpoint/2010/main" val="15165437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395536" y="732641"/>
            <a:ext cx="7128792" cy="830997"/>
          </a:xfrm>
          <a:prstGeom prst="rect">
            <a:avLst/>
          </a:prstGeom>
          <a:noFill/>
        </p:spPr>
        <p:txBody>
          <a:bodyPr wrap="square">
            <a:spAutoFit/>
          </a:bodyPr>
          <a:lstStyle/>
          <a:p>
            <a:r>
              <a:rPr lang="es-ES" sz="4800" b="1" baseline="30000" dirty="0">
                <a:latin typeface="Dosis" pitchFamily="2" charset="0"/>
                <a:cs typeface="Arial" panose="020B0604020202020204" pitchFamily="34" charset="0"/>
              </a:rPr>
              <a:t>RESULTADOS</a:t>
            </a:r>
            <a:endParaRPr lang="es-ES" sz="3200" b="1" dirty="0">
              <a:latin typeface="Dosis" pitchFamily="2" charset="0"/>
            </a:endParaRPr>
          </a:p>
        </p:txBody>
      </p:sp>
      <p:cxnSp>
        <p:nvCxnSpPr>
          <p:cNvPr id="6" name="Conector recto 5">
            <a:extLst>
              <a:ext uri="{FF2B5EF4-FFF2-40B4-BE49-F238E27FC236}">
                <a16:creationId xmlns:a16="http://schemas.microsoft.com/office/drawing/2014/main" id="{01D6876F-CCFD-E5F3-1473-5D87D690372B}"/>
              </a:ext>
            </a:extLst>
          </p:cNvPr>
          <p:cNvCxnSpPr>
            <a:cxnSpLocks/>
          </p:cNvCxnSpPr>
          <p:nvPr/>
        </p:nvCxnSpPr>
        <p:spPr>
          <a:xfrm>
            <a:off x="467544" y="1275606"/>
            <a:ext cx="813690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2" name="Gráfico 1">
            <a:extLst>
              <a:ext uri="{FF2B5EF4-FFF2-40B4-BE49-F238E27FC236}">
                <a16:creationId xmlns:a16="http://schemas.microsoft.com/office/drawing/2014/main" id="{710E5C52-B678-5597-F391-0B5FF9EBF8E4}"/>
              </a:ext>
            </a:extLst>
          </p:cNvPr>
          <p:cNvGraphicFramePr>
            <a:graphicFrameLocks/>
          </p:cNvGraphicFramePr>
          <p:nvPr>
            <p:extLst>
              <p:ext uri="{D42A27DB-BD31-4B8C-83A1-F6EECF244321}">
                <p14:modId xmlns:p14="http://schemas.microsoft.com/office/powerpoint/2010/main" val="3643427332"/>
              </p:ext>
            </p:extLst>
          </p:nvPr>
        </p:nvGraphicFramePr>
        <p:xfrm>
          <a:off x="431541" y="2715766"/>
          <a:ext cx="2628291" cy="1814431"/>
        </p:xfrm>
        <a:graphic>
          <a:graphicData uri="http://schemas.openxmlformats.org/drawingml/2006/chart">
            <c:chart xmlns:c="http://schemas.openxmlformats.org/drawingml/2006/chart" xmlns:r="http://schemas.openxmlformats.org/officeDocument/2006/relationships" r:id="rId3"/>
          </a:graphicData>
        </a:graphic>
      </p:graphicFrame>
      <p:sp>
        <p:nvSpPr>
          <p:cNvPr id="9" name="CuadroTexto 8">
            <a:extLst>
              <a:ext uri="{FF2B5EF4-FFF2-40B4-BE49-F238E27FC236}">
                <a16:creationId xmlns:a16="http://schemas.microsoft.com/office/drawing/2014/main" id="{8E70B615-6547-8E15-1850-369120C46E7A}"/>
              </a:ext>
            </a:extLst>
          </p:cNvPr>
          <p:cNvSpPr txBox="1"/>
          <p:nvPr/>
        </p:nvSpPr>
        <p:spPr>
          <a:xfrm>
            <a:off x="539552" y="1543893"/>
            <a:ext cx="2448272" cy="369332"/>
          </a:xfrm>
          <a:prstGeom prst="rect">
            <a:avLst/>
          </a:prstGeom>
          <a:noFill/>
          <a:ln w="28575" cmpd="sng">
            <a:solidFill>
              <a:schemeClr val="accent1"/>
            </a:solidFill>
          </a:ln>
        </p:spPr>
        <p:txBody>
          <a:bodyPr wrap="square" rtlCol="0">
            <a:spAutoFit/>
          </a:bodyPr>
          <a:lstStyle/>
          <a:p>
            <a:pPr algn="ctr"/>
            <a:r>
              <a:rPr lang="es-ES" b="1" dirty="0"/>
              <a:t>n = 1.095 paciente CAT</a:t>
            </a:r>
          </a:p>
        </p:txBody>
      </p:sp>
      <p:graphicFrame>
        <p:nvGraphicFramePr>
          <p:cNvPr id="4" name="Gráfico 3">
            <a:extLst>
              <a:ext uri="{FF2B5EF4-FFF2-40B4-BE49-F238E27FC236}">
                <a16:creationId xmlns:a16="http://schemas.microsoft.com/office/drawing/2014/main" id="{18A235A7-87AA-CD53-6D76-A3C8C21CB99C}"/>
              </a:ext>
            </a:extLst>
          </p:cNvPr>
          <p:cNvGraphicFramePr>
            <a:graphicFrameLocks/>
          </p:cNvGraphicFramePr>
          <p:nvPr>
            <p:extLst>
              <p:ext uri="{D42A27DB-BD31-4B8C-83A1-F6EECF244321}">
                <p14:modId xmlns:p14="http://schemas.microsoft.com/office/powerpoint/2010/main" val="684289193"/>
              </p:ext>
            </p:extLst>
          </p:nvPr>
        </p:nvGraphicFramePr>
        <p:xfrm>
          <a:off x="3131840" y="1419621"/>
          <a:ext cx="5832648" cy="3600399"/>
        </p:xfrm>
        <a:graphic>
          <a:graphicData uri="http://schemas.openxmlformats.org/drawingml/2006/chart">
            <c:chart xmlns:c="http://schemas.openxmlformats.org/drawingml/2006/chart" xmlns:r="http://schemas.openxmlformats.org/officeDocument/2006/relationships" r:id="rId4"/>
          </a:graphicData>
        </a:graphic>
      </p:graphicFrame>
      <p:pic>
        <p:nvPicPr>
          <p:cNvPr id="3" name="Imagen 2" descr="Imagen que contiene Icono&#10;&#10;Descripción generada automáticamente">
            <a:extLst>
              <a:ext uri="{FF2B5EF4-FFF2-40B4-BE49-F238E27FC236}">
                <a16:creationId xmlns:a16="http://schemas.microsoft.com/office/drawing/2014/main" id="{84B20930-B67B-B923-7708-08D7B91502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extLst>
      <p:ext uri="{BB962C8B-B14F-4D97-AF65-F5344CB8AC3E}">
        <p14:creationId xmlns:p14="http://schemas.microsoft.com/office/powerpoint/2010/main" val="20048163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395536" y="732641"/>
            <a:ext cx="7128792" cy="830997"/>
          </a:xfrm>
          <a:prstGeom prst="rect">
            <a:avLst/>
          </a:prstGeom>
          <a:noFill/>
        </p:spPr>
        <p:txBody>
          <a:bodyPr wrap="square">
            <a:spAutoFit/>
          </a:bodyPr>
          <a:lstStyle/>
          <a:p>
            <a:r>
              <a:rPr lang="es-ES" sz="4800" b="1" baseline="30000" dirty="0">
                <a:latin typeface="Dosis" pitchFamily="2" charset="0"/>
                <a:cs typeface="Arial" panose="020B0604020202020204" pitchFamily="34" charset="0"/>
              </a:rPr>
              <a:t>RESULTADOS</a:t>
            </a:r>
            <a:endParaRPr lang="es-ES" sz="3200" b="1" dirty="0">
              <a:latin typeface="Dosis" pitchFamily="2" charset="0"/>
            </a:endParaRPr>
          </a:p>
        </p:txBody>
      </p:sp>
      <p:cxnSp>
        <p:nvCxnSpPr>
          <p:cNvPr id="6" name="Conector recto 5">
            <a:extLst>
              <a:ext uri="{FF2B5EF4-FFF2-40B4-BE49-F238E27FC236}">
                <a16:creationId xmlns:a16="http://schemas.microsoft.com/office/drawing/2014/main" id="{01D6876F-CCFD-E5F3-1473-5D87D690372B}"/>
              </a:ext>
            </a:extLst>
          </p:cNvPr>
          <p:cNvCxnSpPr>
            <a:cxnSpLocks/>
          </p:cNvCxnSpPr>
          <p:nvPr/>
        </p:nvCxnSpPr>
        <p:spPr>
          <a:xfrm>
            <a:off x="467544" y="1275606"/>
            <a:ext cx="813690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4" name="Gráfico 3">
            <a:extLst>
              <a:ext uri="{FF2B5EF4-FFF2-40B4-BE49-F238E27FC236}">
                <a16:creationId xmlns:a16="http://schemas.microsoft.com/office/drawing/2014/main" id="{A36D716F-3CD8-0844-58F6-6D39768A0FCA}"/>
              </a:ext>
            </a:extLst>
          </p:cNvPr>
          <p:cNvGraphicFramePr>
            <a:graphicFrameLocks/>
          </p:cNvGraphicFramePr>
          <p:nvPr>
            <p:extLst>
              <p:ext uri="{D42A27DB-BD31-4B8C-83A1-F6EECF244321}">
                <p14:modId xmlns:p14="http://schemas.microsoft.com/office/powerpoint/2010/main" val="1890296957"/>
              </p:ext>
            </p:extLst>
          </p:nvPr>
        </p:nvGraphicFramePr>
        <p:xfrm>
          <a:off x="43144" y="1419622"/>
          <a:ext cx="4600864" cy="2803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Gráfico 18">
            <a:extLst>
              <a:ext uri="{FF2B5EF4-FFF2-40B4-BE49-F238E27FC236}">
                <a16:creationId xmlns:a16="http://schemas.microsoft.com/office/drawing/2014/main" id="{2E91350A-C8A7-F955-A620-B9D88B27D602}"/>
              </a:ext>
            </a:extLst>
          </p:cNvPr>
          <p:cNvGraphicFramePr>
            <a:graphicFrameLocks/>
          </p:cNvGraphicFramePr>
          <p:nvPr>
            <p:extLst>
              <p:ext uri="{D42A27DB-BD31-4B8C-83A1-F6EECF244321}">
                <p14:modId xmlns:p14="http://schemas.microsoft.com/office/powerpoint/2010/main" val="2592351489"/>
              </p:ext>
            </p:extLst>
          </p:nvPr>
        </p:nvGraphicFramePr>
        <p:xfrm>
          <a:off x="4307200" y="1363420"/>
          <a:ext cx="4153232" cy="3368570"/>
        </p:xfrm>
        <a:graphic>
          <a:graphicData uri="http://schemas.openxmlformats.org/drawingml/2006/chart">
            <c:chart xmlns:c="http://schemas.openxmlformats.org/drawingml/2006/chart" xmlns:r="http://schemas.openxmlformats.org/officeDocument/2006/relationships" r:id="rId4"/>
          </a:graphicData>
        </a:graphic>
      </p:graphicFrame>
      <p:pic>
        <p:nvPicPr>
          <p:cNvPr id="12" name="Imagen 11">
            <a:extLst>
              <a:ext uri="{FF2B5EF4-FFF2-40B4-BE49-F238E27FC236}">
                <a16:creationId xmlns:a16="http://schemas.microsoft.com/office/drawing/2014/main" id="{801A1238-027D-505D-B19B-2A0B71375D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40352" y="1851670"/>
            <a:ext cx="444970" cy="528063"/>
          </a:xfrm>
          <a:prstGeom prst="rect">
            <a:avLst/>
          </a:prstGeom>
          <a:ln>
            <a:solidFill>
              <a:schemeClr val="accent1"/>
            </a:solidFill>
          </a:ln>
        </p:spPr>
      </p:pic>
      <p:pic>
        <p:nvPicPr>
          <p:cNvPr id="14" name="Imagen 13" descr="Dibujo de un animal&#10;&#10;Descripción generada automáticamente con confianza baja">
            <a:extLst>
              <a:ext uri="{FF2B5EF4-FFF2-40B4-BE49-F238E27FC236}">
                <a16:creationId xmlns:a16="http://schemas.microsoft.com/office/drawing/2014/main" id="{5D610D29-3031-CB40-0853-55F50FAD21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0392" y="3003798"/>
            <a:ext cx="701897" cy="549935"/>
          </a:xfrm>
          <a:prstGeom prst="rect">
            <a:avLst/>
          </a:prstGeom>
          <a:ln>
            <a:solidFill>
              <a:schemeClr val="accent2"/>
            </a:solidFill>
          </a:ln>
        </p:spPr>
      </p:pic>
      <p:pic>
        <p:nvPicPr>
          <p:cNvPr id="16" name="Imagen 15" descr="Imagen que contiene espejo, espejo de mano&#10;&#10;Descripción generada automáticamente">
            <a:extLst>
              <a:ext uri="{FF2B5EF4-FFF2-40B4-BE49-F238E27FC236}">
                <a16:creationId xmlns:a16="http://schemas.microsoft.com/office/drawing/2014/main" id="{9C2B3027-61CC-D3A5-6698-462FF2A9F7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4785" y="4563449"/>
            <a:ext cx="333439" cy="465842"/>
          </a:xfrm>
          <a:prstGeom prst="rect">
            <a:avLst/>
          </a:prstGeom>
          <a:ln>
            <a:solidFill>
              <a:schemeClr val="accent3">
                <a:lumMod val="75000"/>
              </a:schemeClr>
            </a:solidFill>
          </a:ln>
        </p:spPr>
      </p:pic>
      <p:pic>
        <p:nvPicPr>
          <p:cNvPr id="18" name="Imagen 17">
            <a:extLst>
              <a:ext uri="{FF2B5EF4-FFF2-40B4-BE49-F238E27FC236}">
                <a16:creationId xmlns:a16="http://schemas.microsoft.com/office/drawing/2014/main" id="{50B18496-5B06-C696-E8AB-A62EF389B4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27984" y="3952135"/>
            <a:ext cx="641072" cy="547285"/>
          </a:xfrm>
          <a:prstGeom prst="rect">
            <a:avLst/>
          </a:prstGeom>
          <a:ln>
            <a:solidFill>
              <a:schemeClr val="accent4"/>
            </a:solidFill>
          </a:ln>
        </p:spPr>
      </p:pic>
      <p:pic>
        <p:nvPicPr>
          <p:cNvPr id="2" name="Imagen 1" descr="Imagen que contiene Icono&#10;&#10;Descripción generada automáticamente">
            <a:extLst>
              <a:ext uri="{FF2B5EF4-FFF2-40B4-BE49-F238E27FC236}">
                <a16:creationId xmlns:a16="http://schemas.microsoft.com/office/drawing/2014/main" id="{DDF9B76C-D0B3-4CF5-EA40-CFFFF7B1801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extLst>
      <p:ext uri="{BB962C8B-B14F-4D97-AF65-F5344CB8AC3E}">
        <p14:creationId xmlns:p14="http://schemas.microsoft.com/office/powerpoint/2010/main" val="14272754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395536" y="732641"/>
            <a:ext cx="7128792" cy="830997"/>
          </a:xfrm>
          <a:prstGeom prst="rect">
            <a:avLst/>
          </a:prstGeom>
          <a:noFill/>
        </p:spPr>
        <p:txBody>
          <a:bodyPr wrap="square">
            <a:spAutoFit/>
          </a:bodyPr>
          <a:lstStyle/>
          <a:p>
            <a:r>
              <a:rPr lang="es-ES" sz="4800" b="1" baseline="30000" dirty="0">
                <a:latin typeface="Dosis" pitchFamily="2" charset="0"/>
                <a:cs typeface="Arial" panose="020B0604020202020204" pitchFamily="34" charset="0"/>
              </a:rPr>
              <a:t>RESULTADOS</a:t>
            </a:r>
            <a:endParaRPr lang="es-ES" sz="3200" b="1" dirty="0">
              <a:latin typeface="Dosis" pitchFamily="2" charset="0"/>
            </a:endParaRPr>
          </a:p>
        </p:txBody>
      </p:sp>
      <p:cxnSp>
        <p:nvCxnSpPr>
          <p:cNvPr id="6" name="Conector recto 5">
            <a:extLst>
              <a:ext uri="{FF2B5EF4-FFF2-40B4-BE49-F238E27FC236}">
                <a16:creationId xmlns:a16="http://schemas.microsoft.com/office/drawing/2014/main" id="{01D6876F-CCFD-E5F3-1473-5D87D690372B}"/>
              </a:ext>
            </a:extLst>
          </p:cNvPr>
          <p:cNvCxnSpPr>
            <a:cxnSpLocks/>
          </p:cNvCxnSpPr>
          <p:nvPr/>
        </p:nvCxnSpPr>
        <p:spPr>
          <a:xfrm>
            <a:off x="467544" y="1275606"/>
            <a:ext cx="813690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B950E765-EA24-CC79-AB74-1E59EE19171E}"/>
              </a:ext>
            </a:extLst>
          </p:cNvPr>
          <p:cNvSpPr txBox="1"/>
          <p:nvPr/>
        </p:nvSpPr>
        <p:spPr>
          <a:xfrm>
            <a:off x="976064" y="1419622"/>
            <a:ext cx="2371800" cy="276999"/>
          </a:xfrm>
          <a:prstGeom prst="rect">
            <a:avLst/>
          </a:prstGeom>
          <a:noFill/>
          <a:ln w="19050">
            <a:solidFill>
              <a:schemeClr val="accent2"/>
            </a:solidFill>
          </a:ln>
        </p:spPr>
        <p:txBody>
          <a:bodyPr wrap="square" rtlCol="0">
            <a:spAutoFit/>
          </a:bodyPr>
          <a:lstStyle/>
          <a:p>
            <a:r>
              <a:rPr lang="es-ES" sz="1200" dirty="0">
                <a:latin typeface="Arial" panose="020B0604020202020204" pitchFamily="34" charset="0"/>
                <a:cs typeface="Arial" panose="020B0604020202020204" pitchFamily="34" charset="0"/>
              </a:rPr>
              <a:t>Sin MTX: 4,5 (IC95%: 3,4 – 5,8)</a:t>
            </a:r>
          </a:p>
        </p:txBody>
      </p:sp>
      <p:pic>
        <p:nvPicPr>
          <p:cNvPr id="14" name="Imagen 13" descr="Gráfico, Gráfico de barras&#10;&#10;Descripción generada automáticamente">
            <a:extLst>
              <a:ext uri="{FF2B5EF4-FFF2-40B4-BE49-F238E27FC236}">
                <a16:creationId xmlns:a16="http://schemas.microsoft.com/office/drawing/2014/main" id="{EA375066-B263-C77C-24ED-FF8A9FCE3D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707651"/>
            <a:ext cx="8280920" cy="3024325"/>
          </a:xfrm>
          <a:prstGeom prst="rect">
            <a:avLst/>
          </a:prstGeom>
        </p:spPr>
      </p:pic>
      <p:pic>
        <p:nvPicPr>
          <p:cNvPr id="2" name="Imagen 1" descr="Imagen que contiene Icono&#10;&#10;Descripción generada automáticamente">
            <a:extLst>
              <a:ext uri="{FF2B5EF4-FFF2-40B4-BE49-F238E27FC236}">
                <a16:creationId xmlns:a16="http://schemas.microsoft.com/office/drawing/2014/main" id="{7AB8E2D4-D387-73C2-4CCE-CFC05E58F1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extLst>
      <p:ext uri="{BB962C8B-B14F-4D97-AF65-F5344CB8AC3E}">
        <p14:creationId xmlns:p14="http://schemas.microsoft.com/office/powerpoint/2010/main" val="11770640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395536" y="732641"/>
            <a:ext cx="7128792" cy="830997"/>
          </a:xfrm>
          <a:prstGeom prst="rect">
            <a:avLst/>
          </a:prstGeom>
          <a:noFill/>
        </p:spPr>
        <p:txBody>
          <a:bodyPr wrap="square">
            <a:spAutoFit/>
          </a:bodyPr>
          <a:lstStyle/>
          <a:p>
            <a:r>
              <a:rPr lang="es-ES" sz="4800" b="1" baseline="30000" dirty="0">
                <a:latin typeface="Dosis" pitchFamily="2" charset="0"/>
                <a:cs typeface="Arial" panose="020B0604020202020204" pitchFamily="34" charset="0"/>
              </a:rPr>
              <a:t>RESULTADOS</a:t>
            </a:r>
            <a:endParaRPr lang="es-ES" sz="3200" b="1" dirty="0">
              <a:latin typeface="Dosis" pitchFamily="2" charset="0"/>
            </a:endParaRPr>
          </a:p>
        </p:txBody>
      </p:sp>
      <p:cxnSp>
        <p:nvCxnSpPr>
          <p:cNvPr id="6" name="Conector recto 5">
            <a:extLst>
              <a:ext uri="{FF2B5EF4-FFF2-40B4-BE49-F238E27FC236}">
                <a16:creationId xmlns:a16="http://schemas.microsoft.com/office/drawing/2014/main" id="{01D6876F-CCFD-E5F3-1473-5D87D690372B}"/>
              </a:ext>
            </a:extLst>
          </p:cNvPr>
          <p:cNvCxnSpPr>
            <a:cxnSpLocks/>
          </p:cNvCxnSpPr>
          <p:nvPr/>
        </p:nvCxnSpPr>
        <p:spPr>
          <a:xfrm>
            <a:off x="467544" y="1275606"/>
            <a:ext cx="813690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E410B5E6-4A95-5F3B-7F3C-56E8755F144D}"/>
              </a:ext>
            </a:extLst>
          </p:cNvPr>
          <p:cNvSpPr txBox="1"/>
          <p:nvPr/>
        </p:nvSpPr>
        <p:spPr>
          <a:xfrm>
            <a:off x="976064" y="1419622"/>
            <a:ext cx="2371800" cy="276999"/>
          </a:xfrm>
          <a:prstGeom prst="rect">
            <a:avLst/>
          </a:prstGeom>
          <a:noFill/>
          <a:ln w="19050">
            <a:solidFill>
              <a:schemeClr val="accent1"/>
            </a:solidFill>
          </a:ln>
        </p:spPr>
        <p:txBody>
          <a:bodyPr wrap="square" rtlCol="0">
            <a:spAutoFit/>
          </a:bodyPr>
          <a:lstStyle/>
          <a:p>
            <a:r>
              <a:rPr lang="es-ES" sz="1200" dirty="0">
                <a:latin typeface="Arial" panose="020B0604020202020204" pitchFamily="34" charset="0"/>
                <a:cs typeface="Arial" panose="020B0604020202020204" pitchFamily="34" charset="0"/>
              </a:rPr>
              <a:t>Sin MTX: 3,6 (IC95%: 2,6 – 4,8)</a:t>
            </a:r>
          </a:p>
        </p:txBody>
      </p:sp>
      <p:pic>
        <p:nvPicPr>
          <p:cNvPr id="10" name="Imagen 9" descr="Gráfico, Gráfico de barras&#10;&#10;Descripción generada automáticamente">
            <a:extLst>
              <a:ext uri="{FF2B5EF4-FFF2-40B4-BE49-F238E27FC236}">
                <a16:creationId xmlns:a16="http://schemas.microsoft.com/office/drawing/2014/main" id="{ED8DDA2C-3B76-49D2-2864-7A38544D92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569" y="1781932"/>
            <a:ext cx="8023847" cy="2950056"/>
          </a:xfrm>
          <a:prstGeom prst="rect">
            <a:avLst/>
          </a:prstGeom>
        </p:spPr>
      </p:pic>
      <p:pic>
        <p:nvPicPr>
          <p:cNvPr id="2" name="Imagen 1" descr="Imagen que contiene Icono&#10;&#10;Descripción generada automáticamente">
            <a:extLst>
              <a:ext uri="{FF2B5EF4-FFF2-40B4-BE49-F238E27FC236}">
                <a16:creationId xmlns:a16="http://schemas.microsoft.com/office/drawing/2014/main" id="{C07DF42D-B5B8-B85A-1E15-66032025DA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extLst>
      <p:ext uri="{BB962C8B-B14F-4D97-AF65-F5344CB8AC3E}">
        <p14:creationId xmlns:p14="http://schemas.microsoft.com/office/powerpoint/2010/main" val="525349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395536" y="732641"/>
            <a:ext cx="7128792" cy="830997"/>
          </a:xfrm>
          <a:prstGeom prst="rect">
            <a:avLst/>
          </a:prstGeom>
          <a:noFill/>
        </p:spPr>
        <p:txBody>
          <a:bodyPr wrap="square">
            <a:spAutoFit/>
          </a:bodyPr>
          <a:lstStyle/>
          <a:p>
            <a:r>
              <a:rPr lang="es-ES" sz="4800" b="1" baseline="30000" dirty="0">
                <a:latin typeface="Dosis" pitchFamily="2" charset="0"/>
                <a:cs typeface="Arial" panose="020B0604020202020204" pitchFamily="34" charset="0"/>
              </a:rPr>
              <a:t>CONCLUSIONES</a:t>
            </a:r>
            <a:endParaRPr lang="es-ES" sz="3200" b="1" dirty="0">
              <a:latin typeface="Dosis" pitchFamily="2" charset="0"/>
            </a:endParaRPr>
          </a:p>
        </p:txBody>
      </p:sp>
      <p:cxnSp>
        <p:nvCxnSpPr>
          <p:cNvPr id="6" name="Conector recto 5">
            <a:extLst>
              <a:ext uri="{FF2B5EF4-FFF2-40B4-BE49-F238E27FC236}">
                <a16:creationId xmlns:a16="http://schemas.microsoft.com/office/drawing/2014/main" id="{01D6876F-CCFD-E5F3-1473-5D87D690372B}"/>
              </a:ext>
            </a:extLst>
          </p:cNvPr>
          <p:cNvCxnSpPr>
            <a:cxnSpLocks/>
          </p:cNvCxnSpPr>
          <p:nvPr/>
        </p:nvCxnSpPr>
        <p:spPr>
          <a:xfrm>
            <a:off x="467544" y="1275606"/>
            <a:ext cx="8136904" cy="0"/>
          </a:xfrm>
          <a:prstGeom prst="line">
            <a:avLst/>
          </a:prstGeom>
          <a:ln w="60325">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7" name="Diagrama 6">
            <a:extLst>
              <a:ext uri="{FF2B5EF4-FFF2-40B4-BE49-F238E27FC236}">
                <a16:creationId xmlns:a16="http://schemas.microsoft.com/office/drawing/2014/main" id="{2AC89B8B-3147-61CA-4A38-EC80BD8BFD2C}"/>
              </a:ext>
            </a:extLst>
          </p:cNvPr>
          <p:cNvGraphicFramePr/>
          <p:nvPr>
            <p:extLst>
              <p:ext uri="{D42A27DB-BD31-4B8C-83A1-F6EECF244321}">
                <p14:modId xmlns:p14="http://schemas.microsoft.com/office/powerpoint/2010/main" val="1664095097"/>
              </p:ext>
            </p:extLst>
          </p:nvPr>
        </p:nvGraphicFramePr>
        <p:xfrm>
          <a:off x="467544" y="1275606"/>
          <a:ext cx="7992888" cy="3792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831314E4-7E13-57E5-CA5E-073DCC3718A0}"/>
              </a:ext>
            </a:extLst>
          </p:cNvPr>
          <p:cNvSpPr txBox="1"/>
          <p:nvPr/>
        </p:nvSpPr>
        <p:spPr>
          <a:xfrm>
            <a:off x="755576" y="1682797"/>
            <a:ext cx="360040" cy="707886"/>
          </a:xfrm>
          <a:prstGeom prst="rect">
            <a:avLst/>
          </a:prstGeom>
          <a:noFill/>
        </p:spPr>
        <p:txBody>
          <a:bodyPr wrap="square" rtlCol="0">
            <a:spAutoFit/>
          </a:bodyPr>
          <a:lstStyle/>
          <a:p>
            <a:r>
              <a:rPr lang="es-ES" sz="4000" b="1" dirty="0">
                <a:solidFill>
                  <a:srgbClr val="0070C0"/>
                </a:solidFill>
                <a:latin typeface="Arial" panose="020B0604020202020204" pitchFamily="34" charset="0"/>
                <a:cs typeface="Arial" panose="020B0604020202020204" pitchFamily="34" charset="0"/>
              </a:rPr>
              <a:t>1</a:t>
            </a:r>
          </a:p>
        </p:txBody>
      </p:sp>
      <p:sp>
        <p:nvSpPr>
          <p:cNvPr id="9" name="CuadroTexto 8">
            <a:extLst>
              <a:ext uri="{FF2B5EF4-FFF2-40B4-BE49-F238E27FC236}">
                <a16:creationId xmlns:a16="http://schemas.microsoft.com/office/drawing/2014/main" id="{83B86544-7039-C1C2-05D7-9E07EAC115BB}"/>
              </a:ext>
            </a:extLst>
          </p:cNvPr>
          <p:cNvSpPr txBox="1"/>
          <p:nvPr/>
        </p:nvSpPr>
        <p:spPr>
          <a:xfrm>
            <a:off x="1043608" y="2813658"/>
            <a:ext cx="360040" cy="707886"/>
          </a:xfrm>
          <a:prstGeom prst="rect">
            <a:avLst/>
          </a:prstGeom>
          <a:noFill/>
        </p:spPr>
        <p:txBody>
          <a:bodyPr wrap="square" rtlCol="0">
            <a:spAutoFit/>
          </a:bodyPr>
          <a:lstStyle/>
          <a:p>
            <a:r>
              <a:rPr lang="es-ES" sz="4000" b="1" dirty="0">
                <a:solidFill>
                  <a:srgbClr val="0070C0"/>
                </a:solidFill>
                <a:latin typeface="Arial" panose="020B0604020202020204" pitchFamily="34" charset="0"/>
                <a:cs typeface="Arial" panose="020B0604020202020204" pitchFamily="34" charset="0"/>
              </a:rPr>
              <a:t>2</a:t>
            </a:r>
          </a:p>
        </p:txBody>
      </p:sp>
      <p:sp>
        <p:nvSpPr>
          <p:cNvPr id="10" name="CuadroTexto 9">
            <a:extLst>
              <a:ext uri="{FF2B5EF4-FFF2-40B4-BE49-F238E27FC236}">
                <a16:creationId xmlns:a16="http://schemas.microsoft.com/office/drawing/2014/main" id="{CFBBB6AB-8A77-19D5-6AFE-EA748A16F59F}"/>
              </a:ext>
            </a:extLst>
          </p:cNvPr>
          <p:cNvSpPr txBox="1"/>
          <p:nvPr/>
        </p:nvSpPr>
        <p:spPr>
          <a:xfrm>
            <a:off x="755576" y="3952096"/>
            <a:ext cx="360040" cy="707886"/>
          </a:xfrm>
          <a:prstGeom prst="rect">
            <a:avLst/>
          </a:prstGeom>
          <a:noFill/>
        </p:spPr>
        <p:txBody>
          <a:bodyPr wrap="square" rtlCol="0">
            <a:spAutoFit/>
          </a:bodyPr>
          <a:lstStyle/>
          <a:p>
            <a:r>
              <a:rPr lang="es-ES" sz="4000" b="1" dirty="0">
                <a:solidFill>
                  <a:srgbClr val="0070C0"/>
                </a:solidFill>
                <a:latin typeface="Arial" panose="020B0604020202020204" pitchFamily="34" charset="0"/>
                <a:cs typeface="Arial" panose="020B0604020202020204" pitchFamily="34" charset="0"/>
              </a:rPr>
              <a:t>3</a:t>
            </a:r>
          </a:p>
        </p:txBody>
      </p:sp>
      <p:pic>
        <p:nvPicPr>
          <p:cNvPr id="2" name="Imagen 1" descr="Imagen que contiene Icono&#10;&#10;Descripción generada automáticamente">
            <a:extLst>
              <a:ext uri="{FF2B5EF4-FFF2-40B4-BE49-F238E27FC236}">
                <a16:creationId xmlns:a16="http://schemas.microsoft.com/office/drawing/2014/main" id="{E9875227-E0F1-D1A1-E498-62C2D8D74E1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extLst>
      <p:ext uri="{BB962C8B-B14F-4D97-AF65-F5344CB8AC3E}">
        <p14:creationId xmlns:p14="http://schemas.microsoft.com/office/powerpoint/2010/main" val="25865608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35FB81D-8492-5C2A-EE5D-E88E4C493F83}"/>
              </a:ext>
            </a:extLst>
          </p:cNvPr>
          <p:cNvSpPr txBox="1"/>
          <p:nvPr/>
        </p:nvSpPr>
        <p:spPr>
          <a:xfrm>
            <a:off x="2483768" y="1923678"/>
            <a:ext cx="4608512" cy="1569660"/>
          </a:xfrm>
          <a:prstGeom prst="rect">
            <a:avLst/>
          </a:prstGeom>
          <a:noFill/>
        </p:spPr>
        <p:txBody>
          <a:bodyPr wrap="square">
            <a:spAutoFit/>
          </a:bodyPr>
          <a:lstStyle/>
          <a:p>
            <a:r>
              <a:rPr lang="es-ES" sz="9600" b="1" baseline="30000" dirty="0">
                <a:latin typeface="Dosis" pitchFamily="2" charset="0"/>
                <a:cs typeface="Arial" panose="020B0604020202020204" pitchFamily="34" charset="0"/>
              </a:rPr>
              <a:t>GRACIAS</a:t>
            </a:r>
            <a:endParaRPr lang="es-ES" sz="6600" b="1" dirty="0">
              <a:latin typeface="Dosis" pitchFamily="2" charset="0"/>
            </a:endParaRPr>
          </a:p>
        </p:txBody>
      </p:sp>
      <p:pic>
        <p:nvPicPr>
          <p:cNvPr id="2" name="Imagen 1" descr="Imagen que contiene Icono&#10;&#10;Descripción generada automáticamente">
            <a:extLst>
              <a:ext uri="{FF2B5EF4-FFF2-40B4-BE49-F238E27FC236}">
                <a16:creationId xmlns:a16="http://schemas.microsoft.com/office/drawing/2014/main" id="{25F18F9C-36AF-9BC1-318A-0F08A58BA5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3534" y="0"/>
            <a:ext cx="1200466" cy="839126"/>
          </a:xfrm>
          <a:prstGeom prst="rect">
            <a:avLst/>
          </a:prstGeom>
        </p:spPr>
      </p:pic>
    </p:spTree>
    <p:extLst>
      <p:ext uri="{BB962C8B-B14F-4D97-AF65-F5344CB8AC3E}">
        <p14:creationId xmlns:p14="http://schemas.microsoft.com/office/powerpoint/2010/main" val="353164764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6049</TotalTime>
  <Words>552</Words>
  <Application>Microsoft Office PowerPoint</Application>
  <PresentationFormat>Presentación en pantalla (16:9)</PresentationFormat>
  <Paragraphs>76</Paragraphs>
  <Slides>12</Slides>
  <Notes>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Calibri</vt:lpstr>
      <vt:lpstr>Dosis</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Sonido 5</cp:lastModifiedBy>
  <cp:revision>110</cp:revision>
  <dcterms:created xsi:type="dcterms:W3CDTF">2022-01-11T08:55:46Z</dcterms:created>
  <dcterms:modified xsi:type="dcterms:W3CDTF">2023-03-24T09:26:40Z</dcterms:modified>
</cp:coreProperties>
</file>