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9144000" cy="51435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2" name="Shape 9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o del título"/>
          <p:cNvSpPr txBox="1"/>
          <p:nvPr>
            <p:ph type="title"/>
          </p:nvPr>
        </p:nvSpPr>
        <p:spPr>
          <a:xfrm>
            <a:off x="685800" y="1597819"/>
            <a:ext cx="7772400" cy="1102520"/>
          </a:xfrm>
          <a:prstGeom prst="rect">
            <a:avLst/>
          </a:prstGeom>
        </p:spPr>
        <p:txBody>
          <a:bodyPr/>
          <a:lstStyle/>
          <a:p>
            <a:pPr/>
            <a:r>
              <a:t>Texto del título</a:t>
            </a:r>
          </a:p>
        </p:txBody>
      </p:sp>
      <p:sp>
        <p:nvSpPr>
          <p:cNvPr id="12" name="Nivel de texto 1…"/>
          <p:cNvSpPr txBox="1"/>
          <p:nvPr>
            <p:ph type="body" sz="quarter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13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o del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del título</a:t>
            </a:r>
          </a:p>
        </p:txBody>
      </p:sp>
      <p:sp>
        <p:nvSpPr>
          <p:cNvPr id="21" name="Nivel de texto 1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22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o del título"/>
          <p:cNvSpPr txBox="1"/>
          <p:nvPr>
            <p:ph type="title"/>
          </p:nvPr>
        </p:nvSpPr>
        <p:spPr>
          <a:xfrm>
            <a:off x="722312" y="3305176"/>
            <a:ext cx="7772401" cy="1021557"/>
          </a:xfrm>
          <a:prstGeom prst="rect">
            <a:avLst/>
          </a:prstGeom>
        </p:spPr>
        <p:txBody>
          <a:bodyPr anchor="t"/>
          <a:lstStyle>
            <a:lvl1pPr algn="l">
              <a:defRPr b="1" cap="all" sz="4000"/>
            </a:lvl1pPr>
          </a:lstStyle>
          <a:p>
            <a:pPr/>
            <a:r>
              <a:t>Texto del título</a:t>
            </a:r>
          </a:p>
        </p:txBody>
      </p:sp>
      <p:sp>
        <p:nvSpPr>
          <p:cNvPr id="30" name="Nivel de texto 1…"/>
          <p:cNvSpPr txBox="1"/>
          <p:nvPr>
            <p:ph type="body" sz="quarter" idx="1"/>
          </p:nvPr>
        </p:nvSpPr>
        <p:spPr>
          <a:xfrm>
            <a:off x="722312" y="2180034"/>
            <a:ext cx="7772401" cy="1125141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31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o del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del título</a:t>
            </a:r>
          </a:p>
        </p:txBody>
      </p:sp>
      <p:sp>
        <p:nvSpPr>
          <p:cNvPr id="39" name="Nivel de texto 1…"/>
          <p:cNvSpPr txBox="1"/>
          <p:nvPr>
            <p:ph type="body" sz="half" idx="1"/>
          </p:nvPr>
        </p:nvSpPr>
        <p:spPr>
          <a:xfrm>
            <a:off x="457200" y="900112"/>
            <a:ext cx="4038600" cy="2545558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0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o del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del título</a:t>
            </a:r>
          </a:p>
        </p:txBody>
      </p:sp>
      <p:sp>
        <p:nvSpPr>
          <p:cNvPr id="48" name="Nivel de texto 1…"/>
          <p:cNvSpPr txBox="1"/>
          <p:nvPr>
            <p:ph type="body" sz="quarter" idx="1"/>
          </p:nvPr>
        </p:nvSpPr>
        <p:spPr>
          <a:xfrm>
            <a:off x="457200" y="1151334"/>
            <a:ext cx="4040188" cy="47982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b="1" sz="2400"/>
            </a:lvl1pPr>
            <a:lvl2pPr marL="0" indent="457200">
              <a:spcBef>
                <a:spcPts val="500"/>
              </a:spcBef>
              <a:buSzTx/>
              <a:buFontTx/>
              <a:buNone/>
              <a:defRPr b="1" sz="2400"/>
            </a:lvl2pPr>
            <a:lvl3pPr marL="0" indent="914400">
              <a:spcBef>
                <a:spcPts val="500"/>
              </a:spcBef>
              <a:buSzTx/>
              <a:buFontTx/>
              <a:buNone/>
              <a:defRPr b="1" sz="2400"/>
            </a:lvl3pPr>
            <a:lvl4pPr marL="0" indent="1371600">
              <a:spcBef>
                <a:spcPts val="500"/>
              </a:spcBef>
              <a:buSzTx/>
              <a:buFontTx/>
              <a:buNone/>
              <a:defRPr b="1" sz="2400"/>
            </a:lvl4pPr>
            <a:lvl5pPr marL="0" indent="1828800">
              <a:spcBef>
                <a:spcPts val="500"/>
              </a:spcBef>
              <a:buSzTx/>
              <a:buFontTx/>
              <a:buNone/>
              <a:defRPr b="1" sz="2400"/>
            </a:lvl5pPr>
          </a:lstStyle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9" name="4 Marcador de texto"/>
          <p:cNvSpPr/>
          <p:nvPr>
            <p:ph type="body" sz="quarter" idx="21"/>
          </p:nvPr>
        </p:nvSpPr>
        <p:spPr>
          <a:xfrm>
            <a:off x="4645026" y="1151334"/>
            <a:ext cx="4041776" cy="47982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b="1" sz="2400"/>
            </a:pPr>
          </a:p>
        </p:txBody>
      </p:sp>
      <p:sp>
        <p:nvSpPr>
          <p:cNvPr id="50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o del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del título</a:t>
            </a:r>
          </a:p>
        </p:txBody>
      </p:sp>
      <p:sp>
        <p:nvSpPr>
          <p:cNvPr id="58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o del título"/>
          <p:cNvSpPr txBox="1"/>
          <p:nvPr>
            <p:ph type="title"/>
          </p:nvPr>
        </p:nvSpPr>
        <p:spPr>
          <a:xfrm>
            <a:off x="457201" y="204786"/>
            <a:ext cx="3008314" cy="871539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Texto del título</a:t>
            </a:r>
          </a:p>
        </p:txBody>
      </p:sp>
      <p:sp>
        <p:nvSpPr>
          <p:cNvPr id="73" name="Nivel de texto 1…"/>
          <p:cNvSpPr txBox="1"/>
          <p:nvPr>
            <p:ph type="body" idx="1"/>
          </p:nvPr>
        </p:nvSpPr>
        <p:spPr>
          <a:xfrm>
            <a:off x="3575050" y="204788"/>
            <a:ext cx="5111750" cy="4389836"/>
          </a:xfrm>
          <a:prstGeom prst="rect">
            <a:avLst/>
          </a:prstGeom>
        </p:spPr>
        <p:txBody>
          <a:bodyPr/>
          <a:lstStyle/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74" name="3 Marcador de texto"/>
          <p:cNvSpPr/>
          <p:nvPr>
            <p:ph type="body" sz="half" idx="21"/>
          </p:nvPr>
        </p:nvSpPr>
        <p:spPr>
          <a:xfrm>
            <a:off x="457200" y="1076326"/>
            <a:ext cx="3008315" cy="3518297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</a:p>
        </p:txBody>
      </p:sp>
      <p:sp>
        <p:nvSpPr>
          <p:cNvPr id="75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o del título"/>
          <p:cNvSpPr txBox="1"/>
          <p:nvPr>
            <p:ph type="title"/>
          </p:nvPr>
        </p:nvSpPr>
        <p:spPr>
          <a:xfrm>
            <a:off x="1792288" y="3600450"/>
            <a:ext cx="5486401" cy="425054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Texto del título</a:t>
            </a:r>
          </a:p>
        </p:txBody>
      </p:sp>
      <p:sp>
        <p:nvSpPr>
          <p:cNvPr id="83" name="2 Marcador de posición de imagen"/>
          <p:cNvSpPr/>
          <p:nvPr>
            <p:ph type="pic" sz="half" idx="21"/>
          </p:nvPr>
        </p:nvSpPr>
        <p:spPr>
          <a:xfrm>
            <a:off x="1792288" y="459581"/>
            <a:ext cx="5486401" cy="3086101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Nivel de texto 1…"/>
          <p:cNvSpPr txBox="1"/>
          <p:nvPr>
            <p:ph type="body" sz="quarter" idx="1"/>
          </p:nvPr>
        </p:nvSpPr>
        <p:spPr>
          <a:xfrm>
            <a:off x="1792288" y="4025503"/>
            <a:ext cx="5486401" cy="60364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85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 del título"/>
          <p:cNvSpPr txBox="1"/>
          <p:nvPr>
            <p:ph type="title"/>
          </p:nvPr>
        </p:nvSpPr>
        <p:spPr>
          <a:xfrm>
            <a:off x="457200" y="205978"/>
            <a:ext cx="8229600" cy="8572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Texto del título</a:t>
            </a:r>
          </a:p>
        </p:txBody>
      </p:sp>
      <p:sp>
        <p:nvSpPr>
          <p:cNvPr id="3" name="Nivel de texto 1…"/>
          <p:cNvSpPr txBox="1"/>
          <p:nvPr>
            <p:ph type="body" idx="1"/>
          </p:nvPr>
        </p:nvSpPr>
        <p:spPr>
          <a:xfrm>
            <a:off x="457200" y="1200150"/>
            <a:ext cx="8229600" cy="3394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" name="Número de diapositiva"/>
          <p:cNvSpPr txBox="1"/>
          <p:nvPr>
            <p:ph type="sldNum" sz="quarter" idx="2"/>
          </p:nvPr>
        </p:nvSpPr>
        <p:spPr>
          <a:xfrm>
            <a:off x="8422818" y="4769564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1.tif"/><Relationship Id="rId4" Type="http://schemas.openxmlformats.org/officeDocument/2006/relationships/image" Target="../media/image6.png"/><Relationship Id="rId5" Type="http://schemas.openxmlformats.org/officeDocument/2006/relationships/image" Target="../media/image2.tif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tif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CAMBIOS EN EL PERFIL METABOLÓMICO EN SUERO TRAS LA CIRUGÍA CURATIVA DEL CÁNCER DE PULMÓN.…"/>
          <p:cNvSpPr txBox="1"/>
          <p:nvPr/>
        </p:nvSpPr>
        <p:spPr>
          <a:xfrm>
            <a:off x="1270388" y="1289716"/>
            <a:ext cx="6603224" cy="11438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2" indent="457200" algn="ctr" defTabSz="457200">
              <a:lnSpc>
                <a:spcPct val="150000"/>
              </a:lnSpc>
              <a:defRPr b="1" sz="1733">
                <a:latin typeface="Arial"/>
                <a:ea typeface="Arial"/>
                <a:cs typeface="Arial"/>
                <a:sym typeface="Arial"/>
              </a:defRPr>
            </a:pPr>
            <a:r>
              <a:t>CAMBIOS EN EL PERFIL METABOLÓMICO EN SUERO TRAS LA CIRUGÍA CURATIVA DEL CÁNCER DE PULMÓN. </a:t>
            </a:r>
          </a:p>
          <a:p>
            <a:pPr lvl="2" indent="457200" algn="ctr" defTabSz="457200">
              <a:lnSpc>
                <a:spcPct val="150000"/>
              </a:lnSpc>
              <a:defRPr sz="1733">
                <a:latin typeface="Arial"/>
                <a:ea typeface="Arial"/>
                <a:cs typeface="Arial"/>
                <a:sym typeface="Arial"/>
              </a:defRPr>
            </a:pPr>
            <a:r>
              <a:t>ESTUDIO PROMOTER</a:t>
            </a:r>
          </a:p>
        </p:txBody>
      </p:sp>
      <p:sp>
        <p:nvSpPr>
          <p:cNvPr id="95" name="Luis Alejandro Padrón Fraysse…"/>
          <p:cNvSpPr txBox="1"/>
          <p:nvPr/>
        </p:nvSpPr>
        <p:spPr>
          <a:xfrm>
            <a:off x="96534" y="4153696"/>
            <a:ext cx="5739276" cy="8426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2" indent="457200" defTabSz="457200">
              <a:lnSpc>
                <a:spcPct val="150000"/>
              </a:lnSpc>
              <a:defRPr b="1" sz="1300">
                <a:latin typeface="Arial"/>
                <a:ea typeface="Arial"/>
                <a:cs typeface="Arial"/>
                <a:sym typeface="Arial"/>
              </a:defRPr>
            </a:pPr>
            <a:r>
              <a:t>Luis Alejandro Padrón Fraysse</a:t>
            </a:r>
          </a:p>
          <a:p>
            <a:pPr lvl="2" indent="457200" defTabSz="457200">
              <a:lnSpc>
                <a:spcPct val="150000"/>
              </a:lnSpc>
              <a:defRPr sz="1300">
                <a:latin typeface="Arial"/>
                <a:ea typeface="Arial"/>
                <a:cs typeface="Arial"/>
                <a:sym typeface="Arial"/>
              </a:defRPr>
            </a:pPr>
            <a:r>
              <a:t>F.E.A Neumología</a:t>
            </a:r>
          </a:p>
          <a:p>
            <a:pPr lvl="2" indent="457200" defTabSz="457200">
              <a:lnSpc>
                <a:spcPct val="150000"/>
              </a:lnSpc>
              <a:defRPr sz="1300">
                <a:latin typeface="Arial"/>
                <a:ea typeface="Arial"/>
                <a:cs typeface="Arial"/>
                <a:sym typeface="Arial"/>
              </a:defRPr>
            </a:pPr>
            <a:r>
              <a:t>Hospital Universitario Juan Ramón Jiménez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2º Cáncer más frecuente en ambos sexos1,2,3…"/>
          <p:cNvSpPr txBox="1"/>
          <p:nvPr/>
        </p:nvSpPr>
        <p:spPr>
          <a:xfrm>
            <a:off x="2086084" y="1022388"/>
            <a:ext cx="4971832" cy="2692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140368" indent="-140368" defTabSz="457200">
              <a:lnSpc>
                <a:spcPct val="200000"/>
              </a:lnSpc>
              <a:buSzPct val="100000"/>
              <a:buChar char="•"/>
              <a:defRPr sz="1400">
                <a:latin typeface="Arial"/>
                <a:ea typeface="Arial"/>
                <a:cs typeface="Arial"/>
                <a:sym typeface="Arial"/>
              </a:defRPr>
            </a:pPr>
          </a:p>
          <a:p>
            <a:pPr marL="140368" indent="-140368" defTabSz="457200">
              <a:lnSpc>
                <a:spcPct val="200000"/>
              </a:lnSpc>
              <a:buSzPct val="100000"/>
              <a:buChar char="•"/>
              <a:defRPr sz="1400">
                <a:latin typeface="Arial"/>
                <a:ea typeface="Arial"/>
                <a:cs typeface="Arial"/>
                <a:sym typeface="Arial"/>
              </a:defRPr>
            </a:pPr>
            <a:r>
              <a:t>2º Cáncer más frecuente en ambos sexos</a:t>
            </a:r>
            <a:r>
              <a:rPr baseline="31999"/>
              <a:t>1,2,3</a:t>
            </a:r>
          </a:p>
          <a:p>
            <a:pPr marL="140368" indent="-140368" defTabSz="457200">
              <a:lnSpc>
                <a:spcPct val="200000"/>
              </a:lnSpc>
              <a:buSzPct val="100000"/>
              <a:buChar char="•"/>
              <a:defRPr sz="1400">
                <a:latin typeface="Arial"/>
                <a:ea typeface="Arial"/>
                <a:cs typeface="Arial"/>
                <a:sym typeface="Arial"/>
              </a:defRPr>
            </a:pPr>
            <a:r>
              <a:t>El de mayor mortalidad por causa oncológica</a:t>
            </a:r>
            <a:r>
              <a:rPr baseline="31999"/>
              <a:t>1,2,3</a:t>
            </a:r>
          </a:p>
          <a:p>
            <a:pPr marL="140368" indent="-140368" defTabSz="457200">
              <a:lnSpc>
                <a:spcPct val="200000"/>
              </a:lnSpc>
              <a:buSzPct val="100000"/>
              <a:buChar char="•"/>
              <a:defRPr sz="1400">
                <a:latin typeface="Arial"/>
                <a:ea typeface="Arial"/>
                <a:cs typeface="Arial"/>
                <a:sym typeface="Arial"/>
              </a:defRPr>
            </a:pPr>
            <a:r>
              <a:t>&gt; 50% se diagnostican en estadios avanzados (IV)</a:t>
            </a:r>
            <a:r>
              <a:rPr baseline="31999"/>
              <a:t>1,2,3</a:t>
            </a:r>
          </a:p>
          <a:p>
            <a:pPr marL="140368" indent="-140368" defTabSz="457200">
              <a:lnSpc>
                <a:spcPct val="200000"/>
              </a:lnSpc>
              <a:buSzPct val="100000"/>
              <a:buChar char="•"/>
              <a:defRPr sz="1400">
                <a:latin typeface="Arial"/>
                <a:ea typeface="Arial"/>
                <a:cs typeface="Arial"/>
                <a:sym typeface="Arial"/>
              </a:defRPr>
            </a:pPr>
            <a:r>
              <a:t>En estadios tempranos, el tratamiento de elección es la Cia</a:t>
            </a:r>
          </a:p>
          <a:p>
            <a:pPr marL="140368" indent="-140368" defTabSz="457200">
              <a:lnSpc>
                <a:spcPct val="200000"/>
              </a:lnSpc>
              <a:buSzPct val="100000"/>
              <a:buChar char="•"/>
              <a:defRPr sz="1400">
                <a:latin typeface="Arial"/>
                <a:ea typeface="Arial"/>
                <a:cs typeface="Arial"/>
                <a:sym typeface="Arial"/>
              </a:defRPr>
            </a:pPr>
            <a:r>
              <a:t>&lt; 25 % de CP son operables</a:t>
            </a:r>
            <a:r>
              <a:rPr baseline="31999"/>
              <a:t>2</a:t>
            </a:r>
          </a:p>
          <a:p>
            <a:pPr marL="140368" indent="-140368" defTabSz="457200">
              <a:lnSpc>
                <a:spcPct val="200000"/>
              </a:lnSpc>
              <a:buSzPct val="100000"/>
              <a:buChar char="•"/>
              <a:defRPr sz="1400">
                <a:latin typeface="Arial"/>
                <a:ea typeface="Arial"/>
                <a:cs typeface="Arial"/>
                <a:sym typeface="Arial"/>
              </a:defRPr>
            </a:pPr>
            <a:r>
              <a:t>20 % de CP operados recidivan a los 4 años</a:t>
            </a:r>
            <a:r>
              <a:rPr baseline="31999"/>
              <a:t>4</a:t>
            </a:r>
          </a:p>
        </p:txBody>
      </p:sp>
      <p:sp>
        <p:nvSpPr>
          <p:cNvPr id="98" name="INTRODUCCIÓN…"/>
          <p:cNvSpPr txBox="1"/>
          <p:nvPr/>
        </p:nvSpPr>
        <p:spPr>
          <a:xfrm>
            <a:off x="79624" y="845401"/>
            <a:ext cx="1812468" cy="4935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just" defTabSz="457200">
              <a:defRPr b="1" sz="1733">
                <a:latin typeface="Arial"/>
                <a:ea typeface="Arial"/>
                <a:cs typeface="Arial"/>
                <a:sym typeface="Arial"/>
              </a:defRPr>
            </a:pPr>
            <a:r>
              <a:t>INTRODUCCIÓN</a:t>
            </a:r>
          </a:p>
          <a:p>
            <a:pPr algn="ctr" defTabSz="457200">
              <a:defRPr sz="1033">
                <a:latin typeface="Arial"/>
                <a:ea typeface="Arial"/>
                <a:cs typeface="Arial"/>
                <a:sym typeface="Arial"/>
              </a:defRPr>
            </a:pPr>
            <a:r>
              <a:t>(Estudio promoter)</a:t>
            </a:r>
          </a:p>
        </p:txBody>
      </p:sp>
      <p:sp>
        <p:nvSpPr>
          <p:cNvPr id="99" name="GLOBOCAN 2020 Gráfico: Global Cancer Observatory (http://gco.iarc.fr/) © International Agency for Research on Cancer 2022…"/>
          <p:cNvSpPr txBox="1"/>
          <p:nvPr/>
        </p:nvSpPr>
        <p:spPr>
          <a:xfrm>
            <a:off x="-1096" y="4530750"/>
            <a:ext cx="9075848" cy="59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marL="228600" indent="-228600" defTabSz="457200">
              <a:buSzPct val="100000"/>
              <a:buAutoNum type="arabicPeriod" startAt="1"/>
              <a:defRPr sz="800">
                <a:latin typeface="Times Roman"/>
                <a:ea typeface="Times Roman"/>
                <a:cs typeface="Times Roman"/>
                <a:sym typeface="Times Roman"/>
              </a:defRPr>
            </a:pPr>
            <a:r>
              <a:t>GLOBOCAN 2020 Gráfico: Global Cancer Observatory (http://gco.iarc.fr/) © International Agency for Research on Cancer 2022</a:t>
            </a:r>
          </a:p>
          <a:p>
            <a:pPr marL="228600" indent="-228600" defTabSz="457200">
              <a:buSzPct val="100000"/>
              <a:buAutoNum type="arabicPeriod" startAt="1"/>
              <a:defRPr sz="800">
                <a:latin typeface="Times Roman"/>
                <a:ea typeface="Times Roman"/>
                <a:cs typeface="Times Roman"/>
                <a:sym typeface="Times Roman"/>
              </a:defRPr>
            </a:pPr>
            <a:r>
              <a:t>Red Española de Registros de Cáncer (REDECAN)</a:t>
            </a:r>
          </a:p>
          <a:p>
            <a:pPr marL="228600" indent="-228600" defTabSz="457200">
              <a:buSzPct val="100000"/>
              <a:buAutoNum type="arabicPeriod" startAt="1"/>
              <a:defRPr sz="800">
                <a:latin typeface="Times Roman"/>
                <a:ea typeface="Times Roman"/>
                <a:cs typeface="Times Roman"/>
                <a:sym typeface="Times Roman"/>
              </a:defRPr>
            </a:pPr>
            <a:r>
              <a:t>Las cifras del cáncer en España. SEOM 2022</a:t>
            </a:r>
          </a:p>
          <a:p>
            <a:pPr marL="228600" indent="-228600" defTabSz="457200">
              <a:buSzPct val="100000"/>
              <a:buAutoNum type="arabicPeriod" startAt="1"/>
              <a:defRPr sz="800">
                <a:solidFill>
                  <a:srgbClr val="212121"/>
                </a:solidFill>
                <a:latin typeface="Times Roman"/>
                <a:ea typeface="Times Roman"/>
                <a:cs typeface="Times Roman"/>
                <a:sym typeface="Times Roman"/>
              </a:defRPr>
            </a:pPr>
            <a:r>
              <a:t>Lou F, Huang. Patterns of recurrence and second primary lung cancer in early-stage lung cancer survivors followed with routine computed tomography surveillance. J Thorac Cardiovasc Surg. 2013 Jan;145(1):75-81</a:t>
            </a:r>
          </a:p>
        </p:txBody>
      </p:sp>
      <p:sp>
        <p:nvSpPr>
          <p:cNvPr id="100" name="Texto"/>
          <p:cNvSpPr txBox="1"/>
          <p:nvPr/>
        </p:nvSpPr>
        <p:spPr>
          <a:xfrm>
            <a:off x="4508500" y="2348229"/>
            <a:ext cx="127000" cy="447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defTabSz="457200">
              <a:defRPr sz="1200">
                <a:latin typeface="Times Roman"/>
                <a:ea typeface="Times Roman"/>
                <a:cs typeface="Times Roman"/>
                <a:sym typeface="Times Roman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h_4ZKc8jeb31cVY8T9Rl6HlUTJajBbnwhvlxLoemnyOdDoH_uYKXSy-AWGluyIY5jskuqR62lLmodBkiBnC_b_XIEEsY3SNCqpbw9o-hp_z3waFhs0kUyoKwg0IyzmPShKrY_SwgKl-gC-A5IPKux946YAVGKk7EPwqLGkOyIuw7IyCqVWuBtxVolD416mQN=nw.png" descr="h_4ZKc8jeb31cVY8T9Rl6HlUTJajBbnwhvlxLoemnyOdDoH_uYKXSy-AWGluyIY5jskuqR62lLmodBkiBnC_b_XIEEsY3SNCqpbw9o-hp_z3waFhs0kUyoKwg0IyzmPShKrY_SwgKl-gC-A5IPKux946YAVGKk7EPwqLGkOyIuw7IyCqVWuBtxVolD416mQN=nw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93206" y="374063"/>
            <a:ext cx="5033088" cy="1991666"/>
          </a:xfrm>
          <a:prstGeom prst="rect">
            <a:avLst/>
          </a:prstGeom>
          <a:ln w="12700">
            <a:miter lim="400000"/>
          </a:ln>
        </p:spPr>
      </p:pic>
      <p:sp>
        <p:nvSpPr>
          <p:cNvPr id="103" name="Estudio de pequeñas moléculas (sustratos y productos del metabolismo) dentro de células, biofluidos, tejidos u organismos que están influenciados por factores genéticos y ambientales."/>
          <p:cNvSpPr txBox="1"/>
          <p:nvPr/>
        </p:nvSpPr>
        <p:spPr>
          <a:xfrm>
            <a:off x="2129107" y="2585173"/>
            <a:ext cx="5361286" cy="8926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just" defTabSz="457200">
              <a:lnSpc>
                <a:spcPct val="150000"/>
              </a:lnSpc>
              <a:defRPr sz="1400"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Estudio de pequeñas moléculas</a:t>
            </a:r>
            <a:r>
              <a:t> (sustratos y productos del metabolismo) dentro de células, biofluidos, tejidos u organismos que están </a:t>
            </a:r>
            <a:r>
              <a:rPr b="1"/>
              <a:t>influenciados por factores genéticos y ambientales</a:t>
            </a:r>
            <a:r>
              <a:t>.</a:t>
            </a:r>
          </a:p>
        </p:txBody>
      </p:sp>
      <p:sp>
        <p:nvSpPr>
          <p:cNvPr id="104" name="INTRODUCCIÓN…"/>
          <p:cNvSpPr txBox="1"/>
          <p:nvPr/>
        </p:nvSpPr>
        <p:spPr>
          <a:xfrm>
            <a:off x="70378" y="928613"/>
            <a:ext cx="1812469" cy="4935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just" defTabSz="457200">
              <a:defRPr b="1" sz="1733">
                <a:latin typeface="Arial"/>
                <a:ea typeface="Arial"/>
                <a:cs typeface="Arial"/>
                <a:sym typeface="Arial"/>
              </a:defRPr>
            </a:pPr>
            <a:r>
              <a:t>INTRODUCCIÓN</a:t>
            </a:r>
          </a:p>
          <a:p>
            <a:pPr algn="ctr" defTabSz="457200">
              <a:defRPr sz="1033">
                <a:latin typeface="Arial"/>
                <a:ea typeface="Arial"/>
                <a:cs typeface="Arial"/>
                <a:sym typeface="Arial"/>
              </a:defRPr>
            </a:pPr>
            <a:r>
              <a:t>(Estudio promoter)</a:t>
            </a:r>
          </a:p>
        </p:txBody>
      </p:sp>
      <p:sp>
        <p:nvSpPr>
          <p:cNvPr id="105" name="Campo de estudio prometedor en la detección de biomarcadores  en cáncer de pulmón"/>
          <p:cNvSpPr txBox="1"/>
          <p:nvPr/>
        </p:nvSpPr>
        <p:spPr>
          <a:xfrm>
            <a:off x="2565268" y="4117201"/>
            <a:ext cx="4323214" cy="5907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 defTabSz="457200">
              <a:lnSpc>
                <a:spcPct val="150000"/>
              </a:lnSpc>
              <a:spcBef>
                <a:spcPts val="1400"/>
              </a:spcBef>
              <a:defRPr sz="1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Campo de estudio prometedor en la detección de biomarcadores  en cáncer de pulmón</a:t>
            </a:r>
          </a:p>
        </p:txBody>
      </p:sp>
      <p:sp>
        <p:nvSpPr>
          <p:cNvPr id="106" name="Globo cuadrado"/>
          <p:cNvSpPr/>
          <p:nvPr/>
        </p:nvSpPr>
        <p:spPr>
          <a:xfrm flipH="1" rot="16200000">
            <a:off x="4238448" y="1961492"/>
            <a:ext cx="1142604" cy="46648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4892" y="0"/>
                </a:moveTo>
                <a:cubicBezTo>
                  <a:pt x="4229" y="0"/>
                  <a:pt x="3691" y="132"/>
                  <a:pt x="3691" y="294"/>
                </a:cubicBezTo>
                <a:lnTo>
                  <a:pt x="3691" y="10396"/>
                </a:lnTo>
                <a:lnTo>
                  <a:pt x="0" y="10982"/>
                </a:lnTo>
                <a:lnTo>
                  <a:pt x="3691" y="11570"/>
                </a:lnTo>
                <a:lnTo>
                  <a:pt x="3691" y="21306"/>
                </a:lnTo>
                <a:cubicBezTo>
                  <a:pt x="3691" y="21468"/>
                  <a:pt x="4229" y="21600"/>
                  <a:pt x="4892" y="21600"/>
                </a:cubicBezTo>
                <a:lnTo>
                  <a:pt x="20400" y="21600"/>
                </a:lnTo>
                <a:cubicBezTo>
                  <a:pt x="21063" y="21600"/>
                  <a:pt x="21600" y="21468"/>
                  <a:pt x="21600" y="21306"/>
                </a:cubicBezTo>
                <a:lnTo>
                  <a:pt x="21600" y="294"/>
                </a:lnTo>
                <a:cubicBezTo>
                  <a:pt x="21600" y="132"/>
                  <a:pt x="21063" y="0"/>
                  <a:pt x="20400" y="0"/>
                </a:cubicBezTo>
                <a:lnTo>
                  <a:pt x="4892" y="0"/>
                </a:lnTo>
                <a:close/>
              </a:path>
            </a:pathLst>
          </a:custGeom>
          <a:ln w="25400">
            <a:solidFill>
              <a:srgbClr val="009051"/>
            </a:solidFill>
          </a:ln>
        </p:spPr>
        <p:txBody>
          <a:bodyPr lIns="45719" rIns="45719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Identificar variaciones en el perfil metabolómico global en suero de pacientes intervenidos de cirugía curativa por CP.…"/>
          <p:cNvSpPr txBox="1"/>
          <p:nvPr/>
        </p:nvSpPr>
        <p:spPr>
          <a:xfrm>
            <a:off x="966366" y="1362985"/>
            <a:ext cx="7211268" cy="1671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defTabSz="457200">
              <a:lnSpc>
                <a:spcPct val="150000"/>
              </a:lnSpc>
              <a:defRPr sz="1600">
                <a:latin typeface="Arial"/>
                <a:ea typeface="Arial"/>
                <a:cs typeface="Arial"/>
                <a:sym typeface="Arial"/>
              </a:defRPr>
            </a:pPr>
          </a:p>
          <a:p>
            <a:pPr algn="ctr" defTabSz="457200">
              <a:lnSpc>
                <a:spcPct val="150000"/>
              </a:lnSpc>
              <a:defRPr b="1" i="1" sz="1600">
                <a:latin typeface="Arial"/>
                <a:ea typeface="Arial"/>
                <a:cs typeface="Arial"/>
                <a:sym typeface="Arial"/>
              </a:defRPr>
            </a:pPr>
            <a:r>
              <a:t>Identificar variaciones en el perfil metabolómico global en suero de pacientes intervenidos de cirugía curativa por CP. </a:t>
            </a:r>
          </a:p>
          <a:p>
            <a:pPr algn="ctr" defTabSz="457200">
              <a:lnSpc>
                <a:spcPct val="150000"/>
              </a:lnSpc>
              <a:defRPr sz="1600">
                <a:latin typeface="Arial"/>
                <a:ea typeface="Arial"/>
                <a:cs typeface="Arial"/>
                <a:sym typeface="Arial"/>
              </a:defRPr>
            </a:pPr>
          </a:p>
          <a:p>
            <a:pPr algn="ctr" defTabSz="457200">
              <a:lnSpc>
                <a:spcPct val="150000"/>
              </a:lnSpc>
              <a:defRPr sz="1600">
                <a:latin typeface="Arial"/>
                <a:ea typeface="Arial"/>
                <a:cs typeface="Arial"/>
                <a:sym typeface="Arial"/>
              </a:defRPr>
            </a:pPr>
            <a:r>
              <a:t>Estudio piloto (seguimiento primeros 6 meses)</a:t>
            </a:r>
          </a:p>
        </p:txBody>
      </p:sp>
      <p:sp>
        <p:nvSpPr>
          <p:cNvPr id="109" name="OBJETIVO…"/>
          <p:cNvSpPr txBox="1"/>
          <p:nvPr/>
        </p:nvSpPr>
        <p:spPr>
          <a:xfrm>
            <a:off x="70378" y="854647"/>
            <a:ext cx="1325083" cy="4935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defTabSz="457200">
              <a:defRPr b="1" sz="1733">
                <a:latin typeface="Arial"/>
                <a:ea typeface="Arial"/>
                <a:cs typeface="Arial"/>
                <a:sym typeface="Arial"/>
              </a:defRPr>
            </a:pPr>
            <a:r>
              <a:t>OBJETIVO</a:t>
            </a:r>
          </a:p>
          <a:p>
            <a:pPr defTabSz="457200">
              <a:defRPr sz="1033">
                <a:latin typeface="Arial"/>
                <a:ea typeface="Arial"/>
                <a:cs typeface="Arial"/>
                <a:sym typeface="Arial"/>
              </a:defRPr>
            </a:pPr>
            <a:r>
              <a:t>(Estudio promoter)</a:t>
            </a:r>
          </a:p>
        </p:txBody>
      </p:sp>
      <p:sp>
        <p:nvSpPr>
          <p:cNvPr id="110" name="Beca NEUMOSUR: 8/2018"/>
          <p:cNvSpPr txBox="1"/>
          <p:nvPr/>
        </p:nvSpPr>
        <p:spPr>
          <a:xfrm>
            <a:off x="3352954" y="3710018"/>
            <a:ext cx="2111547" cy="301940"/>
          </a:xfrm>
          <a:prstGeom prst="rect">
            <a:avLst/>
          </a:prstGeom>
          <a:ln w="25400">
            <a:solidFill>
              <a:srgbClr val="009051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defTabSz="457200">
              <a:lnSpc>
                <a:spcPct val="150000"/>
              </a:lnSpc>
              <a:defRPr sz="13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Beca NEUMOSUR: 8/2018</a:t>
            </a:r>
          </a:p>
        </p:txBody>
      </p:sp>
      <p:sp>
        <p:nvSpPr>
          <p:cNvPr id="111" name="Flecha 10"/>
          <p:cNvSpPr/>
          <p:nvPr/>
        </p:nvSpPr>
        <p:spPr>
          <a:xfrm>
            <a:off x="1791885" y="2765408"/>
            <a:ext cx="386914" cy="3146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9745" y="0"/>
                </a:moveTo>
                <a:lnTo>
                  <a:pt x="7428" y="3887"/>
                </a:lnTo>
                <a:lnTo>
                  <a:pt x="12357" y="8319"/>
                </a:lnTo>
                <a:lnTo>
                  <a:pt x="0" y="8319"/>
                </a:lnTo>
                <a:lnTo>
                  <a:pt x="0" y="13287"/>
                </a:lnTo>
                <a:lnTo>
                  <a:pt x="12286" y="13287"/>
                </a:lnTo>
                <a:lnTo>
                  <a:pt x="7418" y="17725"/>
                </a:lnTo>
                <a:lnTo>
                  <a:pt x="9755" y="21600"/>
                </a:lnTo>
                <a:lnTo>
                  <a:pt x="21600" y="10803"/>
                </a:lnTo>
                <a:lnTo>
                  <a:pt x="9745" y="0"/>
                </a:lnTo>
                <a:close/>
              </a:path>
            </a:pathLst>
          </a:custGeom>
          <a:solidFill>
            <a:srgbClr val="009051"/>
          </a:solidFill>
          <a:ln w="12700">
            <a:solidFill>
              <a:srgbClr val="009051"/>
            </a:solidFill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112" name="Flecha 10"/>
          <p:cNvSpPr/>
          <p:nvPr/>
        </p:nvSpPr>
        <p:spPr>
          <a:xfrm flipH="1">
            <a:off x="7000335" y="2765408"/>
            <a:ext cx="386915" cy="3146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9745" y="0"/>
                </a:moveTo>
                <a:lnTo>
                  <a:pt x="7428" y="3887"/>
                </a:lnTo>
                <a:lnTo>
                  <a:pt x="12357" y="8319"/>
                </a:lnTo>
                <a:lnTo>
                  <a:pt x="0" y="8319"/>
                </a:lnTo>
                <a:lnTo>
                  <a:pt x="0" y="13287"/>
                </a:lnTo>
                <a:lnTo>
                  <a:pt x="12286" y="13287"/>
                </a:lnTo>
                <a:lnTo>
                  <a:pt x="7418" y="17725"/>
                </a:lnTo>
                <a:lnTo>
                  <a:pt x="9755" y="21600"/>
                </a:lnTo>
                <a:lnTo>
                  <a:pt x="21600" y="10803"/>
                </a:lnTo>
                <a:lnTo>
                  <a:pt x="9745" y="0"/>
                </a:lnTo>
                <a:close/>
              </a:path>
            </a:pathLst>
          </a:custGeom>
          <a:solidFill>
            <a:srgbClr val="009051"/>
          </a:solidFill>
          <a:ln w="12700">
            <a:solidFill>
              <a:srgbClr val="009051"/>
            </a:solidFill>
          </a:ln>
        </p:spPr>
        <p:txBody>
          <a:bodyPr lIns="45719" rIns="45719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METODOLOGÍA…"/>
          <p:cNvSpPr txBox="1"/>
          <p:nvPr/>
        </p:nvSpPr>
        <p:spPr>
          <a:xfrm>
            <a:off x="70378" y="831838"/>
            <a:ext cx="1777725" cy="4935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 defTabSz="457200">
              <a:defRPr b="1" sz="1733">
                <a:latin typeface="Arial"/>
                <a:ea typeface="Arial"/>
                <a:cs typeface="Arial"/>
                <a:sym typeface="Arial"/>
              </a:defRPr>
            </a:pPr>
            <a:r>
              <a:t>METODOLOGÍA</a:t>
            </a:r>
          </a:p>
          <a:p>
            <a:pPr algn="ctr" defTabSz="457200">
              <a:defRPr sz="1033">
                <a:latin typeface="Arial"/>
                <a:ea typeface="Arial"/>
                <a:cs typeface="Arial"/>
                <a:sym typeface="Arial"/>
              </a:defRPr>
            </a:pPr>
            <a:r>
              <a:t>(Estudio promoter)</a:t>
            </a:r>
          </a:p>
        </p:txBody>
      </p:sp>
      <p:pic>
        <p:nvPicPr>
          <p:cNvPr id="115" name="Imagen" descr="Imagen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51811" y="1903854"/>
            <a:ext cx="1777725" cy="1234775"/>
          </a:xfrm>
          <a:prstGeom prst="rect">
            <a:avLst/>
          </a:prstGeom>
          <a:ln w="12700">
            <a:miter lim="400000"/>
          </a:ln>
        </p:spPr>
      </p:pic>
      <p:sp>
        <p:nvSpPr>
          <p:cNvPr id="116" name="DISEÑO DEL ESTUDIO:…"/>
          <p:cNvSpPr txBox="1"/>
          <p:nvPr/>
        </p:nvSpPr>
        <p:spPr>
          <a:xfrm>
            <a:off x="5340466" y="414671"/>
            <a:ext cx="2551819" cy="747401"/>
          </a:xfrm>
          <a:prstGeom prst="rect">
            <a:avLst/>
          </a:prstGeom>
          <a:ln w="12700">
            <a:solidFill>
              <a:srgbClr val="009051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1400">
                <a:latin typeface="Arial"/>
                <a:ea typeface="Arial"/>
                <a:cs typeface="Arial"/>
                <a:sym typeface="Arial"/>
              </a:defRPr>
            </a:pPr>
            <a:r>
              <a:t>DISEÑO DEL ESTUDIO: </a:t>
            </a:r>
          </a:p>
          <a:p>
            <a:pPr marL="160421" indent="-160421">
              <a:lnSpc>
                <a:spcPct val="120000"/>
              </a:lnSpc>
              <a:buSzPct val="100000"/>
              <a:buChar char="•"/>
              <a:defRPr sz="1400">
                <a:latin typeface="Arial"/>
                <a:ea typeface="Arial"/>
                <a:cs typeface="Arial"/>
                <a:sym typeface="Arial"/>
              </a:defRPr>
            </a:pPr>
            <a:r>
              <a:t>Multicéntrico</a:t>
            </a:r>
          </a:p>
          <a:p>
            <a:pPr marL="160421" indent="-160421">
              <a:lnSpc>
                <a:spcPct val="120000"/>
              </a:lnSpc>
              <a:buSzPct val="100000"/>
              <a:buChar char="•"/>
              <a:defRPr sz="1400">
                <a:latin typeface="Arial"/>
                <a:ea typeface="Arial"/>
                <a:cs typeface="Arial"/>
                <a:sym typeface="Arial"/>
              </a:defRPr>
            </a:pPr>
            <a:r>
              <a:t>Prospectivo </a:t>
            </a:r>
          </a:p>
        </p:txBody>
      </p:sp>
      <p:sp>
        <p:nvSpPr>
          <p:cNvPr id="117" name="CRITERIO INCLUSIÓN:…"/>
          <p:cNvSpPr txBox="1"/>
          <p:nvPr/>
        </p:nvSpPr>
        <p:spPr>
          <a:xfrm>
            <a:off x="5337498" y="1342878"/>
            <a:ext cx="2557755" cy="504724"/>
          </a:xfrm>
          <a:prstGeom prst="rect">
            <a:avLst/>
          </a:prstGeom>
          <a:ln w="12700">
            <a:solidFill>
              <a:srgbClr val="009051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1400">
                <a:latin typeface="Arial"/>
                <a:ea typeface="Arial"/>
                <a:cs typeface="Arial"/>
                <a:sym typeface="Arial"/>
              </a:defRPr>
            </a:pPr>
            <a:r>
              <a:t>CRITERIO INCLUSIÓN: </a:t>
            </a:r>
          </a:p>
          <a:p>
            <a:pPr>
              <a:defRPr sz="1400">
                <a:latin typeface="Arial"/>
                <a:ea typeface="Arial"/>
                <a:cs typeface="Arial"/>
                <a:sym typeface="Arial"/>
              </a:defRPr>
            </a:pPr>
            <a:r>
              <a:t>Pacientes con CP operables</a:t>
            </a:r>
          </a:p>
        </p:txBody>
      </p:sp>
      <p:sp>
        <p:nvSpPr>
          <p:cNvPr id="118" name="Flecha"/>
          <p:cNvSpPr/>
          <p:nvPr/>
        </p:nvSpPr>
        <p:spPr>
          <a:xfrm>
            <a:off x="3992374" y="3398575"/>
            <a:ext cx="4422364" cy="838361"/>
          </a:xfrm>
          <a:prstGeom prst="rightArrow">
            <a:avLst>
              <a:gd name="adj1" fmla="val 38721"/>
              <a:gd name="adj2" fmla="val 96600"/>
            </a:avLst>
          </a:prstGeom>
          <a:solidFill>
            <a:srgbClr val="FFFFFF"/>
          </a:solidFill>
          <a:ln w="25400">
            <a:solidFill>
              <a:srgbClr val="009051"/>
            </a:solidFill>
          </a:ln>
        </p:spPr>
        <p:txBody>
          <a:bodyPr lIns="45719" rIns="45719" anchor="ctr"/>
          <a:lstStyle/>
          <a:p>
            <a:pPr/>
          </a:p>
        </p:txBody>
      </p:sp>
      <p:pic>
        <p:nvPicPr>
          <p:cNvPr id="119" name="Imagen" descr="Image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0378" y="1914422"/>
            <a:ext cx="1777725" cy="1213639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22" name="Grupo"/>
          <p:cNvGrpSpPr/>
          <p:nvPr/>
        </p:nvGrpSpPr>
        <p:grpSpPr>
          <a:xfrm>
            <a:off x="512261" y="3664085"/>
            <a:ext cx="893959" cy="307341"/>
            <a:chOff x="0" y="-12700"/>
            <a:chExt cx="893958" cy="307339"/>
          </a:xfrm>
        </p:grpSpPr>
        <p:sp>
          <p:nvSpPr>
            <p:cNvPr id="120" name="Rectángulo"/>
            <p:cNvSpPr/>
            <p:nvPr/>
          </p:nvSpPr>
          <p:spPr>
            <a:xfrm>
              <a:off x="0" y="10832"/>
              <a:ext cx="893959" cy="283808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rgbClr val="00905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12700"/>
            </a:p>
          </p:txBody>
        </p:sp>
        <p:sp>
          <p:nvSpPr>
            <p:cNvPr id="121" name="preCia"/>
            <p:cNvSpPr txBox="1"/>
            <p:nvPr/>
          </p:nvSpPr>
          <p:spPr>
            <a:xfrm>
              <a:off x="5308" y="-12700"/>
              <a:ext cx="619744" cy="29171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>
                <a:defRPr sz="1400"/>
              </a:lvl1pPr>
            </a:lstStyle>
            <a:p>
              <a:pPr/>
              <a:r>
                <a:t>preCia</a:t>
              </a:r>
            </a:p>
          </p:txBody>
        </p:sp>
      </p:grpSp>
      <p:sp>
        <p:nvSpPr>
          <p:cNvPr id="123" name="1m"/>
          <p:cNvSpPr txBox="1"/>
          <p:nvPr/>
        </p:nvSpPr>
        <p:spPr>
          <a:xfrm>
            <a:off x="4085829" y="3670435"/>
            <a:ext cx="351133" cy="2888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1m</a:t>
            </a:r>
          </a:p>
        </p:txBody>
      </p:sp>
      <p:sp>
        <p:nvSpPr>
          <p:cNvPr id="124" name="3m"/>
          <p:cNvSpPr txBox="1"/>
          <p:nvPr/>
        </p:nvSpPr>
        <p:spPr>
          <a:xfrm>
            <a:off x="5058450" y="3670435"/>
            <a:ext cx="351134" cy="2888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3m</a:t>
            </a:r>
          </a:p>
        </p:txBody>
      </p:sp>
      <p:sp>
        <p:nvSpPr>
          <p:cNvPr id="125" name="6m"/>
          <p:cNvSpPr txBox="1"/>
          <p:nvPr/>
        </p:nvSpPr>
        <p:spPr>
          <a:xfrm>
            <a:off x="5922599" y="3670435"/>
            <a:ext cx="351134" cy="2888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6m</a:t>
            </a:r>
          </a:p>
        </p:txBody>
      </p:sp>
      <p:sp>
        <p:nvSpPr>
          <p:cNvPr id="126" name="36 meses"/>
          <p:cNvSpPr txBox="1"/>
          <p:nvPr/>
        </p:nvSpPr>
        <p:spPr>
          <a:xfrm>
            <a:off x="7432168" y="3670435"/>
            <a:ext cx="874983" cy="2888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36 meses</a:t>
            </a:r>
          </a:p>
        </p:txBody>
      </p:sp>
      <p:sp>
        <p:nvSpPr>
          <p:cNvPr id="127" name="…"/>
          <p:cNvSpPr txBox="1"/>
          <p:nvPr/>
        </p:nvSpPr>
        <p:spPr>
          <a:xfrm>
            <a:off x="6786748" y="3670435"/>
            <a:ext cx="281941" cy="2888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…</a:t>
            </a:r>
          </a:p>
        </p:txBody>
      </p:sp>
      <p:sp>
        <p:nvSpPr>
          <p:cNvPr id="128" name="Jeringa"/>
          <p:cNvSpPr/>
          <p:nvPr/>
        </p:nvSpPr>
        <p:spPr>
          <a:xfrm>
            <a:off x="905860" y="3161999"/>
            <a:ext cx="106761" cy="4681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4670" y="0"/>
                </a:moveTo>
                <a:lnTo>
                  <a:pt x="4670" y="610"/>
                </a:lnTo>
                <a:lnTo>
                  <a:pt x="7842" y="610"/>
                </a:lnTo>
                <a:lnTo>
                  <a:pt x="7842" y="2725"/>
                </a:lnTo>
                <a:lnTo>
                  <a:pt x="0" y="2725"/>
                </a:lnTo>
                <a:lnTo>
                  <a:pt x="0" y="3337"/>
                </a:lnTo>
                <a:lnTo>
                  <a:pt x="4700" y="3337"/>
                </a:lnTo>
                <a:lnTo>
                  <a:pt x="4700" y="14730"/>
                </a:lnTo>
                <a:lnTo>
                  <a:pt x="7072" y="14997"/>
                </a:lnTo>
                <a:lnTo>
                  <a:pt x="8643" y="17550"/>
                </a:lnTo>
                <a:lnTo>
                  <a:pt x="9985" y="17934"/>
                </a:lnTo>
                <a:lnTo>
                  <a:pt x="9985" y="21600"/>
                </a:lnTo>
                <a:lnTo>
                  <a:pt x="11586" y="21248"/>
                </a:lnTo>
                <a:lnTo>
                  <a:pt x="11586" y="17942"/>
                </a:lnTo>
                <a:lnTo>
                  <a:pt x="12957" y="17550"/>
                </a:lnTo>
                <a:lnTo>
                  <a:pt x="14521" y="14997"/>
                </a:lnTo>
                <a:lnTo>
                  <a:pt x="16900" y="14730"/>
                </a:lnTo>
                <a:lnTo>
                  <a:pt x="16900" y="14005"/>
                </a:lnTo>
                <a:lnTo>
                  <a:pt x="10800" y="14005"/>
                </a:lnTo>
                <a:lnTo>
                  <a:pt x="10800" y="13660"/>
                </a:lnTo>
                <a:lnTo>
                  <a:pt x="16900" y="13660"/>
                </a:lnTo>
                <a:lnTo>
                  <a:pt x="16900" y="13121"/>
                </a:lnTo>
                <a:lnTo>
                  <a:pt x="13795" y="13121"/>
                </a:lnTo>
                <a:lnTo>
                  <a:pt x="13795" y="12776"/>
                </a:lnTo>
                <a:lnTo>
                  <a:pt x="16900" y="12776"/>
                </a:lnTo>
                <a:lnTo>
                  <a:pt x="16900" y="12237"/>
                </a:lnTo>
                <a:lnTo>
                  <a:pt x="13795" y="12237"/>
                </a:lnTo>
                <a:lnTo>
                  <a:pt x="13795" y="11892"/>
                </a:lnTo>
                <a:lnTo>
                  <a:pt x="16900" y="11892"/>
                </a:lnTo>
                <a:lnTo>
                  <a:pt x="16900" y="11351"/>
                </a:lnTo>
                <a:lnTo>
                  <a:pt x="13795" y="11351"/>
                </a:lnTo>
                <a:lnTo>
                  <a:pt x="13795" y="11008"/>
                </a:lnTo>
                <a:lnTo>
                  <a:pt x="16900" y="11008"/>
                </a:lnTo>
                <a:lnTo>
                  <a:pt x="16900" y="10467"/>
                </a:lnTo>
                <a:lnTo>
                  <a:pt x="10800" y="10467"/>
                </a:lnTo>
                <a:lnTo>
                  <a:pt x="10800" y="10124"/>
                </a:lnTo>
                <a:lnTo>
                  <a:pt x="16900" y="10124"/>
                </a:lnTo>
                <a:lnTo>
                  <a:pt x="16900" y="9583"/>
                </a:lnTo>
                <a:lnTo>
                  <a:pt x="13795" y="9583"/>
                </a:lnTo>
                <a:lnTo>
                  <a:pt x="13795" y="9240"/>
                </a:lnTo>
                <a:lnTo>
                  <a:pt x="16900" y="9240"/>
                </a:lnTo>
                <a:lnTo>
                  <a:pt x="16900" y="8699"/>
                </a:lnTo>
                <a:lnTo>
                  <a:pt x="13795" y="8699"/>
                </a:lnTo>
                <a:lnTo>
                  <a:pt x="13795" y="8356"/>
                </a:lnTo>
                <a:lnTo>
                  <a:pt x="16900" y="8356"/>
                </a:lnTo>
                <a:lnTo>
                  <a:pt x="16900" y="7815"/>
                </a:lnTo>
                <a:lnTo>
                  <a:pt x="13795" y="7815"/>
                </a:lnTo>
                <a:lnTo>
                  <a:pt x="13795" y="7470"/>
                </a:lnTo>
                <a:lnTo>
                  <a:pt x="16900" y="7470"/>
                </a:lnTo>
                <a:lnTo>
                  <a:pt x="16900" y="6931"/>
                </a:lnTo>
                <a:lnTo>
                  <a:pt x="10800" y="6931"/>
                </a:lnTo>
                <a:lnTo>
                  <a:pt x="10800" y="6586"/>
                </a:lnTo>
                <a:lnTo>
                  <a:pt x="16900" y="6586"/>
                </a:lnTo>
                <a:lnTo>
                  <a:pt x="16900" y="6045"/>
                </a:lnTo>
                <a:lnTo>
                  <a:pt x="13795" y="6045"/>
                </a:lnTo>
                <a:lnTo>
                  <a:pt x="13795" y="5702"/>
                </a:lnTo>
                <a:lnTo>
                  <a:pt x="16900" y="5702"/>
                </a:lnTo>
                <a:lnTo>
                  <a:pt x="16900" y="5161"/>
                </a:lnTo>
                <a:lnTo>
                  <a:pt x="13795" y="5161"/>
                </a:lnTo>
                <a:lnTo>
                  <a:pt x="13795" y="4818"/>
                </a:lnTo>
                <a:lnTo>
                  <a:pt x="16900" y="4818"/>
                </a:lnTo>
                <a:lnTo>
                  <a:pt x="16900" y="4277"/>
                </a:lnTo>
                <a:lnTo>
                  <a:pt x="13795" y="4277"/>
                </a:lnTo>
                <a:lnTo>
                  <a:pt x="13795" y="3934"/>
                </a:lnTo>
                <a:lnTo>
                  <a:pt x="16900" y="3934"/>
                </a:lnTo>
                <a:lnTo>
                  <a:pt x="16900" y="3337"/>
                </a:lnTo>
                <a:lnTo>
                  <a:pt x="21600" y="3337"/>
                </a:lnTo>
                <a:lnTo>
                  <a:pt x="21600" y="2725"/>
                </a:lnTo>
                <a:lnTo>
                  <a:pt x="13758" y="2725"/>
                </a:lnTo>
                <a:lnTo>
                  <a:pt x="13758" y="610"/>
                </a:lnTo>
                <a:lnTo>
                  <a:pt x="16930" y="610"/>
                </a:lnTo>
                <a:lnTo>
                  <a:pt x="16930" y="0"/>
                </a:lnTo>
                <a:lnTo>
                  <a:pt x="4670" y="0"/>
                </a:lnTo>
                <a:close/>
              </a:path>
            </a:pathLst>
          </a:custGeom>
          <a:solidFill>
            <a:srgbClr val="FFFFFF"/>
          </a:solidFill>
          <a:ln>
            <a:solidFill>
              <a:srgbClr val="009051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/>
          </a:p>
        </p:txBody>
      </p:sp>
      <p:sp>
        <p:nvSpPr>
          <p:cNvPr id="129" name="Jeringa"/>
          <p:cNvSpPr/>
          <p:nvPr/>
        </p:nvSpPr>
        <p:spPr>
          <a:xfrm>
            <a:off x="4204933" y="3161999"/>
            <a:ext cx="106761" cy="4681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4670" y="0"/>
                </a:moveTo>
                <a:lnTo>
                  <a:pt x="4670" y="610"/>
                </a:lnTo>
                <a:lnTo>
                  <a:pt x="7842" y="610"/>
                </a:lnTo>
                <a:lnTo>
                  <a:pt x="7842" y="2725"/>
                </a:lnTo>
                <a:lnTo>
                  <a:pt x="0" y="2725"/>
                </a:lnTo>
                <a:lnTo>
                  <a:pt x="0" y="3337"/>
                </a:lnTo>
                <a:lnTo>
                  <a:pt x="4700" y="3337"/>
                </a:lnTo>
                <a:lnTo>
                  <a:pt x="4700" y="14730"/>
                </a:lnTo>
                <a:lnTo>
                  <a:pt x="7072" y="14997"/>
                </a:lnTo>
                <a:lnTo>
                  <a:pt x="8643" y="17550"/>
                </a:lnTo>
                <a:lnTo>
                  <a:pt x="9985" y="17934"/>
                </a:lnTo>
                <a:lnTo>
                  <a:pt x="9985" y="21600"/>
                </a:lnTo>
                <a:lnTo>
                  <a:pt x="11586" y="21248"/>
                </a:lnTo>
                <a:lnTo>
                  <a:pt x="11586" y="17942"/>
                </a:lnTo>
                <a:lnTo>
                  <a:pt x="12957" y="17550"/>
                </a:lnTo>
                <a:lnTo>
                  <a:pt x="14521" y="14997"/>
                </a:lnTo>
                <a:lnTo>
                  <a:pt x="16900" y="14730"/>
                </a:lnTo>
                <a:lnTo>
                  <a:pt x="16900" y="14005"/>
                </a:lnTo>
                <a:lnTo>
                  <a:pt x="10800" y="14005"/>
                </a:lnTo>
                <a:lnTo>
                  <a:pt x="10800" y="13660"/>
                </a:lnTo>
                <a:lnTo>
                  <a:pt x="16900" y="13660"/>
                </a:lnTo>
                <a:lnTo>
                  <a:pt x="16900" y="13121"/>
                </a:lnTo>
                <a:lnTo>
                  <a:pt x="13795" y="13121"/>
                </a:lnTo>
                <a:lnTo>
                  <a:pt x="13795" y="12776"/>
                </a:lnTo>
                <a:lnTo>
                  <a:pt x="16900" y="12776"/>
                </a:lnTo>
                <a:lnTo>
                  <a:pt x="16900" y="12237"/>
                </a:lnTo>
                <a:lnTo>
                  <a:pt x="13795" y="12237"/>
                </a:lnTo>
                <a:lnTo>
                  <a:pt x="13795" y="11892"/>
                </a:lnTo>
                <a:lnTo>
                  <a:pt x="16900" y="11892"/>
                </a:lnTo>
                <a:lnTo>
                  <a:pt x="16900" y="11351"/>
                </a:lnTo>
                <a:lnTo>
                  <a:pt x="13795" y="11351"/>
                </a:lnTo>
                <a:lnTo>
                  <a:pt x="13795" y="11008"/>
                </a:lnTo>
                <a:lnTo>
                  <a:pt x="16900" y="11008"/>
                </a:lnTo>
                <a:lnTo>
                  <a:pt x="16900" y="10467"/>
                </a:lnTo>
                <a:lnTo>
                  <a:pt x="10800" y="10467"/>
                </a:lnTo>
                <a:lnTo>
                  <a:pt x="10800" y="10124"/>
                </a:lnTo>
                <a:lnTo>
                  <a:pt x="16900" y="10124"/>
                </a:lnTo>
                <a:lnTo>
                  <a:pt x="16900" y="9583"/>
                </a:lnTo>
                <a:lnTo>
                  <a:pt x="13795" y="9583"/>
                </a:lnTo>
                <a:lnTo>
                  <a:pt x="13795" y="9240"/>
                </a:lnTo>
                <a:lnTo>
                  <a:pt x="16900" y="9240"/>
                </a:lnTo>
                <a:lnTo>
                  <a:pt x="16900" y="8699"/>
                </a:lnTo>
                <a:lnTo>
                  <a:pt x="13795" y="8699"/>
                </a:lnTo>
                <a:lnTo>
                  <a:pt x="13795" y="8356"/>
                </a:lnTo>
                <a:lnTo>
                  <a:pt x="16900" y="8356"/>
                </a:lnTo>
                <a:lnTo>
                  <a:pt x="16900" y="7815"/>
                </a:lnTo>
                <a:lnTo>
                  <a:pt x="13795" y="7815"/>
                </a:lnTo>
                <a:lnTo>
                  <a:pt x="13795" y="7470"/>
                </a:lnTo>
                <a:lnTo>
                  <a:pt x="16900" y="7470"/>
                </a:lnTo>
                <a:lnTo>
                  <a:pt x="16900" y="6931"/>
                </a:lnTo>
                <a:lnTo>
                  <a:pt x="10800" y="6931"/>
                </a:lnTo>
                <a:lnTo>
                  <a:pt x="10800" y="6586"/>
                </a:lnTo>
                <a:lnTo>
                  <a:pt x="16900" y="6586"/>
                </a:lnTo>
                <a:lnTo>
                  <a:pt x="16900" y="6045"/>
                </a:lnTo>
                <a:lnTo>
                  <a:pt x="13795" y="6045"/>
                </a:lnTo>
                <a:lnTo>
                  <a:pt x="13795" y="5702"/>
                </a:lnTo>
                <a:lnTo>
                  <a:pt x="16900" y="5702"/>
                </a:lnTo>
                <a:lnTo>
                  <a:pt x="16900" y="5161"/>
                </a:lnTo>
                <a:lnTo>
                  <a:pt x="13795" y="5161"/>
                </a:lnTo>
                <a:lnTo>
                  <a:pt x="13795" y="4818"/>
                </a:lnTo>
                <a:lnTo>
                  <a:pt x="16900" y="4818"/>
                </a:lnTo>
                <a:lnTo>
                  <a:pt x="16900" y="4277"/>
                </a:lnTo>
                <a:lnTo>
                  <a:pt x="13795" y="4277"/>
                </a:lnTo>
                <a:lnTo>
                  <a:pt x="13795" y="3934"/>
                </a:lnTo>
                <a:lnTo>
                  <a:pt x="16900" y="3934"/>
                </a:lnTo>
                <a:lnTo>
                  <a:pt x="16900" y="3337"/>
                </a:lnTo>
                <a:lnTo>
                  <a:pt x="21600" y="3337"/>
                </a:lnTo>
                <a:lnTo>
                  <a:pt x="21600" y="2725"/>
                </a:lnTo>
                <a:lnTo>
                  <a:pt x="13758" y="2725"/>
                </a:lnTo>
                <a:lnTo>
                  <a:pt x="13758" y="610"/>
                </a:lnTo>
                <a:lnTo>
                  <a:pt x="16930" y="610"/>
                </a:lnTo>
                <a:lnTo>
                  <a:pt x="16930" y="0"/>
                </a:lnTo>
                <a:lnTo>
                  <a:pt x="4670" y="0"/>
                </a:lnTo>
                <a:close/>
              </a:path>
            </a:pathLst>
          </a:custGeom>
          <a:solidFill>
            <a:srgbClr val="FFFFFF"/>
          </a:solidFill>
          <a:ln>
            <a:solidFill>
              <a:srgbClr val="009051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/>
          </a:p>
        </p:txBody>
      </p:sp>
      <p:sp>
        <p:nvSpPr>
          <p:cNvPr id="130" name="Jeringa"/>
          <p:cNvSpPr/>
          <p:nvPr/>
        </p:nvSpPr>
        <p:spPr>
          <a:xfrm>
            <a:off x="5177554" y="3161999"/>
            <a:ext cx="106761" cy="4681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4670" y="0"/>
                </a:moveTo>
                <a:lnTo>
                  <a:pt x="4670" y="610"/>
                </a:lnTo>
                <a:lnTo>
                  <a:pt x="7842" y="610"/>
                </a:lnTo>
                <a:lnTo>
                  <a:pt x="7842" y="2725"/>
                </a:lnTo>
                <a:lnTo>
                  <a:pt x="0" y="2725"/>
                </a:lnTo>
                <a:lnTo>
                  <a:pt x="0" y="3337"/>
                </a:lnTo>
                <a:lnTo>
                  <a:pt x="4700" y="3337"/>
                </a:lnTo>
                <a:lnTo>
                  <a:pt x="4700" y="14730"/>
                </a:lnTo>
                <a:lnTo>
                  <a:pt x="7072" y="14997"/>
                </a:lnTo>
                <a:lnTo>
                  <a:pt x="8643" y="17550"/>
                </a:lnTo>
                <a:lnTo>
                  <a:pt x="9985" y="17934"/>
                </a:lnTo>
                <a:lnTo>
                  <a:pt x="9985" y="21600"/>
                </a:lnTo>
                <a:lnTo>
                  <a:pt x="11586" y="21248"/>
                </a:lnTo>
                <a:lnTo>
                  <a:pt x="11586" y="17942"/>
                </a:lnTo>
                <a:lnTo>
                  <a:pt x="12957" y="17550"/>
                </a:lnTo>
                <a:lnTo>
                  <a:pt x="14521" y="14997"/>
                </a:lnTo>
                <a:lnTo>
                  <a:pt x="16900" y="14730"/>
                </a:lnTo>
                <a:lnTo>
                  <a:pt x="16900" y="14005"/>
                </a:lnTo>
                <a:lnTo>
                  <a:pt x="10800" y="14005"/>
                </a:lnTo>
                <a:lnTo>
                  <a:pt x="10800" y="13660"/>
                </a:lnTo>
                <a:lnTo>
                  <a:pt x="16900" y="13660"/>
                </a:lnTo>
                <a:lnTo>
                  <a:pt x="16900" y="13121"/>
                </a:lnTo>
                <a:lnTo>
                  <a:pt x="13795" y="13121"/>
                </a:lnTo>
                <a:lnTo>
                  <a:pt x="13795" y="12776"/>
                </a:lnTo>
                <a:lnTo>
                  <a:pt x="16900" y="12776"/>
                </a:lnTo>
                <a:lnTo>
                  <a:pt x="16900" y="12237"/>
                </a:lnTo>
                <a:lnTo>
                  <a:pt x="13795" y="12237"/>
                </a:lnTo>
                <a:lnTo>
                  <a:pt x="13795" y="11892"/>
                </a:lnTo>
                <a:lnTo>
                  <a:pt x="16900" y="11892"/>
                </a:lnTo>
                <a:lnTo>
                  <a:pt x="16900" y="11351"/>
                </a:lnTo>
                <a:lnTo>
                  <a:pt x="13795" y="11351"/>
                </a:lnTo>
                <a:lnTo>
                  <a:pt x="13795" y="11008"/>
                </a:lnTo>
                <a:lnTo>
                  <a:pt x="16900" y="11008"/>
                </a:lnTo>
                <a:lnTo>
                  <a:pt x="16900" y="10467"/>
                </a:lnTo>
                <a:lnTo>
                  <a:pt x="10800" y="10467"/>
                </a:lnTo>
                <a:lnTo>
                  <a:pt x="10800" y="10124"/>
                </a:lnTo>
                <a:lnTo>
                  <a:pt x="16900" y="10124"/>
                </a:lnTo>
                <a:lnTo>
                  <a:pt x="16900" y="9583"/>
                </a:lnTo>
                <a:lnTo>
                  <a:pt x="13795" y="9583"/>
                </a:lnTo>
                <a:lnTo>
                  <a:pt x="13795" y="9240"/>
                </a:lnTo>
                <a:lnTo>
                  <a:pt x="16900" y="9240"/>
                </a:lnTo>
                <a:lnTo>
                  <a:pt x="16900" y="8699"/>
                </a:lnTo>
                <a:lnTo>
                  <a:pt x="13795" y="8699"/>
                </a:lnTo>
                <a:lnTo>
                  <a:pt x="13795" y="8356"/>
                </a:lnTo>
                <a:lnTo>
                  <a:pt x="16900" y="8356"/>
                </a:lnTo>
                <a:lnTo>
                  <a:pt x="16900" y="7815"/>
                </a:lnTo>
                <a:lnTo>
                  <a:pt x="13795" y="7815"/>
                </a:lnTo>
                <a:lnTo>
                  <a:pt x="13795" y="7470"/>
                </a:lnTo>
                <a:lnTo>
                  <a:pt x="16900" y="7470"/>
                </a:lnTo>
                <a:lnTo>
                  <a:pt x="16900" y="6931"/>
                </a:lnTo>
                <a:lnTo>
                  <a:pt x="10800" y="6931"/>
                </a:lnTo>
                <a:lnTo>
                  <a:pt x="10800" y="6586"/>
                </a:lnTo>
                <a:lnTo>
                  <a:pt x="16900" y="6586"/>
                </a:lnTo>
                <a:lnTo>
                  <a:pt x="16900" y="6045"/>
                </a:lnTo>
                <a:lnTo>
                  <a:pt x="13795" y="6045"/>
                </a:lnTo>
                <a:lnTo>
                  <a:pt x="13795" y="5702"/>
                </a:lnTo>
                <a:lnTo>
                  <a:pt x="16900" y="5702"/>
                </a:lnTo>
                <a:lnTo>
                  <a:pt x="16900" y="5161"/>
                </a:lnTo>
                <a:lnTo>
                  <a:pt x="13795" y="5161"/>
                </a:lnTo>
                <a:lnTo>
                  <a:pt x="13795" y="4818"/>
                </a:lnTo>
                <a:lnTo>
                  <a:pt x="16900" y="4818"/>
                </a:lnTo>
                <a:lnTo>
                  <a:pt x="16900" y="4277"/>
                </a:lnTo>
                <a:lnTo>
                  <a:pt x="13795" y="4277"/>
                </a:lnTo>
                <a:lnTo>
                  <a:pt x="13795" y="3934"/>
                </a:lnTo>
                <a:lnTo>
                  <a:pt x="16900" y="3934"/>
                </a:lnTo>
                <a:lnTo>
                  <a:pt x="16900" y="3337"/>
                </a:lnTo>
                <a:lnTo>
                  <a:pt x="21600" y="3337"/>
                </a:lnTo>
                <a:lnTo>
                  <a:pt x="21600" y="2725"/>
                </a:lnTo>
                <a:lnTo>
                  <a:pt x="13758" y="2725"/>
                </a:lnTo>
                <a:lnTo>
                  <a:pt x="13758" y="610"/>
                </a:lnTo>
                <a:lnTo>
                  <a:pt x="16930" y="610"/>
                </a:lnTo>
                <a:lnTo>
                  <a:pt x="16930" y="0"/>
                </a:lnTo>
                <a:lnTo>
                  <a:pt x="4670" y="0"/>
                </a:lnTo>
                <a:close/>
              </a:path>
            </a:pathLst>
          </a:custGeom>
          <a:solidFill>
            <a:srgbClr val="FFFFFF"/>
          </a:solidFill>
          <a:ln>
            <a:solidFill>
              <a:srgbClr val="009051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/>
          </a:p>
        </p:txBody>
      </p:sp>
      <p:sp>
        <p:nvSpPr>
          <p:cNvPr id="131" name="Jeringa"/>
          <p:cNvSpPr/>
          <p:nvPr/>
        </p:nvSpPr>
        <p:spPr>
          <a:xfrm>
            <a:off x="6041703" y="3161999"/>
            <a:ext cx="106761" cy="4681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4670" y="0"/>
                </a:moveTo>
                <a:lnTo>
                  <a:pt x="4670" y="610"/>
                </a:lnTo>
                <a:lnTo>
                  <a:pt x="7842" y="610"/>
                </a:lnTo>
                <a:lnTo>
                  <a:pt x="7842" y="2725"/>
                </a:lnTo>
                <a:lnTo>
                  <a:pt x="0" y="2725"/>
                </a:lnTo>
                <a:lnTo>
                  <a:pt x="0" y="3337"/>
                </a:lnTo>
                <a:lnTo>
                  <a:pt x="4700" y="3337"/>
                </a:lnTo>
                <a:lnTo>
                  <a:pt x="4700" y="14730"/>
                </a:lnTo>
                <a:lnTo>
                  <a:pt x="7072" y="14997"/>
                </a:lnTo>
                <a:lnTo>
                  <a:pt x="8643" y="17550"/>
                </a:lnTo>
                <a:lnTo>
                  <a:pt x="9985" y="17934"/>
                </a:lnTo>
                <a:lnTo>
                  <a:pt x="9985" y="21600"/>
                </a:lnTo>
                <a:lnTo>
                  <a:pt x="11586" y="21248"/>
                </a:lnTo>
                <a:lnTo>
                  <a:pt x="11586" y="17942"/>
                </a:lnTo>
                <a:lnTo>
                  <a:pt x="12957" y="17550"/>
                </a:lnTo>
                <a:lnTo>
                  <a:pt x="14521" y="14997"/>
                </a:lnTo>
                <a:lnTo>
                  <a:pt x="16900" y="14730"/>
                </a:lnTo>
                <a:lnTo>
                  <a:pt x="16900" y="14005"/>
                </a:lnTo>
                <a:lnTo>
                  <a:pt x="10800" y="14005"/>
                </a:lnTo>
                <a:lnTo>
                  <a:pt x="10800" y="13660"/>
                </a:lnTo>
                <a:lnTo>
                  <a:pt x="16900" y="13660"/>
                </a:lnTo>
                <a:lnTo>
                  <a:pt x="16900" y="13121"/>
                </a:lnTo>
                <a:lnTo>
                  <a:pt x="13795" y="13121"/>
                </a:lnTo>
                <a:lnTo>
                  <a:pt x="13795" y="12776"/>
                </a:lnTo>
                <a:lnTo>
                  <a:pt x="16900" y="12776"/>
                </a:lnTo>
                <a:lnTo>
                  <a:pt x="16900" y="12237"/>
                </a:lnTo>
                <a:lnTo>
                  <a:pt x="13795" y="12237"/>
                </a:lnTo>
                <a:lnTo>
                  <a:pt x="13795" y="11892"/>
                </a:lnTo>
                <a:lnTo>
                  <a:pt x="16900" y="11892"/>
                </a:lnTo>
                <a:lnTo>
                  <a:pt x="16900" y="11351"/>
                </a:lnTo>
                <a:lnTo>
                  <a:pt x="13795" y="11351"/>
                </a:lnTo>
                <a:lnTo>
                  <a:pt x="13795" y="11008"/>
                </a:lnTo>
                <a:lnTo>
                  <a:pt x="16900" y="11008"/>
                </a:lnTo>
                <a:lnTo>
                  <a:pt x="16900" y="10467"/>
                </a:lnTo>
                <a:lnTo>
                  <a:pt x="10800" y="10467"/>
                </a:lnTo>
                <a:lnTo>
                  <a:pt x="10800" y="10124"/>
                </a:lnTo>
                <a:lnTo>
                  <a:pt x="16900" y="10124"/>
                </a:lnTo>
                <a:lnTo>
                  <a:pt x="16900" y="9583"/>
                </a:lnTo>
                <a:lnTo>
                  <a:pt x="13795" y="9583"/>
                </a:lnTo>
                <a:lnTo>
                  <a:pt x="13795" y="9240"/>
                </a:lnTo>
                <a:lnTo>
                  <a:pt x="16900" y="9240"/>
                </a:lnTo>
                <a:lnTo>
                  <a:pt x="16900" y="8699"/>
                </a:lnTo>
                <a:lnTo>
                  <a:pt x="13795" y="8699"/>
                </a:lnTo>
                <a:lnTo>
                  <a:pt x="13795" y="8356"/>
                </a:lnTo>
                <a:lnTo>
                  <a:pt x="16900" y="8356"/>
                </a:lnTo>
                <a:lnTo>
                  <a:pt x="16900" y="7815"/>
                </a:lnTo>
                <a:lnTo>
                  <a:pt x="13795" y="7815"/>
                </a:lnTo>
                <a:lnTo>
                  <a:pt x="13795" y="7470"/>
                </a:lnTo>
                <a:lnTo>
                  <a:pt x="16900" y="7470"/>
                </a:lnTo>
                <a:lnTo>
                  <a:pt x="16900" y="6931"/>
                </a:lnTo>
                <a:lnTo>
                  <a:pt x="10800" y="6931"/>
                </a:lnTo>
                <a:lnTo>
                  <a:pt x="10800" y="6586"/>
                </a:lnTo>
                <a:lnTo>
                  <a:pt x="16900" y="6586"/>
                </a:lnTo>
                <a:lnTo>
                  <a:pt x="16900" y="6045"/>
                </a:lnTo>
                <a:lnTo>
                  <a:pt x="13795" y="6045"/>
                </a:lnTo>
                <a:lnTo>
                  <a:pt x="13795" y="5702"/>
                </a:lnTo>
                <a:lnTo>
                  <a:pt x="16900" y="5702"/>
                </a:lnTo>
                <a:lnTo>
                  <a:pt x="16900" y="5161"/>
                </a:lnTo>
                <a:lnTo>
                  <a:pt x="13795" y="5161"/>
                </a:lnTo>
                <a:lnTo>
                  <a:pt x="13795" y="4818"/>
                </a:lnTo>
                <a:lnTo>
                  <a:pt x="16900" y="4818"/>
                </a:lnTo>
                <a:lnTo>
                  <a:pt x="16900" y="4277"/>
                </a:lnTo>
                <a:lnTo>
                  <a:pt x="13795" y="4277"/>
                </a:lnTo>
                <a:lnTo>
                  <a:pt x="13795" y="3934"/>
                </a:lnTo>
                <a:lnTo>
                  <a:pt x="16900" y="3934"/>
                </a:lnTo>
                <a:lnTo>
                  <a:pt x="16900" y="3337"/>
                </a:lnTo>
                <a:lnTo>
                  <a:pt x="21600" y="3337"/>
                </a:lnTo>
                <a:lnTo>
                  <a:pt x="21600" y="2725"/>
                </a:lnTo>
                <a:lnTo>
                  <a:pt x="13758" y="2725"/>
                </a:lnTo>
                <a:lnTo>
                  <a:pt x="13758" y="610"/>
                </a:lnTo>
                <a:lnTo>
                  <a:pt x="16930" y="610"/>
                </a:lnTo>
                <a:lnTo>
                  <a:pt x="16930" y="0"/>
                </a:lnTo>
                <a:lnTo>
                  <a:pt x="4670" y="0"/>
                </a:lnTo>
                <a:close/>
              </a:path>
            </a:pathLst>
          </a:custGeom>
          <a:solidFill>
            <a:srgbClr val="FFFFFF"/>
          </a:solidFill>
          <a:ln>
            <a:solidFill>
              <a:srgbClr val="009051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/>
          </a:p>
        </p:txBody>
      </p:sp>
      <p:sp>
        <p:nvSpPr>
          <p:cNvPr id="132" name="Línea"/>
          <p:cNvSpPr/>
          <p:nvPr/>
        </p:nvSpPr>
        <p:spPr>
          <a:xfrm>
            <a:off x="1414070" y="3817755"/>
            <a:ext cx="2557755" cy="1"/>
          </a:xfrm>
          <a:prstGeom prst="line">
            <a:avLst/>
          </a:prstGeom>
          <a:ln w="12700">
            <a:solidFill>
              <a:srgbClr val="009051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33" name="Línea"/>
          <p:cNvSpPr/>
          <p:nvPr/>
        </p:nvSpPr>
        <p:spPr>
          <a:xfrm flipV="1">
            <a:off x="2940673" y="3145070"/>
            <a:ext cx="1" cy="678729"/>
          </a:xfrm>
          <a:prstGeom prst="line">
            <a:avLst/>
          </a:prstGeom>
          <a:ln w="12700">
            <a:solidFill>
              <a:srgbClr val="009051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34" name="46…"/>
          <p:cNvSpPr txBox="1"/>
          <p:nvPr/>
        </p:nvSpPr>
        <p:spPr>
          <a:xfrm>
            <a:off x="1635047" y="4124262"/>
            <a:ext cx="1675171" cy="4920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400">
                <a:latin typeface="Arial"/>
                <a:ea typeface="Arial"/>
                <a:cs typeface="Arial"/>
                <a:sym typeface="Arial"/>
              </a:defRPr>
            </a:pPr>
            <a:r>
              <a:t>46 </a:t>
            </a:r>
          </a:p>
          <a:p>
            <a:pPr algn="ctr">
              <a:defRPr sz="1400">
                <a:latin typeface="Arial"/>
                <a:ea typeface="Arial"/>
                <a:cs typeface="Arial"/>
                <a:sym typeface="Arial"/>
              </a:defRPr>
            </a:pPr>
            <a:r>
              <a:t>Pacientes (CPNCP)</a:t>
            </a:r>
          </a:p>
        </p:txBody>
      </p:sp>
      <p:sp>
        <p:nvSpPr>
          <p:cNvPr id="135" name="FECHA INICIO: Enero 2019"/>
          <p:cNvSpPr txBox="1"/>
          <p:nvPr/>
        </p:nvSpPr>
        <p:spPr>
          <a:xfrm>
            <a:off x="5322680" y="2028407"/>
            <a:ext cx="2557755" cy="301525"/>
          </a:xfrm>
          <a:prstGeom prst="rect">
            <a:avLst/>
          </a:prstGeom>
          <a:ln w="12700">
            <a:solidFill>
              <a:srgbClr val="009051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400"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FECHA INICIO: </a:t>
            </a:r>
            <a:r>
              <a:t>Enero 2019</a:t>
            </a:r>
          </a:p>
        </p:txBody>
      </p:sp>
      <p:sp>
        <p:nvSpPr>
          <p:cNvPr id="136" name="30…"/>
          <p:cNvSpPr txBox="1"/>
          <p:nvPr/>
        </p:nvSpPr>
        <p:spPr>
          <a:xfrm>
            <a:off x="5130162" y="4162362"/>
            <a:ext cx="1119626" cy="4920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1400">
                <a:latin typeface="Arial"/>
                <a:ea typeface="Arial"/>
                <a:cs typeface="Arial"/>
                <a:sym typeface="Arial"/>
              </a:defRPr>
            </a:pPr>
            <a:r>
              <a:t>30 </a:t>
            </a:r>
          </a:p>
          <a:p>
            <a:pPr algn="ctr">
              <a:defRPr sz="1400">
                <a:latin typeface="Arial"/>
                <a:ea typeface="Arial"/>
                <a:cs typeface="Arial"/>
                <a:sym typeface="Arial"/>
              </a:defRPr>
            </a:pPr>
            <a:r>
              <a:t>Pacientes</a:t>
            </a:r>
          </a:p>
        </p:txBody>
      </p:sp>
      <p:sp>
        <p:nvSpPr>
          <p:cNvPr id="137" name="Línea"/>
          <p:cNvSpPr/>
          <p:nvPr/>
        </p:nvSpPr>
        <p:spPr>
          <a:xfrm flipV="1">
            <a:off x="4261395" y="3992806"/>
            <a:ext cx="1" cy="390424"/>
          </a:xfrm>
          <a:prstGeom prst="line">
            <a:avLst/>
          </a:prstGeom>
          <a:ln w="12700">
            <a:solidFill>
              <a:srgbClr val="009051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38" name="Línea"/>
          <p:cNvSpPr/>
          <p:nvPr/>
        </p:nvSpPr>
        <p:spPr>
          <a:xfrm flipV="1">
            <a:off x="959240" y="3992806"/>
            <a:ext cx="1" cy="390424"/>
          </a:xfrm>
          <a:prstGeom prst="line">
            <a:avLst/>
          </a:prstGeom>
          <a:ln w="12700">
            <a:solidFill>
              <a:srgbClr val="009051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39" name="Línea"/>
          <p:cNvSpPr/>
          <p:nvPr/>
        </p:nvSpPr>
        <p:spPr>
          <a:xfrm>
            <a:off x="960892" y="4382974"/>
            <a:ext cx="585862" cy="1"/>
          </a:xfrm>
          <a:prstGeom prst="line">
            <a:avLst/>
          </a:prstGeom>
          <a:ln w="12700">
            <a:solidFill>
              <a:srgbClr val="009051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40" name="Línea"/>
          <p:cNvSpPr/>
          <p:nvPr/>
        </p:nvSpPr>
        <p:spPr>
          <a:xfrm>
            <a:off x="3676378" y="4382974"/>
            <a:ext cx="585862" cy="1"/>
          </a:xfrm>
          <a:prstGeom prst="line">
            <a:avLst/>
          </a:prstGeom>
          <a:ln w="12700">
            <a:solidFill>
              <a:srgbClr val="009051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41" name="Línea"/>
          <p:cNvSpPr/>
          <p:nvPr/>
        </p:nvSpPr>
        <p:spPr>
          <a:xfrm flipV="1">
            <a:off x="5192114" y="3992806"/>
            <a:ext cx="1" cy="390424"/>
          </a:xfrm>
          <a:prstGeom prst="line">
            <a:avLst/>
          </a:prstGeom>
          <a:ln w="12700">
            <a:solidFill>
              <a:srgbClr val="009051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42" name="Línea"/>
          <p:cNvSpPr/>
          <p:nvPr/>
        </p:nvSpPr>
        <p:spPr>
          <a:xfrm>
            <a:off x="5181066" y="4382974"/>
            <a:ext cx="268362" cy="1"/>
          </a:xfrm>
          <a:prstGeom prst="line">
            <a:avLst/>
          </a:prstGeom>
          <a:ln w="12700">
            <a:solidFill>
              <a:srgbClr val="009051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43" name="Línea"/>
          <p:cNvSpPr/>
          <p:nvPr/>
        </p:nvSpPr>
        <p:spPr>
          <a:xfrm flipV="1">
            <a:off x="6203556" y="3992806"/>
            <a:ext cx="1" cy="390424"/>
          </a:xfrm>
          <a:prstGeom prst="line">
            <a:avLst/>
          </a:prstGeom>
          <a:ln w="12700">
            <a:solidFill>
              <a:srgbClr val="009051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44" name="Línea"/>
          <p:cNvSpPr/>
          <p:nvPr/>
        </p:nvSpPr>
        <p:spPr>
          <a:xfrm>
            <a:off x="5938585" y="4382974"/>
            <a:ext cx="268362" cy="1"/>
          </a:xfrm>
          <a:prstGeom prst="line">
            <a:avLst/>
          </a:prstGeom>
          <a:ln w="12700">
            <a:solidFill>
              <a:srgbClr val="009051"/>
            </a:solidFill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Imagen" descr="Imagen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49870" y="2171108"/>
            <a:ext cx="1777725" cy="1685834"/>
          </a:xfrm>
          <a:prstGeom prst="rect">
            <a:avLst/>
          </a:prstGeom>
          <a:ln w="12700">
            <a:miter lim="400000"/>
          </a:ln>
        </p:spPr>
      </p:pic>
      <p:sp>
        <p:nvSpPr>
          <p:cNvPr id="147" name="1)"/>
          <p:cNvSpPr txBox="1"/>
          <p:nvPr/>
        </p:nvSpPr>
        <p:spPr>
          <a:xfrm>
            <a:off x="-14542" y="1780516"/>
            <a:ext cx="329988" cy="375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1)</a:t>
            </a:r>
          </a:p>
        </p:txBody>
      </p:sp>
      <p:sp>
        <p:nvSpPr>
          <p:cNvPr id="148" name="Determinación de perfiles metabolómicos"/>
          <p:cNvSpPr txBox="1"/>
          <p:nvPr/>
        </p:nvSpPr>
        <p:spPr>
          <a:xfrm>
            <a:off x="332290" y="1698134"/>
            <a:ext cx="2275664" cy="4920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Determinación de perfiles metabolómicos</a:t>
            </a:r>
          </a:p>
        </p:txBody>
      </p:sp>
      <p:sp>
        <p:nvSpPr>
          <p:cNvPr id="149" name="Espectrometría de masas de alta resolución (Q-TOFMS)"/>
          <p:cNvSpPr txBox="1"/>
          <p:nvPr/>
        </p:nvSpPr>
        <p:spPr>
          <a:xfrm>
            <a:off x="271354" y="3993157"/>
            <a:ext cx="2397536" cy="4920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just" defTabSz="457200">
              <a:spcBef>
                <a:spcPts val="1400"/>
              </a:spcBef>
              <a:defRPr sz="1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Espectrometría de masas de alta resolución (Q-TOFMS)</a:t>
            </a:r>
          </a:p>
        </p:txBody>
      </p:sp>
      <p:pic>
        <p:nvPicPr>
          <p:cNvPr id="150" name="Imagen" descr="Image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527860" y="2394709"/>
            <a:ext cx="1333493" cy="1238632"/>
          </a:xfrm>
          <a:prstGeom prst="rect">
            <a:avLst/>
          </a:prstGeom>
          <a:ln w="12700">
            <a:miter lim="400000"/>
          </a:ln>
        </p:spPr>
      </p:pic>
      <p:pic>
        <p:nvPicPr>
          <p:cNvPr id="151" name="Imagen" descr="Imagen"/>
          <p:cNvPicPr>
            <a:picLocks noChangeAspect="1"/>
          </p:cNvPicPr>
          <p:nvPr/>
        </p:nvPicPr>
        <p:blipFill>
          <a:blip r:embed="rId4">
            <a:extLst/>
          </a:blip>
          <a:srcRect l="0" t="0" r="26494" b="0"/>
          <a:stretch>
            <a:fillRect/>
          </a:stretch>
        </p:blipFill>
        <p:spPr>
          <a:xfrm>
            <a:off x="5720324" y="2352568"/>
            <a:ext cx="1232798" cy="1969975"/>
          </a:xfrm>
          <a:prstGeom prst="rect">
            <a:avLst/>
          </a:prstGeom>
          <a:ln w="12700">
            <a:miter lim="400000"/>
          </a:ln>
        </p:spPr>
      </p:pic>
      <p:pic>
        <p:nvPicPr>
          <p:cNvPr id="152" name="Imagen" descr="Imagen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491420" y="2511528"/>
            <a:ext cx="1479410" cy="1353503"/>
          </a:xfrm>
          <a:prstGeom prst="rect">
            <a:avLst/>
          </a:prstGeom>
          <a:ln w="12700">
            <a:miter lim="400000"/>
          </a:ln>
        </p:spPr>
      </p:pic>
      <p:sp>
        <p:nvSpPr>
          <p:cNvPr id="153" name="Análisis discriminante de mínimos cuadrados parciales (PLS-DA)"/>
          <p:cNvSpPr txBox="1"/>
          <p:nvPr/>
        </p:nvSpPr>
        <p:spPr>
          <a:xfrm>
            <a:off x="3231754" y="3853457"/>
            <a:ext cx="1925705" cy="6952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just" defTabSz="457200">
              <a:spcBef>
                <a:spcPts val="1400"/>
              </a:spcBef>
              <a:defRPr sz="1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Análisis discriminante de mínimos cuadrados parciales (PLS-DA)</a:t>
            </a:r>
          </a:p>
        </p:txBody>
      </p:sp>
      <p:sp>
        <p:nvSpPr>
          <p:cNvPr id="154" name="METODOLOGÍA…"/>
          <p:cNvSpPr txBox="1"/>
          <p:nvPr/>
        </p:nvSpPr>
        <p:spPr>
          <a:xfrm>
            <a:off x="-5822" y="768338"/>
            <a:ext cx="1777725" cy="4935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 defTabSz="457200">
              <a:defRPr b="1" sz="1733">
                <a:latin typeface="Arial"/>
                <a:ea typeface="Arial"/>
                <a:cs typeface="Arial"/>
                <a:sym typeface="Arial"/>
              </a:defRPr>
            </a:pPr>
            <a:r>
              <a:t>METODOLOGÍA</a:t>
            </a:r>
          </a:p>
          <a:p>
            <a:pPr algn="ctr" defTabSz="457200">
              <a:defRPr sz="1033">
                <a:latin typeface="Arial"/>
                <a:ea typeface="Arial"/>
                <a:cs typeface="Arial"/>
                <a:sym typeface="Arial"/>
              </a:defRPr>
            </a:pPr>
            <a:r>
              <a:t>(Estudio promoter)</a:t>
            </a:r>
          </a:p>
        </p:txBody>
      </p:sp>
      <p:sp>
        <p:nvSpPr>
          <p:cNvPr id="155" name="Comparación entre grupos (pre/post)"/>
          <p:cNvSpPr txBox="1"/>
          <p:nvPr/>
        </p:nvSpPr>
        <p:spPr>
          <a:xfrm>
            <a:off x="3175839" y="1689885"/>
            <a:ext cx="1629554" cy="4920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 defTabSz="457200">
              <a:spcBef>
                <a:spcPts val="1400"/>
              </a:spcBef>
              <a:defRPr sz="1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Comparación entre grupos (pre/post)</a:t>
            </a:r>
          </a:p>
        </p:txBody>
      </p:sp>
      <p:sp>
        <p:nvSpPr>
          <p:cNvPr id="156" name="Identificación de metabolitos diferenciales"/>
          <p:cNvSpPr txBox="1"/>
          <p:nvPr/>
        </p:nvSpPr>
        <p:spPr>
          <a:xfrm>
            <a:off x="5200981" y="1689885"/>
            <a:ext cx="2271380" cy="4920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 defTabSz="457200">
              <a:spcBef>
                <a:spcPts val="1400"/>
              </a:spcBef>
              <a:defRPr sz="1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Identificación de metabolitos diferenciales</a:t>
            </a:r>
          </a:p>
        </p:txBody>
      </p:sp>
      <p:sp>
        <p:nvSpPr>
          <p:cNvPr id="157" name="2)"/>
          <p:cNvSpPr txBox="1"/>
          <p:nvPr/>
        </p:nvSpPr>
        <p:spPr>
          <a:xfrm>
            <a:off x="2680860" y="1780516"/>
            <a:ext cx="329988" cy="375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2)</a:t>
            </a:r>
          </a:p>
        </p:txBody>
      </p:sp>
      <p:sp>
        <p:nvSpPr>
          <p:cNvPr id="158" name="3)"/>
          <p:cNvSpPr txBox="1"/>
          <p:nvPr/>
        </p:nvSpPr>
        <p:spPr>
          <a:xfrm>
            <a:off x="4969764" y="1744127"/>
            <a:ext cx="329988" cy="375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3)</a:t>
            </a:r>
          </a:p>
        </p:txBody>
      </p:sp>
      <p:sp>
        <p:nvSpPr>
          <p:cNvPr id="159" name="4)"/>
          <p:cNvSpPr txBox="1"/>
          <p:nvPr/>
        </p:nvSpPr>
        <p:spPr>
          <a:xfrm>
            <a:off x="7618307" y="1755284"/>
            <a:ext cx="329987" cy="3752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4)</a:t>
            </a:r>
          </a:p>
        </p:txBody>
      </p:sp>
      <p:sp>
        <p:nvSpPr>
          <p:cNvPr id="160" name="ROC"/>
          <p:cNvSpPr txBox="1"/>
          <p:nvPr/>
        </p:nvSpPr>
        <p:spPr>
          <a:xfrm>
            <a:off x="7258667" y="1791485"/>
            <a:ext cx="2271381" cy="2888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 defTabSz="457200">
              <a:spcBef>
                <a:spcPts val="1400"/>
              </a:spcBef>
              <a:defRPr sz="1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ROC</a:t>
            </a:r>
          </a:p>
        </p:txBody>
      </p:sp>
      <p:sp>
        <p:nvSpPr>
          <p:cNvPr id="161" name="Metaboanalyst 5.0"/>
          <p:cNvSpPr txBox="1"/>
          <p:nvPr/>
        </p:nvSpPr>
        <p:spPr>
          <a:xfrm>
            <a:off x="7719873" y="4125676"/>
            <a:ext cx="1232715" cy="2269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just" defTabSz="457200">
              <a:spcBef>
                <a:spcPts val="1400"/>
              </a:spcBef>
              <a:defRPr sz="1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Metaboanalyst 5.0</a:t>
            </a:r>
          </a:p>
        </p:txBody>
      </p:sp>
      <p:sp>
        <p:nvSpPr>
          <p:cNvPr id="162" name="Mass profiler professional B.10.0"/>
          <p:cNvSpPr txBox="1"/>
          <p:nvPr/>
        </p:nvSpPr>
        <p:spPr>
          <a:xfrm>
            <a:off x="3855701" y="4699920"/>
            <a:ext cx="2090128" cy="2269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just" defTabSz="457200">
              <a:spcBef>
                <a:spcPts val="1400"/>
              </a:spcBef>
              <a:defRPr sz="1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Mass profiler professional B.10.0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Imagen" descr="Imagen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16291" y="1457620"/>
            <a:ext cx="3610162" cy="3353342"/>
          </a:xfrm>
          <a:prstGeom prst="rect">
            <a:avLst/>
          </a:prstGeom>
          <a:ln w="12700">
            <a:miter lim="400000"/>
          </a:ln>
        </p:spPr>
      </p:pic>
      <p:sp>
        <p:nvSpPr>
          <p:cNvPr id="165" name="Gráfica 1. Análisis discriminante de mínimos cuadrados parciales (PLS-DA) de muestras de suero pre y post cirugía"/>
          <p:cNvSpPr txBox="1"/>
          <p:nvPr/>
        </p:nvSpPr>
        <p:spPr>
          <a:xfrm>
            <a:off x="2216369" y="583405"/>
            <a:ext cx="3810006" cy="6952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1400">
                <a:latin typeface="Arial"/>
                <a:ea typeface="Arial"/>
                <a:cs typeface="Arial"/>
                <a:sym typeface="Arial"/>
              </a:defRPr>
            </a:pPr>
            <a:r>
              <a:t>Gráfica 1. Análisis discriminante de mínimos cuadrados parciales (</a:t>
            </a:r>
            <a:r>
              <a:rPr i="1"/>
              <a:t>PLS-DA) de muestras de suero pre y post cirugía</a:t>
            </a:r>
          </a:p>
        </p:txBody>
      </p:sp>
      <p:sp>
        <p:nvSpPr>
          <p:cNvPr id="166" name="RESULTADOS…"/>
          <p:cNvSpPr txBox="1"/>
          <p:nvPr/>
        </p:nvSpPr>
        <p:spPr>
          <a:xfrm>
            <a:off x="349" y="801452"/>
            <a:ext cx="1777725" cy="4935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 defTabSz="457200">
              <a:defRPr b="1" sz="1733">
                <a:latin typeface="Arial"/>
                <a:ea typeface="Arial"/>
                <a:cs typeface="Arial"/>
                <a:sym typeface="Arial"/>
              </a:defRPr>
            </a:pPr>
            <a:r>
              <a:t>RESULTADOS</a:t>
            </a:r>
          </a:p>
          <a:p>
            <a:pPr algn="ctr" defTabSz="457200">
              <a:defRPr sz="1033">
                <a:latin typeface="Arial"/>
                <a:ea typeface="Arial"/>
                <a:cs typeface="Arial"/>
                <a:sym typeface="Arial"/>
              </a:defRPr>
            </a:pPr>
            <a:r>
              <a:t>(Estudio promoter)</a:t>
            </a:r>
          </a:p>
        </p:txBody>
      </p:sp>
      <p:sp>
        <p:nvSpPr>
          <p:cNvPr id="167" name="PLS-DA:…"/>
          <p:cNvSpPr txBox="1"/>
          <p:nvPr/>
        </p:nvSpPr>
        <p:spPr>
          <a:xfrm>
            <a:off x="6180899" y="1810249"/>
            <a:ext cx="2683920" cy="13048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1400">
                <a:latin typeface="Arial"/>
                <a:ea typeface="Arial"/>
                <a:cs typeface="Arial"/>
                <a:sym typeface="Arial"/>
              </a:defRPr>
            </a:pPr>
            <a:r>
              <a:t>PLS-DA:</a:t>
            </a:r>
          </a:p>
          <a:p>
            <a:pPr>
              <a:defRPr i="1" sz="1400">
                <a:latin typeface="Arial"/>
                <a:ea typeface="Arial"/>
                <a:cs typeface="Arial"/>
                <a:sym typeface="Arial"/>
              </a:defRPr>
            </a:pPr>
            <a:r>
              <a:t>Permite visualizar agrupaciones y tenencias por grupos de muestras mediante  una representación gráfica de puntuación.</a:t>
            </a:r>
          </a:p>
        </p:txBody>
      </p:sp>
      <p:sp>
        <p:nvSpPr>
          <p:cNvPr id="168" name="Círculo"/>
          <p:cNvSpPr/>
          <p:nvPr/>
        </p:nvSpPr>
        <p:spPr>
          <a:xfrm>
            <a:off x="6213631" y="3358703"/>
            <a:ext cx="243719" cy="245555"/>
          </a:xfrm>
          <a:prstGeom prst="ellipse">
            <a:avLst/>
          </a:prstGeom>
          <a:solidFill>
            <a:srgbClr val="0433FF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169" name="Círculo"/>
          <p:cNvSpPr/>
          <p:nvPr/>
        </p:nvSpPr>
        <p:spPr>
          <a:xfrm>
            <a:off x="6213631" y="3847887"/>
            <a:ext cx="243719" cy="245555"/>
          </a:xfrm>
          <a:prstGeom prst="ellipse">
            <a:avLst/>
          </a:prstGeom>
          <a:solidFill>
            <a:srgbClr val="FF2600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170" name="Paciente preCia"/>
          <p:cNvSpPr txBox="1"/>
          <p:nvPr/>
        </p:nvSpPr>
        <p:spPr>
          <a:xfrm>
            <a:off x="6494086" y="3334160"/>
            <a:ext cx="1357857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400"/>
            </a:lvl1pPr>
          </a:lstStyle>
          <a:p>
            <a:pPr/>
            <a:r>
              <a:t>Paciente preCia</a:t>
            </a:r>
          </a:p>
        </p:txBody>
      </p:sp>
      <p:sp>
        <p:nvSpPr>
          <p:cNvPr id="171" name="Paciente postCia"/>
          <p:cNvSpPr txBox="1"/>
          <p:nvPr/>
        </p:nvSpPr>
        <p:spPr>
          <a:xfrm>
            <a:off x="6548812" y="3823344"/>
            <a:ext cx="1429654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400"/>
            </a:lvl1pPr>
          </a:lstStyle>
          <a:p>
            <a:pPr/>
            <a:r>
              <a:t>Paciente postCia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Imagen" descr="Imagen"/>
          <p:cNvPicPr>
            <a:picLocks noChangeAspect="1"/>
          </p:cNvPicPr>
          <p:nvPr/>
        </p:nvPicPr>
        <p:blipFill>
          <a:blip r:embed="rId2">
            <a:extLst/>
          </a:blip>
          <a:srcRect l="0" t="0" r="26494" b="0"/>
          <a:stretch>
            <a:fillRect/>
          </a:stretch>
        </p:blipFill>
        <p:spPr>
          <a:xfrm>
            <a:off x="1702246" y="1297677"/>
            <a:ext cx="2430334" cy="3883601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74" name="Tabla"/>
          <p:cNvGraphicFramePr/>
          <p:nvPr/>
        </p:nvGraphicFramePr>
        <p:xfrm>
          <a:off x="5379767" y="1874520"/>
          <a:ext cx="3581586" cy="160932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1345139"/>
                <a:gridCol w="567696"/>
                <a:gridCol w="497051"/>
                <a:gridCol w="684074"/>
              </a:tblGrid>
              <a:tr h="388338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200"/>
                        <a:t>Metabolito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9051"/>
                      </a:solidFill>
                      <a:miter lim="400000"/>
                    </a:lnL>
                    <a:lnR w="12700">
                      <a:solidFill>
                        <a:srgbClr val="009051"/>
                      </a:solidFill>
                    </a:lnR>
                    <a:lnT w="12700">
                      <a:solidFill>
                        <a:srgbClr val="009051"/>
                      </a:solidFill>
                      <a:miter lim="400000"/>
                    </a:lnT>
                    <a:lnB w="12700">
                      <a:solidFill>
                        <a:srgbClr val="009051"/>
                      </a:solidFill>
                    </a:lnB>
                    <a:solidFill>
                      <a:srgbClr val="009051">
                        <a:alpha val="2420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/>
                        <a:t>FC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9051"/>
                      </a:solidFill>
                    </a:lnL>
                    <a:lnR w="12700">
                      <a:solidFill>
                        <a:srgbClr val="009051"/>
                      </a:solidFill>
                    </a:lnR>
                    <a:lnT w="12700">
                      <a:solidFill>
                        <a:srgbClr val="009051"/>
                      </a:solidFill>
                      <a:miter lim="400000"/>
                    </a:lnT>
                    <a:lnB w="12700">
                      <a:solidFill>
                        <a:srgbClr val="009051"/>
                      </a:solidFill>
                    </a:lnB>
                    <a:solidFill>
                      <a:srgbClr val="009051">
                        <a:alpha val="2420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/>
                        <a:t>P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9051"/>
                      </a:solidFill>
                    </a:lnL>
                    <a:lnR w="12700">
                      <a:solidFill>
                        <a:srgbClr val="009051"/>
                      </a:solidFill>
                    </a:lnR>
                    <a:lnT w="12700">
                      <a:solidFill>
                        <a:srgbClr val="009051"/>
                      </a:solidFill>
                      <a:miter lim="400000"/>
                    </a:lnT>
                    <a:lnB w="12700">
                      <a:solidFill>
                        <a:srgbClr val="009051"/>
                      </a:solidFill>
                    </a:lnB>
                    <a:solidFill>
                      <a:srgbClr val="009051">
                        <a:alpha val="2420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/>
                        <a:t>AUC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9051"/>
                      </a:solidFill>
                    </a:lnL>
                    <a:lnR w="12700">
                      <a:solidFill>
                        <a:srgbClr val="009051"/>
                      </a:solidFill>
                      <a:miter lim="400000"/>
                    </a:lnR>
                    <a:lnT w="12700">
                      <a:solidFill>
                        <a:srgbClr val="009051"/>
                      </a:solidFill>
                      <a:miter lim="400000"/>
                    </a:lnT>
                    <a:lnB w="12700">
                      <a:solidFill>
                        <a:srgbClr val="009051"/>
                      </a:solidFill>
                    </a:lnB>
                    <a:solidFill>
                      <a:srgbClr val="009051">
                        <a:alpha val="24208"/>
                      </a:srgbClr>
                    </a:solidFill>
                  </a:tcPr>
                </a:tc>
              </a:tr>
              <a:tr h="388338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200"/>
                        <a:t>Palmitamida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9051"/>
                      </a:solidFill>
                      <a:miter lim="400000"/>
                    </a:lnL>
                    <a:lnR w="12700">
                      <a:solidFill>
                        <a:srgbClr val="009051"/>
                      </a:solidFill>
                    </a:lnR>
                    <a:lnT w="12700">
                      <a:solidFill>
                        <a:srgbClr val="009051"/>
                      </a:solidFill>
                    </a:lnT>
                    <a:lnB w="12700">
                      <a:solidFill>
                        <a:srgbClr val="00905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/>
                        <a:t>0.83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9051"/>
                      </a:solidFill>
                    </a:lnL>
                    <a:lnR w="12700">
                      <a:solidFill>
                        <a:srgbClr val="009051"/>
                      </a:solidFill>
                    </a:lnR>
                    <a:lnT w="12700">
                      <a:solidFill>
                        <a:srgbClr val="009051"/>
                      </a:solidFill>
                    </a:lnT>
                    <a:lnB w="12700">
                      <a:solidFill>
                        <a:srgbClr val="00905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/>
                        <a:t>0.02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9051"/>
                      </a:solidFill>
                    </a:lnL>
                    <a:lnR w="12700">
                      <a:solidFill>
                        <a:srgbClr val="009051"/>
                      </a:solidFill>
                    </a:lnR>
                    <a:lnT w="12700">
                      <a:solidFill>
                        <a:srgbClr val="009051"/>
                      </a:solidFill>
                    </a:lnT>
                    <a:lnB w="12700">
                      <a:solidFill>
                        <a:srgbClr val="00905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/>
                        <a:t>0.74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9051"/>
                      </a:solidFill>
                    </a:lnL>
                    <a:lnR w="12700">
                      <a:solidFill>
                        <a:srgbClr val="009051"/>
                      </a:solidFill>
                      <a:miter lim="400000"/>
                    </a:lnR>
                    <a:lnT w="12700">
                      <a:solidFill>
                        <a:srgbClr val="009051"/>
                      </a:solidFill>
                    </a:lnT>
                    <a:lnB w="12700">
                      <a:solidFill>
                        <a:srgbClr val="009051"/>
                      </a:solidFill>
                    </a:lnB>
                    <a:noFill/>
                  </a:tcPr>
                </a:tc>
              </a:tr>
              <a:tr h="431613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200"/>
                        <a:t>Lisofosfatidilcolina (17:0)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9051"/>
                      </a:solidFill>
                      <a:miter lim="400000"/>
                    </a:lnL>
                    <a:lnR w="12700">
                      <a:solidFill>
                        <a:srgbClr val="009051"/>
                      </a:solidFill>
                    </a:lnR>
                    <a:lnT w="12700">
                      <a:solidFill>
                        <a:srgbClr val="009051"/>
                      </a:solidFill>
                    </a:lnT>
                    <a:lnB w="12700">
                      <a:solidFill>
                        <a:srgbClr val="00905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/>
                        <a:t>0.69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9051"/>
                      </a:solidFill>
                    </a:lnL>
                    <a:lnR w="12700">
                      <a:solidFill>
                        <a:srgbClr val="009051"/>
                      </a:solidFill>
                    </a:lnR>
                    <a:lnT w="12700">
                      <a:solidFill>
                        <a:srgbClr val="009051"/>
                      </a:solidFill>
                    </a:lnT>
                    <a:lnB w="12700">
                      <a:solidFill>
                        <a:srgbClr val="00905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/>
                        <a:t>0.01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9051"/>
                      </a:solidFill>
                    </a:lnL>
                    <a:lnR w="12700">
                      <a:solidFill>
                        <a:srgbClr val="009051"/>
                      </a:solidFill>
                    </a:lnR>
                    <a:lnT w="12700">
                      <a:solidFill>
                        <a:srgbClr val="009051"/>
                      </a:solidFill>
                    </a:lnT>
                    <a:lnB w="12700">
                      <a:solidFill>
                        <a:srgbClr val="00905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/>
                        <a:t>0.71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9051"/>
                      </a:solidFill>
                    </a:lnL>
                    <a:lnR w="12700">
                      <a:solidFill>
                        <a:srgbClr val="009051"/>
                      </a:solidFill>
                      <a:miter lim="400000"/>
                    </a:lnR>
                    <a:lnT w="12700">
                      <a:solidFill>
                        <a:srgbClr val="009051"/>
                      </a:solidFill>
                    </a:lnT>
                    <a:lnB w="12700">
                      <a:solidFill>
                        <a:srgbClr val="009051"/>
                      </a:solidFill>
                    </a:lnB>
                    <a:noFill/>
                  </a:tcPr>
                </a:tc>
              </a:tr>
              <a:tr h="388338">
                <a:tc>
                  <a:txBody>
                    <a:bodyPr/>
                    <a:lstStyle/>
                    <a:p>
                      <a:pPr algn="l" defTabSz="457200">
                        <a:spcBef>
                          <a:spcPts val="1400"/>
                        </a:spcBef>
                        <a:defRPr sz="1800"/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ácido humulínico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9051"/>
                      </a:solidFill>
                      <a:miter lim="400000"/>
                    </a:lnL>
                    <a:lnR w="12700">
                      <a:solidFill>
                        <a:srgbClr val="009051"/>
                      </a:solidFill>
                    </a:lnR>
                    <a:lnT w="12700">
                      <a:solidFill>
                        <a:srgbClr val="009051"/>
                      </a:solidFill>
                    </a:lnT>
                    <a:lnB w="12700">
                      <a:solidFill>
                        <a:srgbClr val="009051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/>
                        <a:t>0.52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9051"/>
                      </a:solidFill>
                    </a:lnL>
                    <a:lnR w="12700">
                      <a:solidFill>
                        <a:srgbClr val="009051"/>
                      </a:solidFill>
                    </a:lnR>
                    <a:lnT w="12700">
                      <a:solidFill>
                        <a:srgbClr val="009051"/>
                      </a:solidFill>
                    </a:lnT>
                    <a:lnB w="12700">
                      <a:solidFill>
                        <a:srgbClr val="009051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/>
                        <a:t>0.04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9051"/>
                      </a:solidFill>
                    </a:lnL>
                    <a:lnR w="12700">
                      <a:solidFill>
                        <a:srgbClr val="009051"/>
                      </a:solidFill>
                    </a:lnR>
                    <a:lnT w="12700">
                      <a:solidFill>
                        <a:srgbClr val="009051"/>
                      </a:solidFill>
                    </a:lnT>
                    <a:lnB w="12700">
                      <a:solidFill>
                        <a:srgbClr val="009051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/>
                        <a:t>0.70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9051"/>
                      </a:solidFill>
                    </a:lnL>
                    <a:lnR w="12700">
                      <a:solidFill>
                        <a:srgbClr val="009051"/>
                      </a:solidFill>
                      <a:miter lim="400000"/>
                    </a:lnR>
                    <a:lnT w="12700">
                      <a:solidFill>
                        <a:srgbClr val="009051"/>
                      </a:solidFill>
                    </a:lnT>
                    <a:lnB w="12700">
                      <a:solidFill>
                        <a:srgbClr val="009051"/>
                      </a:solidFill>
                      <a:miter lim="400000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75" name="FC: Fold changes"/>
          <p:cNvSpPr txBox="1"/>
          <p:nvPr/>
        </p:nvSpPr>
        <p:spPr>
          <a:xfrm>
            <a:off x="7251087" y="3484761"/>
            <a:ext cx="1221690" cy="239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120000"/>
              </a:lnSpc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FC: Fold changes</a:t>
            </a:r>
          </a:p>
        </p:txBody>
      </p:sp>
      <p:sp>
        <p:nvSpPr>
          <p:cNvPr id="176" name="Flecha"/>
          <p:cNvSpPr/>
          <p:nvPr/>
        </p:nvSpPr>
        <p:spPr>
          <a:xfrm>
            <a:off x="1394169" y="1673034"/>
            <a:ext cx="3462669" cy="515288"/>
          </a:xfrm>
          <a:prstGeom prst="rightArrow">
            <a:avLst>
              <a:gd name="adj1" fmla="val 53441"/>
              <a:gd name="adj2" fmla="val 145020"/>
            </a:avLst>
          </a:pr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/>
          </a:p>
        </p:txBody>
      </p:sp>
      <p:pic>
        <p:nvPicPr>
          <p:cNvPr id="177" name="Imagen" descr="Imagen"/>
          <p:cNvPicPr>
            <a:picLocks noChangeAspect="1"/>
          </p:cNvPicPr>
          <p:nvPr/>
        </p:nvPicPr>
        <p:blipFill>
          <a:blip r:embed="rId2">
            <a:extLst/>
          </a:blip>
          <a:srcRect l="71715" t="0" r="0" b="58890"/>
          <a:stretch>
            <a:fillRect/>
          </a:stretch>
        </p:blipFill>
        <p:spPr>
          <a:xfrm>
            <a:off x="300178" y="3100462"/>
            <a:ext cx="1017915" cy="1737793"/>
          </a:xfrm>
          <a:prstGeom prst="rect">
            <a:avLst/>
          </a:prstGeom>
          <a:ln w="12700">
            <a:miter lim="400000"/>
          </a:ln>
        </p:spPr>
      </p:pic>
      <p:sp>
        <p:nvSpPr>
          <p:cNvPr id="178" name="Flecha"/>
          <p:cNvSpPr/>
          <p:nvPr/>
        </p:nvSpPr>
        <p:spPr>
          <a:xfrm>
            <a:off x="1394169" y="2392862"/>
            <a:ext cx="3462669" cy="382146"/>
          </a:xfrm>
          <a:prstGeom prst="rightArrow">
            <a:avLst>
              <a:gd name="adj1" fmla="val 53441"/>
              <a:gd name="adj2" fmla="val 195547"/>
            </a:avLst>
          </a:pr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179" name="Tabla 1. Metabolitos diferenciales pre/post"/>
          <p:cNvSpPr txBox="1"/>
          <p:nvPr/>
        </p:nvSpPr>
        <p:spPr>
          <a:xfrm>
            <a:off x="5190651" y="898879"/>
            <a:ext cx="3472194" cy="2888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Tabla 1. Metabolitos diferenciales pre/post</a:t>
            </a:r>
          </a:p>
        </p:txBody>
      </p:sp>
      <p:sp>
        <p:nvSpPr>
          <p:cNvPr id="180" name="Gráfica 2. Mapa de calor de variaciones en promedio de expresión de metabolitos"/>
          <p:cNvSpPr txBox="1"/>
          <p:nvPr/>
        </p:nvSpPr>
        <p:spPr>
          <a:xfrm>
            <a:off x="1181380" y="835379"/>
            <a:ext cx="3472194" cy="4920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Gráfica 2. Mapa de calor de variaciones en promedio de expresión de metabolitos</a:t>
            </a:r>
          </a:p>
        </p:txBody>
      </p:sp>
      <p:sp>
        <p:nvSpPr>
          <p:cNvPr id="181" name="Flecha 10"/>
          <p:cNvSpPr/>
          <p:nvPr/>
        </p:nvSpPr>
        <p:spPr>
          <a:xfrm rot="16200000">
            <a:off x="4176276" y="1833443"/>
            <a:ext cx="215961" cy="1756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9745" y="0"/>
                </a:moveTo>
                <a:lnTo>
                  <a:pt x="7428" y="3887"/>
                </a:lnTo>
                <a:lnTo>
                  <a:pt x="12357" y="8319"/>
                </a:lnTo>
                <a:lnTo>
                  <a:pt x="0" y="8319"/>
                </a:lnTo>
                <a:lnTo>
                  <a:pt x="0" y="13287"/>
                </a:lnTo>
                <a:lnTo>
                  <a:pt x="12286" y="13287"/>
                </a:lnTo>
                <a:lnTo>
                  <a:pt x="7418" y="17725"/>
                </a:lnTo>
                <a:lnTo>
                  <a:pt x="9755" y="21600"/>
                </a:lnTo>
                <a:lnTo>
                  <a:pt x="21600" y="10803"/>
                </a:lnTo>
                <a:lnTo>
                  <a:pt x="9745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182" name="Flecha"/>
          <p:cNvSpPr/>
          <p:nvPr/>
        </p:nvSpPr>
        <p:spPr>
          <a:xfrm>
            <a:off x="1394169" y="2824090"/>
            <a:ext cx="3462669" cy="515289"/>
          </a:xfrm>
          <a:prstGeom prst="rightArrow">
            <a:avLst>
              <a:gd name="adj1" fmla="val 53441"/>
              <a:gd name="adj2" fmla="val 145020"/>
            </a:avLst>
          </a:pr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183" name="Flecha"/>
          <p:cNvSpPr/>
          <p:nvPr/>
        </p:nvSpPr>
        <p:spPr>
          <a:xfrm>
            <a:off x="1394169" y="4286132"/>
            <a:ext cx="3462669" cy="382146"/>
          </a:xfrm>
          <a:prstGeom prst="rightArrow">
            <a:avLst>
              <a:gd name="adj1" fmla="val 53441"/>
              <a:gd name="adj2" fmla="val 195547"/>
            </a:avLst>
          </a:pr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184" name="Flecha 10"/>
          <p:cNvSpPr/>
          <p:nvPr/>
        </p:nvSpPr>
        <p:spPr>
          <a:xfrm rot="16200000">
            <a:off x="4176276" y="2484470"/>
            <a:ext cx="215961" cy="1756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9745" y="0"/>
                </a:moveTo>
                <a:lnTo>
                  <a:pt x="7428" y="3887"/>
                </a:lnTo>
                <a:lnTo>
                  <a:pt x="12357" y="8319"/>
                </a:lnTo>
                <a:lnTo>
                  <a:pt x="0" y="8319"/>
                </a:lnTo>
                <a:lnTo>
                  <a:pt x="0" y="13287"/>
                </a:lnTo>
                <a:lnTo>
                  <a:pt x="12286" y="13287"/>
                </a:lnTo>
                <a:lnTo>
                  <a:pt x="7418" y="17725"/>
                </a:lnTo>
                <a:lnTo>
                  <a:pt x="9755" y="21600"/>
                </a:lnTo>
                <a:lnTo>
                  <a:pt x="21600" y="10803"/>
                </a:lnTo>
                <a:lnTo>
                  <a:pt x="9745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185" name="Flecha 10"/>
          <p:cNvSpPr/>
          <p:nvPr/>
        </p:nvSpPr>
        <p:spPr>
          <a:xfrm rot="16200000">
            <a:off x="4176276" y="2993924"/>
            <a:ext cx="215961" cy="1756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9745" y="0"/>
                </a:moveTo>
                <a:lnTo>
                  <a:pt x="7428" y="3887"/>
                </a:lnTo>
                <a:lnTo>
                  <a:pt x="12357" y="8319"/>
                </a:lnTo>
                <a:lnTo>
                  <a:pt x="0" y="8319"/>
                </a:lnTo>
                <a:lnTo>
                  <a:pt x="0" y="13287"/>
                </a:lnTo>
                <a:lnTo>
                  <a:pt x="12286" y="13287"/>
                </a:lnTo>
                <a:lnTo>
                  <a:pt x="7418" y="17725"/>
                </a:lnTo>
                <a:lnTo>
                  <a:pt x="9755" y="21600"/>
                </a:lnTo>
                <a:lnTo>
                  <a:pt x="21600" y="10803"/>
                </a:lnTo>
                <a:lnTo>
                  <a:pt x="9745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186" name="Flecha 10"/>
          <p:cNvSpPr/>
          <p:nvPr/>
        </p:nvSpPr>
        <p:spPr>
          <a:xfrm flipH="1" rot="16200000">
            <a:off x="4176276" y="4389395"/>
            <a:ext cx="215961" cy="1756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9745" y="0"/>
                </a:moveTo>
                <a:lnTo>
                  <a:pt x="7428" y="3887"/>
                </a:lnTo>
                <a:lnTo>
                  <a:pt x="12357" y="8319"/>
                </a:lnTo>
                <a:lnTo>
                  <a:pt x="0" y="8319"/>
                </a:lnTo>
                <a:lnTo>
                  <a:pt x="0" y="13287"/>
                </a:lnTo>
                <a:lnTo>
                  <a:pt x="12286" y="13287"/>
                </a:lnTo>
                <a:lnTo>
                  <a:pt x="7418" y="17725"/>
                </a:lnTo>
                <a:lnTo>
                  <a:pt x="9755" y="21600"/>
                </a:lnTo>
                <a:lnTo>
                  <a:pt x="21600" y="10803"/>
                </a:lnTo>
                <a:lnTo>
                  <a:pt x="9745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187" name="RESULTADOS…"/>
          <p:cNvSpPr txBox="1"/>
          <p:nvPr/>
        </p:nvSpPr>
        <p:spPr>
          <a:xfrm>
            <a:off x="1618153" y="132016"/>
            <a:ext cx="1777725" cy="4935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 defTabSz="457200">
              <a:defRPr b="1" sz="1733">
                <a:latin typeface="Arial"/>
                <a:ea typeface="Arial"/>
                <a:cs typeface="Arial"/>
                <a:sym typeface="Arial"/>
              </a:defRPr>
            </a:pPr>
            <a:r>
              <a:t>RESULTADOS</a:t>
            </a:r>
          </a:p>
          <a:p>
            <a:pPr algn="ctr" defTabSz="457200">
              <a:defRPr sz="1033">
                <a:latin typeface="Arial"/>
                <a:ea typeface="Arial"/>
                <a:cs typeface="Arial"/>
                <a:sym typeface="Arial"/>
              </a:defRPr>
            </a:pPr>
            <a:r>
              <a:t>(Estudio promoter)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RESULTADOS…"/>
          <p:cNvSpPr txBox="1"/>
          <p:nvPr/>
        </p:nvSpPr>
        <p:spPr>
          <a:xfrm>
            <a:off x="349" y="801452"/>
            <a:ext cx="1777725" cy="4935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 defTabSz="457200">
              <a:defRPr b="1" sz="1733">
                <a:latin typeface="Arial"/>
                <a:ea typeface="Arial"/>
                <a:cs typeface="Arial"/>
                <a:sym typeface="Arial"/>
              </a:defRPr>
            </a:pPr>
            <a:r>
              <a:t>RESULTADOS</a:t>
            </a:r>
          </a:p>
          <a:p>
            <a:pPr algn="ctr" defTabSz="457200">
              <a:defRPr sz="1033">
                <a:latin typeface="Arial"/>
                <a:ea typeface="Arial"/>
                <a:cs typeface="Arial"/>
                <a:sym typeface="Arial"/>
              </a:defRPr>
            </a:pPr>
            <a:r>
              <a:t>(Estudio promoter)</a:t>
            </a:r>
          </a:p>
        </p:txBody>
      </p:sp>
      <p:grpSp>
        <p:nvGrpSpPr>
          <p:cNvPr id="195" name="Grupo"/>
          <p:cNvGrpSpPr/>
          <p:nvPr/>
        </p:nvGrpSpPr>
        <p:grpSpPr>
          <a:xfrm>
            <a:off x="360503" y="1843077"/>
            <a:ext cx="4397126" cy="2326181"/>
            <a:chOff x="0" y="0"/>
            <a:chExt cx="4397124" cy="2326180"/>
          </a:xfrm>
        </p:grpSpPr>
        <p:pic>
          <p:nvPicPr>
            <p:cNvPr id="190" name="Imagen" descr="Imagen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76874" y="0"/>
              <a:ext cx="2011147" cy="202951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91" name="Imagen" descr="Imagen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2307143" y="240712"/>
              <a:ext cx="2089982" cy="183882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92" name="Rectángulo"/>
            <p:cNvSpPr/>
            <p:nvPr/>
          </p:nvSpPr>
          <p:spPr>
            <a:xfrm>
              <a:off x="2182554" y="365576"/>
              <a:ext cx="337672" cy="468148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sp>
          <p:nvSpPr>
            <p:cNvPr id="193" name="Rectángulo"/>
            <p:cNvSpPr/>
            <p:nvPr/>
          </p:nvSpPr>
          <p:spPr>
            <a:xfrm>
              <a:off x="0" y="35128"/>
              <a:ext cx="337671" cy="468148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sp>
          <p:nvSpPr>
            <p:cNvPr id="194" name="Rectángulo"/>
            <p:cNvSpPr/>
            <p:nvPr/>
          </p:nvSpPr>
          <p:spPr>
            <a:xfrm>
              <a:off x="1867533" y="1858033"/>
              <a:ext cx="337672" cy="468148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</p:grpSp>
      <p:sp>
        <p:nvSpPr>
          <p:cNvPr id="196" name="Gráfica 3. Rutas / subclases de metabolitos más alterados PRE / POST CT"/>
          <p:cNvSpPr txBox="1"/>
          <p:nvPr/>
        </p:nvSpPr>
        <p:spPr>
          <a:xfrm>
            <a:off x="2554528" y="557274"/>
            <a:ext cx="3700700" cy="4920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Gráfica 3. Rutas / subclases de metabolitos más alterados PRE / POST CT</a:t>
            </a:r>
          </a:p>
        </p:txBody>
      </p:sp>
      <p:sp>
        <p:nvSpPr>
          <p:cNvPr id="197" name="PRE CT"/>
          <p:cNvSpPr txBox="1"/>
          <p:nvPr/>
        </p:nvSpPr>
        <p:spPr>
          <a:xfrm>
            <a:off x="1014781" y="3931039"/>
            <a:ext cx="978851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400"/>
            </a:lvl1pPr>
          </a:lstStyle>
          <a:p>
            <a:pPr/>
            <a:r>
              <a:t>PRE CT</a:t>
            </a:r>
          </a:p>
        </p:txBody>
      </p:sp>
      <p:sp>
        <p:nvSpPr>
          <p:cNvPr id="198" name="POST CT"/>
          <p:cNvSpPr txBox="1"/>
          <p:nvPr/>
        </p:nvSpPr>
        <p:spPr>
          <a:xfrm>
            <a:off x="3369463" y="3931039"/>
            <a:ext cx="978850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400"/>
            </a:lvl1pPr>
          </a:lstStyle>
          <a:p>
            <a:pPr/>
            <a:r>
              <a:t>POST CT</a:t>
            </a:r>
          </a:p>
        </p:txBody>
      </p:sp>
      <p:grpSp>
        <p:nvGrpSpPr>
          <p:cNvPr id="203" name="Grupo"/>
          <p:cNvGrpSpPr/>
          <p:nvPr/>
        </p:nvGrpSpPr>
        <p:grpSpPr>
          <a:xfrm>
            <a:off x="5231242" y="1909817"/>
            <a:ext cx="1609993" cy="2776680"/>
            <a:chOff x="0" y="0"/>
            <a:chExt cx="1609991" cy="2776679"/>
          </a:xfrm>
        </p:grpSpPr>
        <p:pic>
          <p:nvPicPr>
            <p:cNvPr id="199" name="Imagen" descr="Imagen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275456" y="0"/>
              <a:ext cx="1268243" cy="277668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00" name="Rectángulo"/>
            <p:cNvSpPr/>
            <p:nvPr/>
          </p:nvSpPr>
          <p:spPr>
            <a:xfrm>
              <a:off x="0" y="750454"/>
              <a:ext cx="1609992" cy="168625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sp>
          <p:nvSpPr>
            <p:cNvPr id="201" name="Rectángulo"/>
            <p:cNvSpPr/>
            <p:nvPr/>
          </p:nvSpPr>
          <p:spPr>
            <a:xfrm>
              <a:off x="0" y="1044813"/>
              <a:ext cx="1609992" cy="281941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sp>
          <p:nvSpPr>
            <p:cNvPr id="202" name="Rectángulo"/>
            <p:cNvSpPr/>
            <p:nvPr/>
          </p:nvSpPr>
          <p:spPr>
            <a:xfrm>
              <a:off x="0" y="261546"/>
              <a:ext cx="1609992" cy="281941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</p:grpSp>
      <p:sp>
        <p:nvSpPr>
          <p:cNvPr id="204" name="Rutas metabólicas implicadas"/>
          <p:cNvSpPr txBox="1"/>
          <p:nvPr/>
        </p:nvSpPr>
        <p:spPr>
          <a:xfrm>
            <a:off x="7201006" y="1309081"/>
            <a:ext cx="1777725" cy="504724"/>
          </a:xfrm>
          <a:prstGeom prst="rect">
            <a:avLst/>
          </a:prstGeom>
          <a:ln w="12700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Rutas metabólicas implicadas</a:t>
            </a:r>
          </a:p>
        </p:txBody>
      </p:sp>
      <p:sp>
        <p:nvSpPr>
          <p:cNvPr id="205" name="Hidratos de Carbono"/>
          <p:cNvSpPr txBox="1"/>
          <p:nvPr/>
        </p:nvSpPr>
        <p:spPr>
          <a:xfrm>
            <a:off x="7041666" y="2024134"/>
            <a:ext cx="2096407" cy="2888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200000"/>
              </a:lnSpc>
              <a:defRPr sz="1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Hidratos de Carbono</a:t>
            </a:r>
          </a:p>
        </p:txBody>
      </p:sp>
      <p:sp>
        <p:nvSpPr>
          <p:cNvPr id="206" name="Glicerofosfolípidos"/>
          <p:cNvSpPr txBox="1"/>
          <p:nvPr/>
        </p:nvSpPr>
        <p:spPr>
          <a:xfrm>
            <a:off x="7041666" y="2709355"/>
            <a:ext cx="2096407" cy="2888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200000"/>
              </a:lnSpc>
              <a:defRPr sz="1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Glicerofosfolípidos</a:t>
            </a:r>
          </a:p>
        </p:txBody>
      </p:sp>
      <p:sp>
        <p:nvSpPr>
          <p:cNvPr id="207" name="Línea"/>
          <p:cNvSpPr/>
          <p:nvPr/>
        </p:nvSpPr>
        <p:spPr>
          <a:xfrm>
            <a:off x="6828028" y="2162109"/>
            <a:ext cx="372406" cy="96497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08" name="Línea"/>
          <p:cNvSpPr/>
          <p:nvPr/>
        </p:nvSpPr>
        <p:spPr>
          <a:xfrm>
            <a:off x="6837309" y="2661436"/>
            <a:ext cx="442743" cy="224168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09" name="Línea"/>
          <p:cNvSpPr/>
          <p:nvPr/>
        </p:nvSpPr>
        <p:spPr>
          <a:xfrm flipV="1">
            <a:off x="6833544" y="3075852"/>
            <a:ext cx="450274" cy="160099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10" name="Línea"/>
          <p:cNvSpPr/>
          <p:nvPr/>
        </p:nvSpPr>
        <p:spPr>
          <a:xfrm flipH="1">
            <a:off x="6844479" y="2397372"/>
            <a:ext cx="339505" cy="57747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CONCLUSIONES…"/>
          <p:cNvSpPr txBox="1"/>
          <p:nvPr/>
        </p:nvSpPr>
        <p:spPr>
          <a:xfrm>
            <a:off x="349" y="801452"/>
            <a:ext cx="1900586" cy="4935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 defTabSz="457200">
              <a:defRPr b="1" sz="1733">
                <a:latin typeface="Arial"/>
                <a:ea typeface="Arial"/>
                <a:cs typeface="Arial"/>
                <a:sym typeface="Arial"/>
              </a:defRPr>
            </a:pPr>
            <a:r>
              <a:t>CONCLUSIONES</a:t>
            </a:r>
          </a:p>
          <a:p>
            <a:pPr algn="ctr" defTabSz="457200">
              <a:defRPr sz="1033">
                <a:latin typeface="Arial"/>
                <a:ea typeface="Arial"/>
                <a:cs typeface="Arial"/>
                <a:sym typeface="Arial"/>
              </a:defRPr>
            </a:pPr>
            <a:r>
              <a:t>(Estudio promoter)</a:t>
            </a:r>
          </a:p>
        </p:txBody>
      </p:sp>
      <p:sp>
        <p:nvSpPr>
          <p:cNvPr id="213" name="Se han identificado diferencias en los perfiles metabolómicos (Q-TOFMS) pre y post CT…"/>
          <p:cNvSpPr txBox="1"/>
          <p:nvPr/>
        </p:nvSpPr>
        <p:spPr>
          <a:xfrm>
            <a:off x="580485" y="1292045"/>
            <a:ext cx="7983030" cy="27039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140368" indent="-140368" algn="just" defTabSz="457200">
              <a:lnSpc>
                <a:spcPct val="150000"/>
              </a:lnSpc>
              <a:buSzPct val="100000"/>
              <a:buChar char="•"/>
              <a:defRPr sz="1400">
                <a:latin typeface="Arial"/>
                <a:ea typeface="Arial"/>
                <a:cs typeface="Arial"/>
                <a:sym typeface="Arial"/>
              </a:defRPr>
            </a:pPr>
            <a:r>
              <a:t>Se han identificado diferencias en los perfiles metabolómicos (Q-TOFMS) pre y post CT </a:t>
            </a:r>
          </a:p>
          <a:p>
            <a:pPr marL="140368" indent="-140368" algn="just" defTabSz="457200">
              <a:lnSpc>
                <a:spcPct val="150000"/>
              </a:lnSpc>
              <a:buSzPct val="100000"/>
              <a:buChar char="•"/>
              <a:defRPr sz="1400">
                <a:latin typeface="Arial"/>
                <a:ea typeface="Arial"/>
                <a:cs typeface="Arial"/>
                <a:sym typeface="Arial"/>
              </a:defRPr>
            </a:pPr>
            <a:r>
              <a:t>Los metabolitos con mayor capacidad discriminante pre y post CT fueron: Palmitamida, Lisofosfatidilcolina (17:0) y el ácido humulínico</a:t>
            </a:r>
          </a:p>
          <a:p>
            <a:pPr marL="140368" indent="-140368" algn="just" defTabSz="457200">
              <a:lnSpc>
                <a:spcPct val="150000"/>
              </a:lnSpc>
              <a:buSzPct val="100000"/>
              <a:buChar char="•"/>
              <a:defRPr sz="1400">
                <a:latin typeface="Arial"/>
                <a:ea typeface="Arial"/>
                <a:cs typeface="Arial"/>
                <a:sym typeface="Arial"/>
              </a:defRPr>
            </a:pPr>
            <a:r>
              <a:t>Las rutas metabólicas de glicerofosfolípidos e hidratos de carbono fueron las implicadas en las diferencias observadas</a:t>
            </a:r>
          </a:p>
          <a:p>
            <a:pPr marL="140368" indent="-140368" algn="just" defTabSz="457200">
              <a:lnSpc>
                <a:spcPct val="150000"/>
              </a:lnSpc>
              <a:buSzPct val="100000"/>
              <a:buChar char="•"/>
              <a:defRPr sz="1400">
                <a:latin typeface="Arial"/>
                <a:ea typeface="Arial"/>
                <a:cs typeface="Arial"/>
                <a:sym typeface="Arial"/>
              </a:defRPr>
            </a:pPr>
            <a:r>
              <a:t>Estos resultados reflejan la potencial utilidad de la metabolomica en la identificación de BM de curación tras la cirugía.</a:t>
            </a:r>
          </a:p>
          <a:p>
            <a:pPr marL="140368" indent="-140368" algn="just" defTabSz="457200">
              <a:lnSpc>
                <a:spcPct val="150000"/>
              </a:lnSpc>
              <a:buSzPct val="100000"/>
              <a:buChar char="•"/>
              <a:defRPr b="1" sz="1400">
                <a:latin typeface="Arial"/>
                <a:ea typeface="Arial"/>
                <a:cs typeface="Arial"/>
                <a:sym typeface="Arial"/>
              </a:defRPr>
            </a:pPr>
            <a:r>
              <a:t>El seguimiento a 3 años y aumentar el tamaño muestras nos permitirá ampliar el análisis y validar estos resultados preliminares.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Tema d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Tema de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Tema d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Tema de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